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60" r:id="rId1"/>
  </p:sldMasterIdLst>
  <p:notesMasterIdLst>
    <p:notesMasterId r:id="rId44"/>
  </p:notesMasterIdLst>
  <p:handoutMasterIdLst>
    <p:handoutMasterId r:id="rId45"/>
  </p:handoutMasterIdLst>
  <p:sldIdLst>
    <p:sldId id="1826" r:id="rId2"/>
    <p:sldId id="1852" r:id="rId3"/>
    <p:sldId id="1948" r:id="rId4"/>
    <p:sldId id="1947" r:id="rId5"/>
    <p:sldId id="1868" r:id="rId6"/>
    <p:sldId id="1907" r:id="rId7"/>
    <p:sldId id="1949" r:id="rId8"/>
    <p:sldId id="1910" r:id="rId9"/>
    <p:sldId id="1911" r:id="rId10"/>
    <p:sldId id="1912" r:id="rId11"/>
    <p:sldId id="1914" r:id="rId12"/>
    <p:sldId id="1915" r:id="rId13"/>
    <p:sldId id="1916" r:id="rId14"/>
    <p:sldId id="1917" r:id="rId15"/>
    <p:sldId id="1918" r:id="rId16"/>
    <p:sldId id="1920" r:id="rId17"/>
    <p:sldId id="1950" r:id="rId18"/>
    <p:sldId id="1926" r:id="rId19"/>
    <p:sldId id="1924" r:id="rId20"/>
    <p:sldId id="1951" r:id="rId21"/>
    <p:sldId id="1952" r:id="rId22"/>
    <p:sldId id="1953" r:id="rId23"/>
    <p:sldId id="1954" r:id="rId24"/>
    <p:sldId id="1906" r:id="rId25"/>
    <p:sldId id="1889" r:id="rId26"/>
    <p:sldId id="1957" r:id="rId27"/>
    <p:sldId id="1939" r:id="rId28"/>
    <p:sldId id="1937" r:id="rId29"/>
    <p:sldId id="1927" r:id="rId30"/>
    <p:sldId id="1946" r:id="rId31"/>
    <p:sldId id="1945" r:id="rId32"/>
    <p:sldId id="1941" r:id="rId33"/>
    <p:sldId id="1762" r:id="rId34"/>
    <p:sldId id="1869" r:id="rId35"/>
    <p:sldId id="1938" r:id="rId36"/>
    <p:sldId id="1940" r:id="rId37"/>
    <p:sldId id="1922" r:id="rId38"/>
    <p:sldId id="1919" r:id="rId39"/>
    <p:sldId id="1930" r:id="rId40"/>
    <p:sldId id="1890" r:id="rId41"/>
    <p:sldId id="1935" r:id="rId42"/>
    <p:sldId id="1955" r:id="rId43"/>
  </p:sldIdLst>
  <p:sldSz cx="9144000" cy="6858000" type="screen4x3"/>
  <p:notesSz cx="6991350" cy="9282113"/>
  <p:defaultTextStyle>
    <a:defPPr>
      <a:defRPr lang="en-US"/>
    </a:defPPr>
    <a:lvl1pPr algn="l"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9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EC102A"/>
    <a:srgbClr val="003399"/>
    <a:srgbClr val="00FFFF"/>
    <a:srgbClr val="0066FF"/>
    <a:srgbClr val="000000"/>
    <a:srgbClr val="B2B2B2"/>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93367" autoAdjust="0"/>
  </p:normalViewPr>
  <p:slideViewPr>
    <p:cSldViewPr snapToGrid="0">
      <p:cViewPr>
        <p:scale>
          <a:sx n="60" d="100"/>
          <a:sy n="60" d="100"/>
        </p:scale>
        <p:origin x="888" y="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66" d="100"/>
          <a:sy n="66" d="100"/>
        </p:scale>
        <p:origin x="-2118" y="-60"/>
      </p:cViewPr>
      <p:guideLst>
        <p:guide orient="horz" pos="2189"/>
        <p:guide pos="29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8575" cap="rnd">
              <a:solidFill>
                <a:schemeClr val="accent1"/>
              </a:solidFill>
              <a:round/>
            </a:ln>
            <a:effectLst/>
          </c:spPr>
          <c:marker>
            <c:symbol val="none"/>
          </c:marker>
          <c:cat>
            <c:strRef>
              <c:f>Sheet2!$B$2:$B$11</c:f>
              <c:strCache>
                <c:ptCount val="10"/>
                <c:pt idx="0">
                  <c:v>thalidomide</c:v>
                </c:pt>
                <c:pt idx="1">
                  <c:v>Mifepristone</c:v>
                </c:pt>
                <c:pt idx="2">
                  <c:v>arsenic trioxide</c:v>
                </c:pt>
                <c:pt idx="3">
                  <c:v>Cevimeline H</c:v>
                </c:pt>
                <c:pt idx="4">
                  <c:v>zonisamide </c:v>
                </c:pt>
                <c:pt idx="5">
                  <c:v>candesartan </c:v>
                </c:pt>
                <c:pt idx="6">
                  <c:v>celecoxib</c:v>
                </c:pt>
                <c:pt idx="7">
                  <c:v>sildenafil </c:v>
                </c:pt>
                <c:pt idx="8">
                  <c:v>ALITRETINOIN</c:v>
                </c:pt>
                <c:pt idx="9">
                  <c:v>LEVETIRACETAM </c:v>
                </c:pt>
              </c:strCache>
            </c:strRef>
          </c:cat>
          <c:val>
            <c:numRef>
              <c:f>Sheet2!$K$2:$K$11</c:f>
              <c:numCache>
                <c:formatCode>General</c:formatCode>
                <c:ptCount val="10"/>
                <c:pt idx="0">
                  <c:v>7</c:v>
                </c:pt>
                <c:pt idx="1">
                  <c:v>4</c:v>
                </c:pt>
                <c:pt idx="2">
                  <c:v>2</c:v>
                </c:pt>
                <c:pt idx="3">
                  <c:v>1</c:v>
                </c:pt>
                <c:pt idx="4">
                  <c:v>1</c:v>
                </c:pt>
                <c:pt idx="5">
                  <c:v>1</c:v>
                </c:pt>
                <c:pt idx="6">
                  <c:v>1</c:v>
                </c:pt>
                <c:pt idx="7">
                  <c:v>1</c:v>
                </c:pt>
                <c:pt idx="8">
                  <c:v>1</c:v>
                </c:pt>
                <c:pt idx="9">
                  <c:v>1</c:v>
                </c:pt>
              </c:numCache>
            </c:numRef>
          </c:val>
          <c:smooth val="0"/>
          <c:extLst>
            <c:ext xmlns:c16="http://schemas.microsoft.com/office/drawing/2014/chart" uri="{C3380CC4-5D6E-409C-BE32-E72D297353CC}">
              <c16:uniqueId val="{00000000-2A7B-48DD-BE44-1616E2D688E8}"/>
            </c:ext>
          </c:extLst>
        </c:ser>
        <c:dLbls>
          <c:showLegendKey val="0"/>
          <c:showVal val="0"/>
          <c:showCatName val="0"/>
          <c:showSerName val="0"/>
          <c:showPercent val="0"/>
          <c:showBubbleSize val="0"/>
        </c:dLbls>
        <c:smooth val="0"/>
        <c:axId val="460680632"/>
        <c:axId val="1"/>
      </c:lineChart>
      <c:catAx>
        <c:axId val="46068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68063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276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22225"/>
            <a:ext cx="3028950" cy="461963"/>
          </a:xfrm>
          <a:prstGeom prst="rect">
            <a:avLst/>
          </a:prstGeom>
          <a:noFill/>
          <a:ln w="9525">
            <a:noFill/>
            <a:miter lim="800000"/>
            <a:headEnd/>
            <a:tailEnd/>
          </a:ln>
          <a:effectLst/>
        </p:spPr>
        <p:txBody>
          <a:bodyPr vert="horz" wrap="square" lIns="19317" tIns="0" rIns="19317" bIns="0" numCol="1" anchor="t" anchorCtr="0" compatLnSpc="1">
            <a:prstTxWarp prst="textNoShape">
              <a:avLst/>
            </a:prstTxWarp>
          </a:bodyPr>
          <a:lstStyle>
            <a:lvl1pPr defTabSz="927100">
              <a:defRPr sz="1000" b="0" i="1">
                <a:latin typeface="Arial" pitchFamily="34" charset="0"/>
              </a:defRPr>
            </a:lvl1pPr>
          </a:lstStyle>
          <a:p>
            <a:endParaRPr lang="en-GB" dirty="0"/>
          </a:p>
        </p:txBody>
      </p:sp>
      <p:sp>
        <p:nvSpPr>
          <p:cNvPr id="2051" name="Rectangle 3"/>
          <p:cNvSpPr>
            <a:spLocks noGrp="1" noChangeArrowheads="1"/>
          </p:cNvSpPr>
          <p:nvPr>
            <p:ph type="dt" idx="1"/>
          </p:nvPr>
        </p:nvSpPr>
        <p:spPr bwMode="auto">
          <a:xfrm>
            <a:off x="3962400" y="22225"/>
            <a:ext cx="3028950" cy="461963"/>
          </a:xfrm>
          <a:prstGeom prst="rect">
            <a:avLst/>
          </a:prstGeom>
          <a:noFill/>
          <a:ln w="9525">
            <a:noFill/>
            <a:miter lim="800000"/>
            <a:headEnd/>
            <a:tailEnd/>
          </a:ln>
          <a:effectLst/>
        </p:spPr>
        <p:txBody>
          <a:bodyPr vert="horz" wrap="square" lIns="19317" tIns="0" rIns="19317" bIns="0" numCol="1" anchor="t" anchorCtr="0" compatLnSpc="1">
            <a:prstTxWarp prst="textNoShape">
              <a:avLst/>
            </a:prstTxWarp>
          </a:bodyPr>
          <a:lstStyle>
            <a:lvl1pPr algn="r" defTabSz="927100">
              <a:defRPr sz="1000" b="0" i="1">
                <a:latin typeface="Arial" pitchFamily="34" charset="0"/>
              </a:defRPr>
            </a:lvl1pPr>
          </a:lstStyle>
          <a:p>
            <a:endParaRPr lang="en-GB" dirty="0"/>
          </a:p>
        </p:txBody>
      </p:sp>
      <p:sp>
        <p:nvSpPr>
          <p:cNvPr id="2052" name="Rectangle 4"/>
          <p:cNvSpPr>
            <a:spLocks noGrp="1" noRot="1" noChangeAspect="1" noChangeArrowheads="1" noTextEdit="1"/>
          </p:cNvSpPr>
          <p:nvPr>
            <p:ph type="sldImg" idx="2"/>
          </p:nvPr>
        </p:nvSpPr>
        <p:spPr bwMode="auto">
          <a:xfrm>
            <a:off x="1196975" y="723900"/>
            <a:ext cx="4597400" cy="344805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31863" y="4410075"/>
            <a:ext cx="5127625" cy="4156075"/>
          </a:xfrm>
          <a:prstGeom prst="rect">
            <a:avLst/>
          </a:prstGeom>
          <a:noFill/>
          <a:ln w="9525">
            <a:noFill/>
            <a:miter lim="800000"/>
            <a:headEnd/>
            <a:tailEnd/>
          </a:ln>
          <a:effectLst/>
        </p:spPr>
        <p:txBody>
          <a:bodyPr vert="horz" wrap="square" lIns="93364" tIns="46683" rIns="93364" bIns="466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0" y="8796338"/>
            <a:ext cx="3028950" cy="461962"/>
          </a:xfrm>
          <a:prstGeom prst="rect">
            <a:avLst/>
          </a:prstGeom>
          <a:noFill/>
          <a:ln w="9525">
            <a:noFill/>
            <a:miter lim="800000"/>
            <a:headEnd/>
            <a:tailEnd/>
          </a:ln>
          <a:effectLst/>
        </p:spPr>
        <p:txBody>
          <a:bodyPr vert="horz" wrap="square" lIns="19317" tIns="0" rIns="19317" bIns="0" numCol="1" anchor="b" anchorCtr="0" compatLnSpc="1">
            <a:prstTxWarp prst="textNoShape">
              <a:avLst/>
            </a:prstTxWarp>
          </a:bodyPr>
          <a:lstStyle>
            <a:lvl1pPr defTabSz="927100">
              <a:defRPr sz="1000" b="0" i="1">
                <a:latin typeface="Arial" pitchFamily="34" charset="0"/>
              </a:defRPr>
            </a:lvl1pPr>
          </a:lstStyle>
          <a:p>
            <a:endParaRPr lang="en-GB" dirty="0"/>
          </a:p>
        </p:txBody>
      </p:sp>
      <p:sp>
        <p:nvSpPr>
          <p:cNvPr id="2055" name="Rectangle 7"/>
          <p:cNvSpPr>
            <a:spLocks noGrp="1" noChangeArrowheads="1"/>
          </p:cNvSpPr>
          <p:nvPr>
            <p:ph type="sldNum" sz="quarter" idx="5"/>
          </p:nvPr>
        </p:nvSpPr>
        <p:spPr bwMode="auto">
          <a:xfrm>
            <a:off x="3962400" y="8796338"/>
            <a:ext cx="3028950" cy="461962"/>
          </a:xfrm>
          <a:prstGeom prst="rect">
            <a:avLst/>
          </a:prstGeom>
          <a:noFill/>
          <a:ln w="9525">
            <a:noFill/>
            <a:miter lim="800000"/>
            <a:headEnd/>
            <a:tailEnd/>
          </a:ln>
          <a:effectLst/>
        </p:spPr>
        <p:txBody>
          <a:bodyPr vert="horz" wrap="square" lIns="19317" tIns="0" rIns="19317" bIns="0" numCol="1" anchor="b" anchorCtr="0" compatLnSpc="1">
            <a:prstTxWarp prst="textNoShape">
              <a:avLst/>
            </a:prstTxWarp>
          </a:bodyPr>
          <a:lstStyle>
            <a:lvl1pPr algn="r" defTabSz="927100">
              <a:defRPr sz="1000" b="0" i="1">
                <a:latin typeface="Arial" pitchFamily="34" charset="0"/>
              </a:defRPr>
            </a:lvl1pPr>
          </a:lstStyle>
          <a:p>
            <a:fld id="{8A6BDCF3-2B3F-42C7-B27C-AA5F92291D5A}" type="slidenum">
              <a:rPr lang="en-GB"/>
              <a:pPr/>
              <a:t>‹#›</a:t>
            </a:fld>
            <a:endParaRPr lang="en-GB" dirty="0"/>
          </a:p>
        </p:txBody>
      </p:sp>
    </p:spTree>
    <p:extLst>
      <p:ext uri="{BB962C8B-B14F-4D97-AF65-F5344CB8AC3E}">
        <p14:creationId xmlns:p14="http://schemas.microsoft.com/office/powerpoint/2010/main" val="3167229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A6BDCF3-2B3F-42C7-B27C-AA5F92291D5A}" type="slidenum">
              <a:rPr lang="en-GB" smtClean="0"/>
              <a:pPr/>
              <a:t>1</a:t>
            </a:fld>
            <a:endParaRPr lang="en-GB" dirty="0"/>
          </a:p>
        </p:txBody>
      </p:sp>
    </p:spTree>
    <p:extLst>
      <p:ext uri="{BB962C8B-B14F-4D97-AF65-F5344CB8AC3E}">
        <p14:creationId xmlns:p14="http://schemas.microsoft.com/office/powerpoint/2010/main" val="71715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6BDCF3-2B3F-42C7-B27C-AA5F92291D5A}" type="slidenum">
              <a:rPr lang="en-GB" smtClean="0"/>
              <a:pPr/>
              <a:t>36</a:t>
            </a:fld>
            <a:endParaRPr lang="en-GB" dirty="0"/>
          </a:p>
        </p:txBody>
      </p:sp>
    </p:spTree>
    <p:extLst>
      <p:ext uri="{BB962C8B-B14F-4D97-AF65-F5344CB8AC3E}">
        <p14:creationId xmlns:p14="http://schemas.microsoft.com/office/powerpoint/2010/main" val="81704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Measure exaptations and adaptations</a:t>
            </a:r>
          </a:p>
          <a:p>
            <a:pPr lvl="1"/>
            <a:r>
              <a:rPr lang="en-GB" sz="2000" dirty="0"/>
              <a:t>Representative sample of innovations in a specific sector</a:t>
            </a:r>
          </a:p>
          <a:p>
            <a:pPr lvl="1"/>
            <a:r>
              <a:rPr lang="en-GB" sz="2000" dirty="0"/>
              <a:t>Complete list of functions of the technologies in the sample</a:t>
            </a:r>
          </a:p>
          <a:p>
            <a:pPr lvl="1"/>
            <a:r>
              <a:rPr lang="en-GB" sz="2000" dirty="0"/>
              <a:t>Ability to discriminate between adaptive and exaptive functions</a:t>
            </a:r>
          </a:p>
          <a:p>
            <a:r>
              <a:rPr lang="en-GB" sz="2400" dirty="0"/>
              <a:t>Ability to identify extreme events</a:t>
            </a:r>
          </a:p>
          <a:p>
            <a:endParaRPr lang="en-GB" dirty="0"/>
          </a:p>
        </p:txBody>
      </p:sp>
      <p:sp>
        <p:nvSpPr>
          <p:cNvPr id="4" name="Slide Number Placeholder 3"/>
          <p:cNvSpPr>
            <a:spLocks noGrp="1"/>
          </p:cNvSpPr>
          <p:nvPr>
            <p:ph type="sldNum" sz="quarter" idx="10"/>
          </p:nvPr>
        </p:nvSpPr>
        <p:spPr/>
        <p:txBody>
          <a:bodyPr/>
          <a:lstStyle/>
          <a:p>
            <a:fld id="{8A6BDCF3-2B3F-42C7-B27C-AA5F92291D5A}" type="slidenum">
              <a:rPr lang="en-GB" smtClean="0"/>
              <a:pPr/>
              <a:t>41</a:t>
            </a:fld>
            <a:endParaRPr lang="en-GB"/>
          </a:p>
        </p:txBody>
      </p:sp>
    </p:spTree>
    <p:extLst>
      <p:ext uri="{BB962C8B-B14F-4D97-AF65-F5344CB8AC3E}">
        <p14:creationId xmlns:p14="http://schemas.microsoft.com/office/powerpoint/2010/main" val="402058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55CFC-5FD7-43BE-814A-CFB3A68436EC}" type="slidenum">
              <a:rPr lang="en-GB"/>
              <a:pPr/>
              <a:t>2</a:t>
            </a:fld>
            <a:endParaRPr lang="en-GB"/>
          </a:p>
        </p:txBody>
      </p:sp>
      <p:sp>
        <p:nvSpPr>
          <p:cNvPr id="1695746" name="Rectangle 2"/>
          <p:cNvSpPr>
            <a:spLocks noGrp="1" noRot="1" noChangeAspect="1" noChangeArrowheads="1" noTextEdit="1"/>
          </p:cNvSpPr>
          <p:nvPr>
            <p:ph type="sldImg"/>
          </p:nvPr>
        </p:nvSpPr>
        <p:spPr>
          <a:ln/>
        </p:spPr>
      </p:sp>
      <p:sp>
        <p:nvSpPr>
          <p:cNvPr id="16957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2007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xfrm>
            <a:off x="1176338" y="696913"/>
            <a:ext cx="4638675" cy="3479800"/>
          </a:xfrm>
          <a:ln/>
        </p:spPr>
      </p:sp>
      <p:sp>
        <p:nvSpPr>
          <p:cNvPr id="3" name="Segnaposto note 2"/>
          <p:cNvSpPr>
            <a:spLocks noGrp="1"/>
          </p:cNvSpPr>
          <p:nvPr>
            <p:ph type="body" idx="1"/>
          </p:nvPr>
        </p:nvSpPr>
        <p:spPr/>
        <p:txBody>
          <a:bodyPr>
            <a:normAutofit fontScale="70000" lnSpcReduction="20000"/>
          </a:bodyPr>
          <a:lstStyle/>
          <a:p>
            <a:pPr>
              <a:defRPr/>
            </a:pPr>
            <a:r>
              <a:rPr lang="en-GB" dirty="0"/>
              <a:t>The term </a:t>
            </a:r>
            <a:r>
              <a:rPr lang="en-GB" dirty="0" err="1"/>
              <a:t>exaptation</a:t>
            </a:r>
            <a:r>
              <a:rPr lang="en-GB" dirty="0"/>
              <a:t> was first introduced by Gould and </a:t>
            </a:r>
            <a:r>
              <a:rPr lang="en-GB" dirty="0" err="1"/>
              <a:t>Vrba</a:t>
            </a:r>
            <a:r>
              <a:rPr lang="en-GB" dirty="0"/>
              <a:t> (1982) to describe the concept of </a:t>
            </a:r>
            <a:r>
              <a:rPr lang="en-GB" i="1" dirty="0"/>
              <a:t>functional shift in structural continuity</a:t>
            </a:r>
            <a:r>
              <a:rPr lang="en-GB" dirty="0"/>
              <a:t>  within a Darwinian evolutionary system. </a:t>
            </a:r>
            <a:r>
              <a:rPr lang="en-GB" dirty="0" err="1"/>
              <a:t>Exaptation</a:t>
            </a:r>
            <a:r>
              <a:rPr lang="en-GB" dirty="0"/>
              <a:t> describes the cases in which a part of an organism, previously shaped for a particular function (an adaptation) or whose origin is not connected to natural selection (a </a:t>
            </a:r>
            <a:r>
              <a:rPr lang="en-GB" dirty="0" err="1"/>
              <a:t>nonaptation</a:t>
            </a:r>
            <a:r>
              <a:rPr lang="en-GB" dirty="0"/>
              <a:t>) is </a:t>
            </a:r>
            <a:r>
              <a:rPr lang="en-GB" dirty="0" err="1"/>
              <a:t>coopted</a:t>
            </a:r>
            <a:r>
              <a:rPr lang="en-GB" dirty="0"/>
              <a:t> for a new use.</a:t>
            </a:r>
            <a:endParaRPr lang="it-IT" dirty="0"/>
          </a:p>
          <a:p>
            <a:pPr>
              <a:defRPr/>
            </a:pPr>
            <a:r>
              <a:rPr lang="en-GB" dirty="0"/>
              <a:t>The term ‘</a:t>
            </a:r>
            <a:r>
              <a:rPr lang="en-GB" dirty="0" err="1"/>
              <a:t>preadaptation</a:t>
            </a:r>
            <a:r>
              <a:rPr lang="en-GB" dirty="0"/>
              <a:t>’, already in use when the new term was coined, with a meaning very close to that of </a:t>
            </a:r>
            <a:r>
              <a:rPr lang="en-GB" dirty="0" err="1"/>
              <a:t>exaptation</a:t>
            </a:r>
            <a:r>
              <a:rPr lang="en-GB" dirty="0"/>
              <a:t>, was discarded by Gould and </a:t>
            </a:r>
            <a:r>
              <a:rPr lang="en-GB" dirty="0" err="1"/>
              <a:t>Vrba</a:t>
            </a:r>
            <a:r>
              <a:rPr lang="en-GB" dirty="0"/>
              <a:t> because it seems to imply a teleological interpretation of Darwinian evolutionary systems, in opposition with the fundamental mechanistic Darwinian concept of </a:t>
            </a:r>
            <a:r>
              <a:rPr lang="en-GB" i="1" dirty="0"/>
              <a:t>descent with modification</a:t>
            </a:r>
            <a:r>
              <a:rPr lang="en-GB" dirty="0"/>
              <a:t>.</a:t>
            </a:r>
            <a:endParaRPr lang="it-IT" dirty="0"/>
          </a:p>
          <a:p>
            <a:pPr>
              <a:defRPr/>
            </a:pPr>
            <a:r>
              <a:rPr lang="en-GB" dirty="0"/>
              <a:t>The concept of </a:t>
            </a:r>
            <a:r>
              <a:rPr lang="en-GB" i="1" dirty="0"/>
              <a:t>functional change in structural continuity</a:t>
            </a:r>
            <a:r>
              <a:rPr lang="en-GB" dirty="0"/>
              <a:t> addresses an important objection to Darwin’s evolutionary theory. The objection, championed in particular by St. George </a:t>
            </a:r>
            <a:r>
              <a:rPr lang="en-GB" dirty="0" err="1"/>
              <a:t>Mivart</a:t>
            </a:r>
            <a:r>
              <a:rPr lang="en-GB" dirty="0"/>
              <a:t>, asserts that natural selection can hardly explain the incipient stages of organs that can improve the fitness of an individual only when completely developed and functional.</a:t>
            </a:r>
            <a:endParaRPr lang="it-IT" dirty="0"/>
          </a:p>
          <a:p>
            <a:pPr>
              <a:defRPr/>
            </a:pPr>
            <a:r>
              <a:rPr lang="en-GB" dirty="0"/>
              <a:t>Darwin himself took very seriously this objection, that he considered an important difficulty on his theory. He proposed as a possible </a:t>
            </a:r>
            <a:r>
              <a:rPr lang="en-GB" dirty="0" err="1"/>
              <a:t>explaination</a:t>
            </a:r>
            <a:r>
              <a:rPr lang="en-GB" dirty="0"/>
              <a:t> the concept of functional change and exposed it very clearly using different examples. A beautiful Darwinian example is that of the supposed </a:t>
            </a:r>
            <a:r>
              <a:rPr lang="en-GB" dirty="0" err="1"/>
              <a:t>exaptation</a:t>
            </a:r>
            <a:r>
              <a:rPr lang="en-GB" dirty="0"/>
              <a:t> of </a:t>
            </a:r>
            <a:r>
              <a:rPr lang="en-GB" dirty="0" err="1"/>
              <a:t>swimbladdes</a:t>
            </a:r>
            <a:r>
              <a:rPr lang="en-GB" dirty="0"/>
              <a:t> as lungs:</a:t>
            </a:r>
            <a:endParaRPr lang="it-IT" dirty="0"/>
          </a:p>
          <a:p>
            <a:pPr>
              <a:defRPr/>
            </a:pPr>
            <a:r>
              <a:rPr lang="en-GB" dirty="0"/>
              <a:t> </a:t>
            </a:r>
            <a:endParaRPr lang="it-IT" dirty="0"/>
          </a:p>
          <a:p>
            <a:pPr>
              <a:defRPr/>
            </a:pPr>
            <a:r>
              <a:rPr lang="en-GB" i="1" dirty="0"/>
              <a:t>The illustration of the </a:t>
            </a:r>
            <a:r>
              <a:rPr lang="en-GB" i="1" dirty="0" err="1"/>
              <a:t>swimbladder</a:t>
            </a:r>
            <a:r>
              <a:rPr lang="en-GB" i="1" dirty="0"/>
              <a:t> in fishes is a good one, because it shows us clearly that an organ originally constructed with one purpose, namely flotation, may be converted into one for a wholly different purpose, namely, respiration (Darwin, 1861, Chapter VI, page 160) </a:t>
            </a:r>
            <a:endParaRPr lang="it-IT" dirty="0"/>
          </a:p>
          <a:p>
            <a:pPr>
              <a:defRPr/>
            </a:pPr>
            <a:r>
              <a:rPr lang="en-GB" dirty="0"/>
              <a:t> </a:t>
            </a:r>
            <a:endParaRPr lang="it-IT" dirty="0"/>
          </a:p>
          <a:p>
            <a:pPr>
              <a:defRPr/>
            </a:pPr>
            <a:r>
              <a:rPr lang="en-GB" dirty="0"/>
              <a:t>Indeed, the whole concept of </a:t>
            </a:r>
            <a:r>
              <a:rPr lang="en-GB" dirty="0" err="1"/>
              <a:t>exaptation</a:t>
            </a:r>
            <a:r>
              <a:rPr lang="en-GB" dirty="0"/>
              <a:t> was very clear to Darwin since the first editions of Origin, published in 1859. </a:t>
            </a:r>
            <a:endParaRPr lang="it-IT" dirty="0"/>
          </a:p>
          <a:p>
            <a:pPr>
              <a:defRPr/>
            </a:pPr>
            <a:r>
              <a:rPr lang="en-US" dirty="0"/>
              <a:t>  The double meaning given to the term </a:t>
            </a:r>
            <a:r>
              <a:rPr lang="en-US" dirty="0" err="1"/>
              <a:t>exaptation</a:t>
            </a:r>
            <a:r>
              <a:rPr lang="en-US" dirty="0"/>
              <a:t> by Gould and </a:t>
            </a:r>
            <a:r>
              <a:rPr lang="en-US" dirty="0" err="1"/>
              <a:t>Vrba</a:t>
            </a:r>
            <a:r>
              <a:rPr lang="en-US" dirty="0"/>
              <a:t> (the cooptation of both ‘adaptations’ and ‘</a:t>
            </a:r>
            <a:r>
              <a:rPr lang="en-US" dirty="0" err="1"/>
              <a:t>nonaptations</a:t>
            </a:r>
            <a:r>
              <a:rPr lang="en-US" dirty="0"/>
              <a:t>’) can have some confusing effects when ‘</a:t>
            </a:r>
            <a:r>
              <a:rPr lang="en-US" dirty="0" err="1"/>
              <a:t>exapting</a:t>
            </a:r>
            <a:r>
              <a:rPr lang="en-US" dirty="0"/>
              <a:t>’ the concept of </a:t>
            </a:r>
            <a:r>
              <a:rPr lang="en-US" dirty="0" err="1"/>
              <a:t>exaptation</a:t>
            </a:r>
            <a:r>
              <a:rPr lang="en-US" dirty="0"/>
              <a:t> to the domain of technological change. See for example the critical view of </a:t>
            </a:r>
            <a:r>
              <a:rPr lang="en-US" dirty="0" err="1"/>
              <a:t>Dennet</a:t>
            </a:r>
            <a:r>
              <a:rPr lang="en-US" dirty="0"/>
              <a:t> (1995) about the spandrels of San Marco (Gould and </a:t>
            </a:r>
            <a:r>
              <a:rPr lang="en-US" dirty="0" err="1"/>
              <a:t>Lewontin</a:t>
            </a:r>
            <a:r>
              <a:rPr lang="en-US" dirty="0"/>
              <a:t>, 1979), discussed later.</a:t>
            </a:r>
            <a:endParaRPr lang="it-IT" dirty="0"/>
          </a:p>
          <a:p>
            <a:pPr>
              <a:defRPr/>
            </a:pPr>
            <a:r>
              <a:rPr lang="en-US" dirty="0"/>
              <a:t>  </a:t>
            </a:r>
            <a:endParaRPr lang="it-IT" dirty="0"/>
          </a:p>
          <a:p>
            <a:pPr>
              <a:defRPr/>
            </a:pPr>
            <a:r>
              <a:rPr lang="en-US" dirty="0"/>
              <a:t>Note: </a:t>
            </a:r>
            <a:r>
              <a:rPr lang="en-US" dirty="0" err="1"/>
              <a:t>Mivart’s</a:t>
            </a:r>
            <a:r>
              <a:rPr lang="en-US" dirty="0"/>
              <a:t>  powerful objection to Darwin’s theory is clearly exposed in his essay ‘On the genesis of Species’: “Natural Selection, simply and by itself, is potent to explain the maintenance or the further extension and development of </a:t>
            </a:r>
            <a:r>
              <a:rPr lang="en-US" dirty="0" err="1"/>
              <a:t>favourable</a:t>
            </a:r>
            <a:r>
              <a:rPr lang="en-US" dirty="0"/>
              <a:t> variations, which are at once sufficiently considerable to be useful from the first to the individual possessing them. But Natural Selection utterly fails to account for the conservation and development of the minute and rudimentary beginnings, the slight and infinitesimal commencements of structures, however useful those structures may afterwards become.” (</a:t>
            </a:r>
            <a:r>
              <a:rPr lang="en-US" dirty="0" err="1"/>
              <a:t>Mivart</a:t>
            </a:r>
            <a:r>
              <a:rPr lang="en-US" dirty="0"/>
              <a:t>, 1871, Chapter 2, page 24)</a:t>
            </a:r>
            <a:endParaRPr lang="it-IT" dirty="0"/>
          </a:p>
          <a:p>
            <a:pPr>
              <a:defRPr/>
            </a:pPr>
            <a:r>
              <a:rPr lang="en-US" dirty="0"/>
              <a:t> </a:t>
            </a:r>
            <a:endParaRPr lang="it-IT" dirty="0"/>
          </a:p>
        </p:txBody>
      </p:sp>
      <p:sp>
        <p:nvSpPr>
          <p:cNvPr id="4" name="Segnaposto numero diapositiva 3"/>
          <p:cNvSpPr>
            <a:spLocks noGrp="1"/>
          </p:cNvSpPr>
          <p:nvPr>
            <p:ph type="sldNum" sz="quarter" idx="5"/>
          </p:nvPr>
        </p:nvSpPr>
        <p:spPr/>
        <p:txBody>
          <a:bodyPr/>
          <a:lstStyle/>
          <a:p>
            <a:pPr>
              <a:defRPr/>
            </a:pPr>
            <a:fld id="{494614A7-E326-4610-B7DC-4EF1243F7ED2}" type="slidenum">
              <a:rPr lang="it-IT" smtClean="0"/>
              <a:pPr>
                <a:defRPr/>
              </a:pPr>
              <a:t>3</a:t>
            </a:fld>
            <a:endParaRPr lang="it-IT"/>
          </a:p>
        </p:txBody>
      </p:sp>
    </p:spTree>
    <p:extLst>
      <p:ext uri="{BB962C8B-B14F-4D97-AF65-F5344CB8AC3E}">
        <p14:creationId xmlns:p14="http://schemas.microsoft.com/office/powerpoint/2010/main" val="269042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0C70E-F449-4F74-923B-15BA26F5CF6B}" type="slidenum">
              <a:rPr lang="en-GB"/>
              <a:pPr/>
              <a:t>4</a:t>
            </a:fld>
            <a:endParaRPr lang="en-GB"/>
          </a:p>
        </p:txBody>
      </p:sp>
      <p:sp>
        <p:nvSpPr>
          <p:cNvPr id="1687554" name="Rectangle 2"/>
          <p:cNvSpPr>
            <a:spLocks noGrp="1" noRot="1" noChangeAspect="1" noChangeArrowheads="1" noTextEdit="1"/>
          </p:cNvSpPr>
          <p:nvPr>
            <p:ph type="sldImg"/>
          </p:nvPr>
        </p:nvSpPr>
        <p:spPr>
          <a:ln/>
        </p:spPr>
      </p:sp>
      <p:sp>
        <p:nvSpPr>
          <p:cNvPr id="16875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67717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10DD3-14A9-4FAE-B576-A73EBB0FF9D1}" type="slidenum">
              <a:rPr lang="it-IT"/>
              <a:pPr/>
              <a:t>5</a:t>
            </a:fld>
            <a:endParaRPr lang="it-IT"/>
          </a:p>
        </p:txBody>
      </p:sp>
      <p:sp>
        <p:nvSpPr>
          <p:cNvPr id="483330" name="Rectangle 2"/>
          <p:cNvSpPr>
            <a:spLocks noGrp="1" noRot="1" noChangeAspect="1" noChangeArrowheads="1" noTextEdit="1"/>
          </p:cNvSpPr>
          <p:nvPr>
            <p:ph type="sldImg"/>
          </p:nvPr>
        </p:nvSpPr>
        <p:spPr>
          <a:xfrm>
            <a:off x="1196975" y="723900"/>
            <a:ext cx="4598988" cy="3448050"/>
          </a:xfrm>
          <a:ln/>
        </p:spPr>
      </p:sp>
      <p:sp>
        <p:nvSpPr>
          <p:cNvPr id="483331" name="Rectangle 3"/>
          <p:cNvSpPr>
            <a:spLocks noGrp="1" noChangeArrowheads="1"/>
          </p:cNvSpPr>
          <p:nvPr>
            <p:ph type="body" idx="1"/>
          </p:nvPr>
        </p:nvSpPr>
        <p:spPr>
          <a:xfrm>
            <a:off x="932181" y="4409004"/>
            <a:ext cx="5126990" cy="4157613"/>
          </a:xfrm>
        </p:spPr>
        <p:txBody>
          <a:bodyPr/>
          <a:lstStyle/>
          <a:p>
            <a:endParaRPr lang="en-GB" dirty="0"/>
          </a:p>
        </p:txBody>
      </p:sp>
    </p:spTree>
    <p:extLst>
      <p:ext uri="{BB962C8B-B14F-4D97-AF65-F5344CB8AC3E}">
        <p14:creationId xmlns:p14="http://schemas.microsoft.com/office/powerpoint/2010/main" val="75374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BDCF3-2B3F-42C7-B27C-AA5F92291D5A}" type="slidenum">
              <a:rPr lang="en-GB" smtClean="0"/>
              <a:pPr/>
              <a:t>7</a:t>
            </a:fld>
            <a:endParaRPr lang="en-GB" dirty="0"/>
          </a:p>
        </p:txBody>
      </p:sp>
    </p:spTree>
    <p:extLst>
      <p:ext uri="{BB962C8B-B14F-4D97-AF65-F5344CB8AC3E}">
        <p14:creationId xmlns:p14="http://schemas.microsoft.com/office/powerpoint/2010/main" val="277000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endParaRPr lang="en-GB" dirty="0"/>
          </a:p>
        </p:txBody>
      </p:sp>
      <p:sp>
        <p:nvSpPr>
          <p:cNvPr id="4" name="Slide Number Placeholder 3"/>
          <p:cNvSpPr>
            <a:spLocks noGrp="1"/>
          </p:cNvSpPr>
          <p:nvPr>
            <p:ph type="sldNum" sz="quarter" idx="10"/>
          </p:nvPr>
        </p:nvSpPr>
        <p:spPr/>
        <p:txBody>
          <a:bodyPr/>
          <a:lstStyle/>
          <a:p>
            <a:fld id="{8A6BDCF3-2B3F-42C7-B27C-AA5F92291D5A}" type="slidenum">
              <a:rPr lang="en-GB" smtClean="0"/>
              <a:pPr/>
              <a:t>31</a:t>
            </a:fld>
            <a:endParaRPr lang="en-GB" dirty="0"/>
          </a:p>
        </p:txBody>
      </p:sp>
    </p:spTree>
    <p:extLst>
      <p:ext uri="{BB962C8B-B14F-4D97-AF65-F5344CB8AC3E}">
        <p14:creationId xmlns:p14="http://schemas.microsoft.com/office/powerpoint/2010/main" val="55319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Large distance not granted. In fact, nothing prevents an adjacent (emergent) use to have a radical impact, say a drug developed for asthma and that is wildly successful for other </a:t>
            </a:r>
            <a:r>
              <a:rPr lang="en-US" sz="1200" dirty="0" err="1"/>
              <a:t>bronchiopatic</a:t>
            </a:r>
            <a:r>
              <a:rPr lang="en-US" sz="1200" dirty="0"/>
              <a:t> (not asthma-related) conditions.  </a:t>
            </a:r>
            <a:endParaRPr lang="en-GB" dirty="0"/>
          </a:p>
        </p:txBody>
      </p:sp>
      <p:sp>
        <p:nvSpPr>
          <p:cNvPr id="4" name="Slide Number Placeholder 3"/>
          <p:cNvSpPr>
            <a:spLocks noGrp="1"/>
          </p:cNvSpPr>
          <p:nvPr>
            <p:ph type="sldNum" sz="quarter" idx="10"/>
          </p:nvPr>
        </p:nvSpPr>
        <p:spPr/>
        <p:txBody>
          <a:bodyPr/>
          <a:lstStyle/>
          <a:p>
            <a:fld id="{8A6BDCF3-2B3F-42C7-B27C-AA5F92291D5A}" type="slidenum">
              <a:rPr lang="en-GB" smtClean="0"/>
              <a:pPr/>
              <a:t>32</a:t>
            </a:fld>
            <a:endParaRPr lang="en-GB" dirty="0"/>
          </a:p>
        </p:txBody>
      </p:sp>
    </p:spTree>
    <p:extLst>
      <p:ext uri="{BB962C8B-B14F-4D97-AF65-F5344CB8AC3E}">
        <p14:creationId xmlns:p14="http://schemas.microsoft.com/office/powerpoint/2010/main" val="158158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6BDCF3-2B3F-42C7-B27C-AA5F92291D5A}" type="slidenum">
              <a:rPr lang="en-GB" smtClean="0"/>
              <a:pPr/>
              <a:t>35</a:t>
            </a:fld>
            <a:endParaRPr lang="en-GB" dirty="0"/>
          </a:p>
        </p:txBody>
      </p:sp>
    </p:spTree>
    <p:extLst>
      <p:ext uri="{BB962C8B-B14F-4D97-AF65-F5344CB8AC3E}">
        <p14:creationId xmlns:p14="http://schemas.microsoft.com/office/powerpoint/2010/main" val="307866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2800"/>
            </a:lvl1pPr>
          </a:lstStyle>
          <a:p>
            <a:r>
              <a:rPr lang="en-US" dirty="0"/>
              <a:t>Click to edit Master title style</a:t>
            </a:r>
            <a:endParaRPr lang="it-IT"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1"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9761"/>
          </a:xfrm>
        </p:spPr>
        <p:txBody>
          <a:bodyPr>
            <a:normAutofit/>
          </a:bodyPr>
          <a:lstStyle>
            <a:lvl1pPr>
              <a:defRPr sz="2800"/>
            </a:lvl1pPr>
          </a:lstStyle>
          <a:p>
            <a:r>
              <a:rPr lang="en-US" dirty="0"/>
              <a:t>Click to edit Master title style</a:t>
            </a:r>
            <a:endParaRPr lang="it-IT" dirty="0"/>
          </a:p>
        </p:txBody>
      </p:sp>
      <p:sp>
        <p:nvSpPr>
          <p:cNvPr id="3" name="Content Placeholder 2"/>
          <p:cNvSpPr>
            <a:spLocks noGrp="1"/>
          </p:cNvSpPr>
          <p:nvPr>
            <p:ph idx="1"/>
          </p:nvPr>
        </p:nvSpPr>
        <p:spPr>
          <a:xfrm>
            <a:off x="457200" y="1087821"/>
            <a:ext cx="8229600" cy="5408513"/>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183"/>
          </a:xfrm>
        </p:spPr>
        <p:txBody>
          <a:bodyPr>
            <a:normAutofit/>
          </a:bodyPr>
          <a:lstStyle>
            <a:lvl1pPr>
              <a:defRPr sz="2800"/>
            </a:lvl1pPr>
          </a:lstStyle>
          <a:p>
            <a:r>
              <a:rPr lang="en-US" dirty="0"/>
              <a:t>Click to edit Master title style</a:t>
            </a:r>
            <a:endParaRPr lang="it-IT" dirty="0"/>
          </a:p>
        </p:txBody>
      </p:sp>
      <p:sp>
        <p:nvSpPr>
          <p:cNvPr id="3" name="Content Placeholder 2"/>
          <p:cNvSpPr>
            <a:spLocks noGrp="1"/>
          </p:cNvSpPr>
          <p:nvPr>
            <p:ph sz="half" idx="1"/>
          </p:nvPr>
        </p:nvSpPr>
        <p:spPr>
          <a:xfrm>
            <a:off x="457200" y="1310186"/>
            <a:ext cx="4038600" cy="510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310186"/>
            <a:ext cx="4038600" cy="510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2889"/>
          </a:xfrm>
        </p:spPr>
        <p:txBody>
          <a:bodyPr>
            <a:normAutofit/>
          </a:bodyPr>
          <a:lstStyle>
            <a:lvl1pPr>
              <a:defRPr sz="3200"/>
            </a:lvl1pPr>
          </a:lstStyle>
          <a:p>
            <a:r>
              <a:rPr lang="en-US" dirty="0"/>
              <a:t>Click to edit Master title style</a:t>
            </a:r>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08231"/>
          </a:xfrm>
          <a:prstGeom prst="rect">
            <a:avLst/>
          </a:prstGeom>
        </p:spPr>
        <p:txBody>
          <a:bodyPr vert="horz" lIns="91440" tIns="45720" rIns="91440" bIns="45720" rtlCol="0" anchor="ctr">
            <a:normAutofit/>
          </a:bodyPr>
          <a:lstStyle/>
          <a:p>
            <a:r>
              <a:rPr lang="en-US" dirty="0"/>
              <a:t>Click to edit Master title style</a:t>
            </a:r>
            <a:endParaRPr lang="it-IT" dirty="0"/>
          </a:p>
        </p:txBody>
      </p:sp>
      <p:sp>
        <p:nvSpPr>
          <p:cNvPr id="3" name="Text Placeholder 2"/>
          <p:cNvSpPr>
            <a:spLocks noGrp="1"/>
          </p:cNvSpPr>
          <p:nvPr>
            <p:ph type="body" idx="1"/>
          </p:nvPr>
        </p:nvSpPr>
        <p:spPr>
          <a:xfrm>
            <a:off x="457200" y="1119352"/>
            <a:ext cx="8229600" cy="53129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6.png"/><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hyperlink" Target="http://people.eku.edu/ritchisong/554notes1.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hyperlink" Target="http://www.spwickstrom.com/fligh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Mr._Goodbar" TargetMode="External"/><Relationship Id="rId3" Type="http://schemas.openxmlformats.org/officeDocument/2006/relationships/notesSlide" Target="../notesSlides/notesSlide5.xml"/><Relationship Id="rId7" Type="http://schemas.openxmlformats.org/officeDocument/2006/relationships/image" Target="../media/image14.jpe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hyperlink" Target="http://www.youtube.com/watch?v=4h1ESUz2H3E&amp;feature=player_detailpage" TargetMode="External"/><Relationship Id="rId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11.jpeg"/><Relationship Id="rId9"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2628900" y="3299743"/>
            <a:ext cx="7772400" cy="1470025"/>
          </a:xfrm>
        </p:spPr>
        <p:txBody>
          <a:bodyPr/>
          <a:lstStyle/>
          <a:p>
            <a:r>
              <a:rPr lang="en-US" i="1" noProof="0" dirty="0">
                <a:solidFill>
                  <a:srgbClr val="C00000"/>
                </a:solidFill>
              </a:rPr>
              <a:t>Exaptation and innovation</a:t>
            </a:r>
          </a:p>
        </p:txBody>
      </p:sp>
      <p:sp>
        <p:nvSpPr>
          <p:cNvPr id="6" name="Sous-titre 5"/>
          <p:cNvSpPr>
            <a:spLocks noGrp="1"/>
          </p:cNvSpPr>
          <p:nvPr>
            <p:ph type="subTitle" idx="1"/>
          </p:nvPr>
        </p:nvSpPr>
        <p:spPr>
          <a:xfrm>
            <a:off x="3314700" y="4404131"/>
            <a:ext cx="6400800" cy="1752600"/>
          </a:xfrm>
        </p:spPr>
        <p:txBody>
          <a:bodyPr>
            <a:normAutofit/>
          </a:bodyPr>
          <a:lstStyle/>
          <a:p>
            <a:r>
              <a:rPr lang="en-US" sz="2400" noProof="0" dirty="0"/>
              <a:t>Pierpaolo Andriani</a:t>
            </a:r>
          </a:p>
          <a:p>
            <a:r>
              <a:rPr lang="en-US" sz="2400" noProof="0" dirty="0"/>
              <a:t>Kedge Business School, France</a:t>
            </a:r>
          </a:p>
          <a:p>
            <a:r>
              <a:rPr lang="en-US" sz="2400" noProof="0" dirty="0"/>
              <a:t>Email: pier2paolo@gmail.com</a:t>
            </a:r>
          </a:p>
        </p:txBody>
      </p:sp>
      <p:pic>
        <p:nvPicPr>
          <p:cNvPr id="2" name="Picture 1">
            <a:extLst>
              <a:ext uri="{FF2B5EF4-FFF2-40B4-BE49-F238E27FC236}">
                <a16:creationId xmlns:a16="http://schemas.microsoft.com/office/drawing/2014/main" id="{5072F891-9F18-42C5-AD56-53EA0763CF22}"/>
              </a:ext>
            </a:extLst>
          </p:cNvPr>
          <p:cNvPicPr>
            <a:picLocks noChangeAspect="1"/>
          </p:cNvPicPr>
          <p:nvPr/>
        </p:nvPicPr>
        <p:blipFill>
          <a:blip r:embed="rId3"/>
          <a:stretch>
            <a:fillRect/>
          </a:stretch>
        </p:blipFill>
        <p:spPr>
          <a:xfrm>
            <a:off x="0" y="0"/>
            <a:ext cx="4703523" cy="3379966"/>
          </a:xfrm>
          <a:prstGeom prst="rect">
            <a:avLst/>
          </a:prstGeom>
        </p:spPr>
      </p:pic>
      <p:sp>
        <p:nvSpPr>
          <p:cNvPr id="3" name="TextBox 2">
            <a:extLst>
              <a:ext uri="{FF2B5EF4-FFF2-40B4-BE49-F238E27FC236}">
                <a16:creationId xmlns:a16="http://schemas.microsoft.com/office/drawing/2014/main" id="{D2280BEE-10AF-4FFE-A46F-7FD6DEB7BC89}"/>
              </a:ext>
            </a:extLst>
          </p:cNvPr>
          <p:cNvSpPr txBox="1"/>
          <p:nvPr/>
        </p:nvSpPr>
        <p:spPr>
          <a:xfrm>
            <a:off x="0" y="6258331"/>
            <a:ext cx="4089400" cy="584775"/>
          </a:xfrm>
          <a:prstGeom prst="rect">
            <a:avLst/>
          </a:prstGeom>
          <a:noFill/>
        </p:spPr>
        <p:txBody>
          <a:bodyPr wrap="square" rtlCol="0">
            <a:spAutoFit/>
          </a:bodyPr>
          <a:lstStyle/>
          <a:p>
            <a:pPr algn="ctr"/>
            <a:r>
              <a:rPr lang="en-US" sz="1600" b="0" dirty="0"/>
              <a:t>Part of this work has been done in collaboration with Mariano Mastrogiorgio and </a:t>
            </a:r>
            <a:r>
              <a:rPr lang="en-US" sz="1600" b="0" dirty="0" err="1"/>
              <a:t>Ayfer</a:t>
            </a:r>
            <a:r>
              <a:rPr lang="en-US" sz="1600" b="0" dirty="0"/>
              <a:t> Ali</a:t>
            </a:r>
          </a:p>
        </p:txBody>
      </p:sp>
    </p:spTree>
    <p:extLst>
      <p:ext uri="{BB962C8B-B14F-4D97-AF65-F5344CB8AC3E}">
        <p14:creationId xmlns:p14="http://schemas.microsoft.com/office/powerpoint/2010/main" val="100605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en-US" dirty="0"/>
          </a:p>
        </p:txBody>
      </p:sp>
      <p:sp>
        <p:nvSpPr>
          <p:cNvPr id="3" name="Sous-titre 2"/>
          <p:cNvSpPr>
            <a:spLocks noGrp="1"/>
          </p:cNvSpPr>
          <p:nvPr>
            <p:ph type="subTitle" idx="1"/>
          </p:nvPr>
        </p:nvSpPr>
        <p:spPr/>
        <p:txBody>
          <a:bodyPr/>
          <a:lstStyle/>
          <a:p>
            <a:r>
              <a:rPr lang="en-US" dirty="0"/>
              <a:t>Results </a:t>
            </a:r>
          </a:p>
        </p:txBody>
      </p:sp>
    </p:spTree>
    <p:extLst>
      <p:ext uri="{BB962C8B-B14F-4D97-AF65-F5344CB8AC3E}">
        <p14:creationId xmlns:p14="http://schemas.microsoft.com/office/powerpoint/2010/main" val="30999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a:t>
            </a:r>
          </a:p>
        </p:txBody>
      </p:sp>
      <p:pic>
        <p:nvPicPr>
          <p:cNvPr id="11" name="Picture 10"/>
          <p:cNvPicPr>
            <a:picLocks noChangeAspect="1"/>
          </p:cNvPicPr>
          <p:nvPr/>
        </p:nvPicPr>
        <p:blipFill>
          <a:blip r:embed="rId2"/>
          <a:stretch>
            <a:fillRect/>
          </a:stretch>
        </p:blipFill>
        <p:spPr>
          <a:xfrm>
            <a:off x="564659" y="1157554"/>
            <a:ext cx="8214251" cy="2154279"/>
          </a:xfrm>
          <a:prstGeom prst="rect">
            <a:avLst/>
          </a:prstGeom>
        </p:spPr>
      </p:pic>
      <p:sp>
        <p:nvSpPr>
          <p:cNvPr id="13" name="Rectangle: Rounded Corners 12"/>
          <p:cNvSpPr/>
          <p:nvPr/>
        </p:nvSpPr>
        <p:spPr>
          <a:xfrm>
            <a:off x="2453833" y="1066800"/>
            <a:ext cx="4288419" cy="2338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8E58090-67C3-4ED9-8F91-CE5E1196589C}"/>
              </a:ext>
            </a:extLst>
          </p:cNvPr>
          <p:cNvSpPr txBox="1"/>
          <p:nvPr/>
        </p:nvSpPr>
        <p:spPr>
          <a:xfrm>
            <a:off x="713984" y="3989540"/>
            <a:ext cx="7972816" cy="2031325"/>
          </a:xfrm>
          <a:prstGeom prst="rect">
            <a:avLst/>
          </a:prstGeom>
          <a:noFill/>
        </p:spPr>
        <p:txBody>
          <a:bodyPr wrap="square" rtlCol="0">
            <a:spAutoFit/>
          </a:bodyPr>
          <a:lstStyle/>
          <a:p>
            <a:r>
              <a:rPr lang="en-US" sz="1800" dirty="0"/>
              <a:t>Technologies show ‘fecundity’: </a:t>
            </a:r>
            <a:r>
              <a:rPr lang="en-US" sz="1800" b="0" dirty="0"/>
              <a:t>each NME generates more than 5 additional uses.</a:t>
            </a:r>
            <a:endParaRPr lang="en-US" sz="1800" dirty="0"/>
          </a:p>
          <a:p>
            <a:endParaRPr lang="en-US" sz="1800" dirty="0"/>
          </a:p>
          <a:p>
            <a:r>
              <a:rPr lang="en-US" sz="1800" dirty="0"/>
              <a:t>About 40% of emergent uses are functionally novel (exaptive)</a:t>
            </a:r>
          </a:p>
          <a:p>
            <a:endParaRPr lang="en-US" sz="1800" dirty="0"/>
          </a:p>
          <a:p>
            <a:r>
              <a:rPr lang="en-US" sz="1800" dirty="0"/>
              <a:t>About 8% of emergent uses are radical</a:t>
            </a:r>
          </a:p>
          <a:p>
            <a:endParaRPr lang="en-US" sz="1800" dirty="0"/>
          </a:p>
          <a:p>
            <a:endParaRPr lang="en-US" sz="1800" dirty="0"/>
          </a:p>
        </p:txBody>
      </p:sp>
    </p:spTree>
    <p:extLst>
      <p:ext uri="{BB962C8B-B14F-4D97-AF65-F5344CB8AC3E}">
        <p14:creationId xmlns:p14="http://schemas.microsoft.com/office/powerpoint/2010/main" val="251935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79103"/>
            <a:ext cx="8229600" cy="639761"/>
          </a:xfrm>
        </p:spPr>
        <p:txBody>
          <a:bodyPr>
            <a:normAutofit/>
          </a:bodyPr>
          <a:lstStyle/>
          <a:p>
            <a:r>
              <a:rPr lang="en-US" dirty="0"/>
              <a:t>Long tail of emergent uses and exaptations per drug</a:t>
            </a:r>
          </a:p>
        </p:txBody>
      </p:sp>
      <p:pic>
        <p:nvPicPr>
          <p:cNvPr id="4" name="Picture 3"/>
          <p:cNvPicPr>
            <a:picLocks noChangeAspect="1"/>
          </p:cNvPicPr>
          <p:nvPr/>
        </p:nvPicPr>
        <p:blipFill>
          <a:blip r:embed="rId2"/>
          <a:stretch>
            <a:fillRect/>
          </a:stretch>
        </p:blipFill>
        <p:spPr>
          <a:xfrm>
            <a:off x="141648" y="1110148"/>
            <a:ext cx="8860704" cy="1829477"/>
          </a:xfrm>
          <a:prstGeom prst="rect">
            <a:avLst/>
          </a:prstGeom>
        </p:spPr>
      </p:pic>
      <p:pic>
        <p:nvPicPr>
          <p:cNvPr id="5" name="Picture 4"/>
          <p:cNvPicPr>
            <a:picLocks noChangeAspect="1"/>
          </p:cNvPicPr>
          <p:nvPr/>
        </p:nvPicPr>
        <p:blipFill rotWithShape="1">
          <a:blip r:embed="rId2"/>
          <a:srcRect r="89257"/>
          <a:stretch/>
        </p:blipFill>
        <p:spPr>
          <a:xfrm>
            <a:off x="203785" y="3004739"/>
            <a:ext cx="2371581" cy="3708765"/>
          </a:xfrm>
          <a:prstGeom prst="rect">
            <a:avLst/>
          </a:prstGeom>
        </p:spPr>
      </p:pic>
      <p:sp>
        <p:nvSpPr>
          <p:cNvPr id="6" name="TextBox 5"/>
          <p:cNvSpPr txBox="1"/>
          <p:nvPr/>
        </p:nvSpPr>
        <p:spPr>
          <a:xfrm>
            <a:off x="4375230" y="3279270"/>
            <a:ext cx="4645459" cy="3139321"/>
          </a:xfrm>
          <a:prstGeom prst="rect">
            <a:avLst/>
          </a:prstGeom>
          <a:noFill/>
        </p:spPr>
        <p:txBody>
          <a:bodyPr wrap="square" rtlCol="0">
            <a:spAutoFit/>
          </a:bodyPr>
          <a:lstStyle/>
          <a:p>
            <a:pPr marL="285750" indent="-285750">
              <a:buFont typeface="Arial" panose="020B0604020202020204" pitchFamily="34" charset="0"/>
              <a:buChar char="•"/>
            </a:pPr>
            <a:r>
              <a:rPr lang="en-GB" sz="1800" dirty="0"/>
              <a:t>Both curves are long-tailed, probably power law. </a:t>
            </a:r>
          </a:p>
          <a:p>
            <a:pPr lvl="2"/>
            <a:r>
              <a:rPr lang="en-US" sz="1800" b="0" dirty="0" err="1"/>
              <a:t>Clauset</a:t>
            </a:r>
            <a:r>
              <a:rPr lang="en-US" sz="1800" b="0" dirty="0"/>
              <a:t> et al. (2009) test: </a:t>
            </a:r>
          </a:p>
          <a:p>
            <a:pPr lvl="1"/>
            <a:r>
              <a:rPr lang="en-US" sz="1800" b="0" dirty="0"/>
              <a:t>P-value = 0.63 (emergent uses) </a:t>
            </a:r>
          </a:p>
          <a:p>
            <a:pPr lvl="1"/>
            <a:r>
              <a:rPr lang="en-US" sz="1800" b="0" dirty="0"/>
              <a:t>P-value = 0.79 for exaptive uses</a:t>
            </a:r>
            <a:endParaRPr lang="en-GB" sz="1800" b="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Tail of distribution includes drugs such as thalidomide, sildenafil, mifepristone. These are not outliers.</a:t>
            </a:r>
          </a:p>
          <a:p>
            <a:pPr marL="285750" indent="-285750">
              <a:buFont typeface="Arial" panose="020B0604020202020204" pitchFamily="34" charset="0"/>
              <a:buChar char="•"/>
            </a:pPr>
            <a:endParaRPr lang="en-GB" sz="1800" dirty="0"/>
          </a:p>
        </p:txBody>
      </p:sp>
      <p:sp>
        <p:nvSpPr>
          <p:cNvPr id="2" name="Oval 1"/>
          <p:cNvSpPr/>
          <p:nvPr/>
        </p:nvSpPr>
        <p:spPr>
          <a:xfrm>
            <a:off x="69448" y="775504"/>
            <a:ext cx="1302152" cy="22292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75503" y="3019968"/>
            <a:ext cx="1504709" cy="400110"/>
          </a:xfrm>
          <a:prstGeom prst="rect">
            <a:avLst/>
          </a:prstGeom>
          <a:noFill/>
        </p:spPr>
        <p:txBody>
          <a:bodyPr wrap="square" rtlCol="0">
            <a:spAutoFit/>
          </a:bodyPr>
          <a:lstStyle/>
          <a:p>
            <a:r>
              <a:rPr lang="en-GB" dirty="0"/>
              <a:t>thalidomide</a:t>
            </a:r>
          </a:p>
        </p:txBody>
      </p:sp>
      <p:sp>
        <p:nvSpPr>
          <p:cNvPr id="8" name="TextBox 7"/>
          <p:cNvSpPr txBox="1"/>
          <p:nvPr/>
        </p:nvSpPr>
        <p:spPr>
          <a:xfrm>
            <a:off x="968414" y="4180785"/>
            <a:ext cx="1504709" cy="400110"/>
          </a:xfrm>
          <a:prstGeom prst="rect">
            <a:avLst/>
          </a:prstGeom>
          <a:noFill/>
        </p:spPr>
        <p:txBody>
          <a:bodyPr wrap="square" rtlCol="0">
            <a:spAutoFit/>
          </a:bodyPr>
          <a:lstStyle/>
          <a:p>
            <a:r>
              <a:rPr lang="en-GB" dirty="0"/>
              <a:t>sildenafil</a:t>
            </a:r>
          </a:p>
        </p:txBody>
      </p:sp>
      <p:sp>
        <p:nvSpPr>
          <p:cNvPr id="9" name="Rectangle 8"/>
          <p:cNvSpPr/>
          <p:nvPr/>
        </p:nvSpPr>
        <p:spPr>
          <a:xfrm>
            <a:off x="893178" y="4277820"/>
            <a:ext cx="165905" cy="942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926771" y="1013783"/>
            <a:ext cx="1632857" cy="369332"/>
          </a:xfrm>
          <a:prstGeom prst="rect">
            <a:avLst/>
          </a:prstGeom>
          <a:noFill/>
        </p:spPr>
        <p:txBody>
          <a:bodyPr wrap="square" rtlCol="0">
            <a:spAutoFit/>
          </a:bodyPr>
          <a:lstStyle/>
          <a:p>
            <a:pPr algn="ctr"/>
            <a:r>
              <a:rPr lang="en-GB" sz="1800" dirty="0"/>
              <a:t>Emergent uses</a:t>
            </a:r>
          </a:p>
        </p:txBody>
      </p:sp>
      <p:cxnSp>
        <p:nvCxnSpPr>
          <p:cNvPr id="12" name="Straight Arrow Connector 11"/>
          <p:cNvCxnSpPr/>
          <p:nvPr/>
        </p:nvCxnSpPr>
        <p:spPr>
          <a:xfrm flipH="1">
            <a:off x="1495200" y="1383115"/>
            <a:ext cx="1247999" cy="718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37045" y="1378139"/>
            <a:ext cx="1632857" cy="369332"/>
          </a:xfrm>
          <a:prstGeom prst="rect">
            <a:avLst/>
          </a:prstGeom>
          <a:noFill/>
        </p:spPr>
        <p:txBody>
          <a:bodyPr wrap="square" rtlCol="0">
            <a:spAutoFit/>
          </a:bodyPr>
          <a:lstStyle/>
          <a:p>
            <a:pPr algn="ctr"/>
            <a:r>
              <a:rPr lang="en-GB" sz="1800" dirty="0"/>
              <a:t>Exaptations</a:t>
            </a:r>
          </a:p>
        </p:txBody>
      </p:sp>
      <p:cxnSp>
        <p:nvCxnSpPr>
          <p:cNvPr id="16" name="Straight Arrow Connector 15"/>
          <p:cNvCxnSpPr>
            <a:stCxn id="15" idx="2"/>
          </p:cNvCxnSpPr>
          <p:nvPr/>
        </p:nvCxnSpPr>
        <p:spPr>
          <a:xfrm flipH="1">
            <a:off x="2734242" y="1747471"/>
            <a:ext cx="1119232" cy="588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81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Radical innovation 1: ‘impact’ </a:t>
            </a:r>
          </a:p>
        </p:txBody>
      </p:sp>
      <p:sp>
        <p:nvSpPr>
          <p:cNvPr id="3" name="Content Placeholder 2"/>
          <p:cNvSpPr>
            <a:spLocks noGrp="1"/>
          </p:cNvSpPr>
          <p:nvPr>
            <p:ph idx="1"/>
          </p:nvPr>
        </p:nvSpPr>
        <p:spPr/>
        <p:txBody>
          <a:bodyPr>
            <a:normAutofit/>
          </a:bodyPr>
          <a:lstStyle/>
          <a:p>
            <a:pPr lvl="0"/>
            <a:r>
              <a:rPr lang="en-GB" sz="2000" b="1" dirty="0">
                <a:solidFill>
                  <a:srgbClr val="C00000"/>
                </a:solidFill>
              </a:rPr>
              <a:t>Radical uses</a:t>
            </a:r>
            <a:r>
              <a:rPr lang="en-GB" sz="2000" dirty="0"/>
              <a:t>: uses that are new-to-the-world. Specifically this means new treatments for previously untreated diseases. The unit of adoption is the population of users characterized by a specific need. Radical uses may activate cascades of further uses.</a:t>
            </a:r>
          </a:p>
          <a:p>
            <a:pPr lvl="0"/>
            <a:endParaRPr lang="en-GB" sz="2000" b="1" dirty="0"/>
          </a:p>
          <a:p>
            <a:pPr lvl="0"/>
            <a:r>
              <a:rPr lang="en-GB" sz="2000" b="1" dirty="0"/>
              <a:t>Semi-radical uses</a:t>
            </a:r>
            <a:r>
              <a:rPr lang="en-GB" sz="2000" dirty="0"/>
              <a:t>: uses that introduce significant improvement over current treatments. The unit of adoption is micro, typically a sub-population. For instance this refer to uses that address patients who are (or have become) insensitive to existing treatments and whose conditions significantly improve upon discovery of the new use.</a:t>
            </a:r>
          </a:p>
          <a:p>
            <a:pPr lvl="0"/>
            <a:endParaRPr lang="en-GB" sz="2000" b="1" dirty="0"/>
          </a:p>
          <a:p>
            <a:pPr lvl="0"/>
            <a:r>
              <a:rPr lang="en-GB" sz="2000" b="1" dirty="0">
                <a:solidFill>
                  <a:srgbClr val="C00000"/>
                </a:solidFill>
              </a:rPr>
              <a:t>Incremental uses</a:t>
            </a:r>
            <a:r>
              <a:rPr lang="en-GB" sz="2000" b="1" dirty="0"/>
              <a:t>:</a:t>
            </a:r>
            <a:r>
              <a:rPr lang="en-GB" sz="2000" dirty="0"/>
              <a:t> uses that are neither new-to-the-world, nor constitute significant advancement over current treatments, but adds to the existing population of treatments.  </a:t>
            </a:r>
          </a:p>
          <a:p>
            <a:endParaRPr lang="en-GB" sz="2000" dirty="0"/>
          </a:p>
        </p:txBody>
      </p:sp>
    </p:spTree>
    <p:extLst>
      <p:ext uri="{BB962C8B-B14F-4D97-AF65-F5344CB8AC3E}">
        <p14:creationId xmlns:p14="http://schemas.microsoft.com/office/powerpoint/2010/main" val="368613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68416188"/>
              </p:ext>
            </p:extLst>
          </p:nvPr>
        </p:nvGraphicFramePr>
        <p:xfrm>
          <a:off x="493151" y="1021546"/>
          <a:ext cx="8193649" cy="5206637"/>
        </p:xfrm>
        <a:graphic>
          <a:graphicData uri="http://schemas.openxmlformats.org/drawingml/2006/table">
            <a:tbl>
              <a:tblPr>
                <a:tableStyleId>{5C22544A-7EE6-4342-B048-85BDC9FD1C3A}</a:tableStyleId>
              </a:tblPr>
              <a:tblGrid>
                <a:gridCol w="1714191">
                  <a:extLst>
                    <a:ext uri="{9D8B030D-6E8A-4147-A177-3AD203B41FA5}">
                      <a16:colId xmlns:a16="http://schemas.microsoft.com/office/drawing/2014/main" val="20000"/>
                    </a:ext>
                  </a:extLst>
                </a:gridCol>
                <a:gridCol w="2734849">
                  <a:extLst>
                    <a:ext uri="{9D8B030D-6E8A-4147-A177-3AD203B41FA5}">
                      <a16:colId xmlns:a16="http://schemas.microsoft.com/office/drawing/2014/main" val="20001"/>
                    </a:ext>
                  </a:extLst>
                </a:gridCol>
                <a:gridCol w="3744609">
                  <a:extLst>
                    <a:ext uri="{9D8B030D-6E8A-4147-A177-3AD203B41FA5}">
                      <a16:colId xmlns:a16="http://schemas.microsoft.com/office/drawing/2014/main" val="20002"/>
                    </a:ext>
                  </a:extLst>
                </a:gridCol>
              </a:tblGrid>
              <a:tr h="881376">
                <a:tc>
                  <a:txBody>
                    <a:bodyPr/>
                    <a:lstStyle/>
                    <a:p>
                      <a:pPr algn="ctr" fontAlgn="t"/>
                      <a:r>
                        <a:rPr lang="fr-FR" sz="1800" b="1" u="none" strike="noStrike" dirty="0">
                          <a:effectLst/>
                          <a:latin typeface="+mj-lt"/>
                        </a:rPr>
                        <a:t>NME</a:t>
                      </a:r>
                      <a:endParaRPr lang="fr-FR" sz="1800" b="1" i="0" u="none" strike="noStrike" dirty="0">
                        <a:solidFill>
                          <a:srgbClr val="FFFFFF"/>
                        </a:solidFill>
                        <a:effectLst/>
                        <a:latin typeface="+mj-lt"/>
                      </a:endParaRPr>
                    </a:p>
                  </a:txBody>
                  <a:tcPr marL="0" marR="0" marT="0" marB="0"/>
                </a:tc>
                <a:tc>
                  <a:txBody>
                    <a:bodyPr/>
                    <a:lstStyle/>
                    <a:p>
                      <a:pPr algn="ctr" fontAlgn="t"/>
                      <a:r>
                        <a:rPr lang="fr-FR" sz="1800" b="1" u="none" strike="noStrike" dirty="0">
                          <a:effectLst/>
                          <a:latin typeface="+mj-lt"/>
                        </a:rPr>
                        <a:t>Entry</a:t>
                      </a:r>
                      <a:r>
                        <a:rPr lang="fr-FR" sz="1800" b="1" u="none" strike="noStrike" baseline="0" dirty="0">
                          <a:effectLst/>
                          <a:latin typeface="+mj-lt"/>
                        </a:rPr>
                        <a:t> </a:t>
                      </a:r>
                      <a:r>
                        <a:rPr lang="fr-FR" sz="1800" b="1" u="none" strike="noStrike" dirty="0">
                          <a:effectLst/>
                          <a:latin typeface="+mj-lt"/>
                        </a:rPr>
                        <a:t>use</a:t>
                      </a:r>
                      <a:endParaRPr lang="fr-FR" sz="1800" b="1" i="0" u="none" strike="noStrike" dirty="0">
                        <a:solidFill>
                          <a:srgbClr val="FFFFFF"/>
                        </a:solidFill>
                        <a:effectLst/>
                        <a:latin typeface="+mj-lt"/>
                      </a:endParaRPr>
                    </a:p>
                  </a:txBody>
                  <a:tcPr marL="0" marR="0" marT="0" marB="0"/>
                </a:tc>
                <a:tc>
                  <a:txBody>
                    <a:bodyPr/>
                    <a:lstStyle/>
                    <a:p>
                      <a:pPr algn="ctr" fontAlgn="t"/>
                      <a:r>
                        <a:rPr lang="fr-FR" sz="1800" b="1" u="none" strike="noStrike" dirty="0">
                          <a:effectLst/>
                          <a:latin typeface="+mj-lt"/>
                        </a:rPr>
                        <a:t>Emergent</a:t>
                      </a:r>
                      <a:r>
                        <a:rPr lang="fr-FR" sz="1800" b="1" u="none" strike="noStrike" baseline="0" dirty="0">
                          <a:effectLst/>
                          <a:latin typeface="+mj-lt"/>
                        </a:rPr>
                        <a:t> </a:t>
                      </a:r>
                      <a:r>
                        <a:rPr lang="fr-FR" sz="1800" b="1" u="none" strike="noStrike" dirty="0">
                          <a:effectLst/>
                          <a:latin typeface="+mj-lt"/>
                        </a:rPr>
                        <a:t>use </a:t>
                      </a:r>
                      <a:endParaRPr lang="fr-FR" sz="1800" b="1" i="0" u="none" strike="noStrike" dirty="0">
                        <a:solidFill>
                          <a:srgbClr val="FFFFFF"/>
                        </a:solidFill>
                        <a:effectLst/>
                        <a:latin typeface="+mj-lt"/>
                      </a:endParaRPr>
                    </a:p>
                  </a:txBody>
                  <a:tcPr marL="0" marR="0" marT="0" marB="0"/>
                </a:tc>
                <a:extLst>
                  <a:ext uri="{0D108BD9-81ED-4DB2-BD59-A6C34878D82A}">
                    <a16:rowId xmlns:a16="http://schemas.microsoft.com/office/drawing/2014/main" val="10000"/>
                  </a:ext>
                </a:extLst>
              </a:tr>
              <a:tr h="242391">
                <a:tc>
                  <a:txBody>
                    <a:bodyPr/>
                    <a:lstStyle/>
                    <a:p>
                      <a:pPr algn="ctr" fontAlgn="t"/>
                      <a:r>
                        <a:rPr lang="fr-FR" sz="1800" b="0" i="0" u="none" strike="noStrike" dirty="0">
                          <a:solidFill>
                            <a:srgbClr val="000000"/>
                          </a:solidFill>
                          <a:effectLst/>
                          <a:latin typeface="+mj-lt"/>
                        </a:rPr>
                        <a:t>Arsenic </a:t>
                      </a:r>
                      <a:r>
                        <a:rPr lang="fr-FR" sz="1800" b="0" i="0" u="none" strike="noStrike" dirty="0" err="1">
                          <a:solidFill>
                            <a:srgbClr val="000000"/>
                          </a:solidFill>
                          <a:effectLst/>
                          <a:latin typeface="+mj-lt"/>
                        </a:rPr>
                        <a:t>trioxide</a:t>
                      </a:r>
                      <a:endParaRPr lang="fr-FR" sz="1800" b="0" i="0" u="none" strike="noStrike" dirty="0">
                        <a:solidFill>
                          <a:srgbClr val="000000"/>
                        </a:solidFill>
                        <a:effectLst/>
                        <a:latin typeface="+mj-lt"/>
                      </a:endParaRPr>
                    </a:p>
                  </a:txBody>
                  <a:tcPr marL="0" marR="0" marT="0" marB="0"/>
                </a:tc>
                <a:tc>
                  <a:txBody>
                    <a:bodyPr/>
                    <a:lstStyle/>
                    <a:p>
                      <a:pPr algn="ctr" fontAlgn="t"/>
                      <a:r>
                        <a:rPr lang="fr-FR" sz="1800" b="0" i="0" u="none" strike="noStrike" dirty="0" err="1">
                          <a:solidFill>
                            <a:srgbClr val="000000"/>
                          </a:solidFill>
                          <a:effectLst/>
                          <a:latin typeface="+mj-lt"/>
                        </a:rPr>
                        <a:t>Trypanosomiasis</a:t>
                      </a:r>
                      <a:endParaRPr lang="fr-FR" sz="1800" b="0" i="0" u="none" strike="noStrike" dirty="0">
                        <a:solidFill>
                          <a:srgbClr val="000000"/>
                        </a:solidFill>
                        <a:effectLst/>
                        <a:latin typeface="+mj-lt"/>
                      </a:endParaRPr>
                    </a:p>
                  </a:txBody>
                  <a:tcPr marL="0" marR="0" marT="0" marB="0"/>
                </a:tc>
                <a:tc>
                  <a:txBody>
                    <a:bodyPr/>
                    <a:lstStyle/>
                    <a:p>
                      <a:pPr algn="ctr" fontAlgn="t"/>
                      <a:r>
                        <a:rPr lang="fr-FR" sz="1800" b="0" i="0" u="none" strike="noStrike" dirty="0">
                          <a:solidFill>
                            <a:srgbClr val="000000"/>
                          </a:solidFill>
                          <a:effectLst/>
                          <a:latin typeface="+mj-lt"/>
                        </a:rPr>
                        <a:t>Acute </a:t>
                      </a:r>
                      <a:r>
                        <a:rPr lang="fr-FR" sz="1800" b="0" i="0" u="none" strike="noStrike" dirty="0" err="1">
                          <a:solidFill>
                            <a:srgbClr val="000000"/>
                          </a:solidFill>
                          <a:effectLst/>
                          <a:latin typeface="+mj-lt"/>
                        </a:rPr>
                        <a:t>promyelocytic</a:t>
                      </a:r>
                      <a:r>
                        <a:rPr lang="fr-FR" sz="1800" b="0" i="0" u="none" strike="noStrike" dirty="0">
                          <a:solidFill>
                            <a:srgbClr val="000000"/>
                          </a:solidFill>
                          <a:effectLst/>
                          <a:latin typeface="+mj-lt"/>
                        </a:rPr>
                        <a:t> </a:t>
                      </a:r>
                      <a:r>
                        <a:rPr lang="fr-FR" sz="1800" b="0" i="0" u="none" strike="noStrike" dirty="0" err="1">
                          <a:solidFill>
                            <a:srgbClr val="000000"/>
                          </a:solidFill>
                          <a:effectLst/>
                          <a:latin typeface="+mj-lt"/>
                        </a:rPr>
                        <a:t>leukemia</a:t>
                      </a:r>
                      <a:endParaRPr lang="fr-FR" sz="1800" b="0" i="0" u="none" strike="noStrike" dirty="0">
                        <a:solidFill>
                          <a:srgbClr val="000000"/>
                        </a:solidFill>
                        <a:effectLst/>
                        <a:latin typeface="+mj-lt"/>
                      </a:endParaRPr>
                    </a:p>
                  </a:txBody>
                  <a:tcPr marL="0" marR="0" marT="0" marB="0"/>
                </a:tc>
                <a:extLst>
                  <a:ext uri="{0D108BD9-81ED-4DB2-BD59-A6C34878D82A}">
                    <a16:rowId xmlns:a16="http://schemas.microsoft.com/office/drawing/2014/main" val="2247071686"/>
                  </a:ext>
                </a:extLst>
              </a:tr>
              <a:tr h="242391">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fr-FR" sz="1800" b="0" i="0" u="none" strike="noStrike" dirty="0">
                          <a:solidFill>
                            <a:srgbClr val="000000"/>
                          </a:solidFill>
                          <a:effectLst/>
                          <a:latin typeface="+mj-lt"/>
                        </a:rPr>
                        <a:t>Arsenic </a:t>
                      </a:r>
                      <a:r>
                        <a:rPr lang="fr-FR" sz="1800" b="0" i="0" u="none" strike="noStrike" dirty="0" err="1">
                          <a:solidFill>
                            <a:srgbClr val="000000"/>
                          </a:solidFill>
                          <a:effectLst/>
                          <a:latin typeface="+mj-lt"/>
                        </a:rPr>
                        <a:t>trioxide</a:t>
                      </a:r>
                      <a:endParaRPr lang="fr-FR" sz="1800" b="0" i="0" u="none" strike="noStrike" dirty="0">
                        <a:solidFill>
                          <a:srgbClr val="000000"/>
                        </a:solidFill>
                        <a:effectLst/>
                        <a:latin typeface="+mj-lt"/>
                      </a:endParaRPr>
                    </a:p>
                    <a:p>
                      <a:pPr algn="ctr" fontAlgn="t"/>
                      <a:endParaRPr lang="fr-FR" sz="1800" b="0" i="0" u="none" strike="noStrike" dirty="0">
                        <a:solidFill>
                          <a:srgbClr val="000000"/>
                        </a:solidFill>
                        <a:effectLst/>
                        <a:latin typeface="+mj-lt"/>
                      </a:endParaRPr>
                    </a:p>
                  </a:txBody>
                  <a:tcPr marL="0" marR="0" marT="0" marB="0"/>
                </a:tc>
                <a:tc>
                  <a:txBody>
                    <a:bodyPr/>
                    <a:lstStyle/>
                    <a:p>
                      <a:pPr algn="ctr" fontAlgn="t"/>
                      <a:endParaRPr lang="fr-FR" sz="1800" b="0" i="0" u="none" strike="noStrike" dirty="0">
                        <a:solidFill>
                          <a:srgbClr val="000000"/>
                        </a:solidFill>
                        <a:effectLst/>
                        <a:latin typeface="+mj-lt"/>
                      </a:endParaRPr>
                    </a:p>
                  </a:txBody>
                  <a:tcPr marL="0" marR="0" marT="0" marB="0"/>
                </a:tc>
                <a:tc>
                  <a:txBody>
                    <a:bodyPr/>
                    <a:lstStyle/>
                    <a:p>
                      <a:pPr algn="ctr" fontAlgn="t"/>
                      <a:r>
                        <a:rPr lang="fr-FR" sz="1800" b="0" i="0" u="none" strike="noStrike" dirty="0" err="1">
                          <a:solidFill>
                            <a:srgbClr val="000000"/>
                          </a:solidFill>
                          <a:effectLst/>
                          <a:latin typeface="+mj-lt"/>
                        </a:rPr>
                        <a:t>Myelodysplastic</a:t>
                      </a:r>
                      <a:r>
                        <a:rPr lang="fr-FR" sz="1800" b="0" i="0" u="none" strike="noStrike" dirty="0">
                          <a:solidFill>
                            <a:srgbClr val="000000"/>
                          </a:solidFill>
                          <a:effectLst/>
                          <a:latin typeface="+mj-lt"/>
                        </a:rPr>
                        <a:t> syndrome</a:t>
                      </a:r>
                    </a:p>
                  </a:txBody>
                  <a:tcPr marL="0" marR="0" marT="0" marB="0"/>
                </a:tc>
                <a:extLst>
                  <a:ext uri="{0D108BD9-81ED-4DB2-BD59-A6C34878D82A}">
                    <a16:rowId xmlns:a16="http://schemas.microsoft.com/office/drawing/2014/main" val="2002433554"/>
                  </a:ext>
                </a:extLst>
              </a:tr>
              <a:tr h="242391">
                <a:tc>
                  <a:txBody>
                    <a:bodyPr/>
                    <a:lstStyle/>
                    <a:p>
                      <a:pPr algn="ctr" fontAlgn="t"/>
                      <a:r>
                        <a:rPr lang="fr-FR" sz="1800" u="none" strike="noStrike" dirty="0" err="1">
                          <a:effectLst/>
                          <a:latin typeface="+mj-lt"/>
                        </a:rPr>
                        <a:t>Celecoxib</a:t>
                      </a:r>
                      <a:endParaRPr lang="fr-FR" sz="1800" b="0" i="0" u="none" strike="noStrike" dirty="0">
                        <a:solidFill>
                          <a:srgbClr val="000000"/>
                        </a:solidFill>
                        <a:effectLst/>
                        <a:latin typeface="+mj-lt"/>
                      </a:endParaRPr>
                    </a:p>
                  </a:txBody>
                  <a:tcPr marL="0" marR="0" marT="0" marB="0"/>
                </a:tc>
                <a:tc>
                  <a:txBody>
                    <a:bodyPr/>
                    <a:lstStyle/>
                    <a:p>
                      <a:pPr algn="ctr" fontAlgn="t"/>
                      <a:r>
                        <a:rPr lang="fr-FR" sz="1800" b="0" i="0" u="none" strike="noStrike" dirty="0" err="1">
                          <a:solidFill>
                            <a:srgbClr val="000000"/>
                          </a:solidFill>
                          <a:effectLst/>
                          <a:latin typeface="+mj-lt"/>
                        </a:rPr>
                        <a:t>Osteoarthritis</a:t>
                      </a:r>
                      <a:endParaRPr lang="fr-FR" sz="1800" b="0" i="0" u="none" strike="noStrike" dirty="0">
                        <a:solidFill>
                          <a:srgbClr val="000000"/>
                        </a:solidFill>
                        <a:effectLst/>
                        <a:latin typeface="+mj-lt"/>
                      </a:endParaRPr>
                    </a:p>
                  </a:txBody>
                  <a:tcPr marL="0" marR="0" marT="0" marB="0"/>
                </a:tc>
                <a:tc>
                  <a:txBody>
                    <a:bodyPr/>
                    <a:lstStyle/>
                    <a:p>
                      <a:pPr algn="ctr" fontAlgn="t"/>
                      <a:r>
                        <a:rPr lang="fr-FR" sz="1800" u="none" strike="noStrike" dirty="0">
                          <a:effectLst/>
                          <a:latin typeface="+mj-lt"/>
                        </a:rPr>
                        <a:t>Colorectal </a:t>
                      </a:r>
                      <a:r>
                        <a:rPr lang="fr-FR" sz="1800" u="none" strike="noStrike" dirty="0" err="1">
                          <a:effectLst/>
                          <a:latin typeface="+mj-lt"/>
                        </a:rPr>
                        <a:t>adenoma</a:t>
                      </a:r>
                      <a:endParaRPr lang="fr-FR" sz="1800" b="0" i="0" u="none" strike="noStrike" dirty="0">
                        <a:solidFill>
                          <a:srgbClr val="000000"/>
                        </a:solidFill>
                        <a:effectLst/>
                        <a:latin typeface="+mj-lt"/>
                      </a:endParaRPr>
                    </a:p>
                  </a:txBody>
                  <a:tcPr marL="0" marR="0" marT="0" marB="0"/>
                </a:tc>
                <a:extLst>
                  <a:ext uri="{0D108BD9-81ED-4DB2-BD59-A6C34878D82A}">
                    <a16:rowId xmlns:a16="http://schemas.microsoft.com/office/drawing/2014/main" val="10001"/>
                  </a:ext>
                </a:extLst>
              </a:tr>
              <a:tr h="242391">
                <a:tc>
                  <a:txBody>
                    <a:bodyPr/>
                    <a:lstStyle/>
                    <a:p>
                      <a:pPr algn="ctr" fontAlgn="t"/>
                      <a:r>
                        <a:rPr lang="fr-FR" sz="1800" u="none" strike="noStrike" dirty="0" err="1">
                          <a:effectLst/>
                          <a:latin typeface="+mj-lt"/>
                        </a:rPr>
                        <a:t>Citalopram</a:t>
                      </a:r>
                      <a:r>
                        <a:rPr lang="fr-FR" sz="1800" u="none" strike="noStrike" dirty="0">
                          <a:effectLst/>
                          <a:latin typeface="+mj-lt"/>
                        </a:rPr>
                        <a:t> </a:t>
                      </a:r>
                      <a:endParaRPr lang="fr-FR" sz="1800" b="0" i="0" u="none" strike="noStrike" dirty="0">
                        <a:solidFill>
                          <a:srgbClr val="000000"/>
                        </a:solidFill>
                        <a:effectLst/>
                        <a:latin typeface="+mj-lt"/>
                      </a:endParaRPr>
                    </a:p>
                  </a:txBody>
                  <a:tcPr marL="0" marR="0" marT="0" marB="0"/>
                </a:tc>
                <a:tc>
                  <a:txBody>
                    <a:bodyPr/>
                    <a:lstStyle/>
                    <a:p>
                      <a:pPr algn="ctr" fontAlgn="t"/>
                      <a:r>
                        <a:rPr lang="fr-FR" sz="1800" b="0" i="0" u="none" strike="noStrike" dirty="0" err="1">
                          <a:solidFill>
                            <a:srgbClr val="000000"/>
                          </a:solidFill>
                          <a:effectLst/>
                          <a:latin typeface="+mj-lt"/>
                        </a:rPr>
                        <a:t>Depression</a:t>
                      </a:r>
                      <a:endParaRPr lang="fr-FR" sz="1800" b="0" i="0" u="none" strike="noStrike" dirty="0">
                        <a:solidFill>
                          <a:srgbClr val="000000"/>
                        </a:solidFill>
                        <a:effectLst/>
                        <a:latin typeface="+mj-lt"/>
                      </a:endParaRPr>
                    </a:p>
                  </a:txBody>
                  <a:tcPr marL="0" marR="0" marT="0" marB="0"/>
                </a:tc>
                <a:tc>
                  <a:txBody>
                    <a:bodyPr/>
                    <a:lstStyle/>
                    <a:p>
                      <a:pPr algn="ctr" fontAlgn="t"/>
                      <a:r>
                        <a:rPr lang="fr-FR" sz="1800" u="none" strike="noStrike" dirty="0" err="1">
                          <a:effectLst/>
                          <a:latin typeface="+mj-lt"/>
                        </a:rPr>
                        <a:t>Binge-eating</a:t>
                      </a:r>
                      <a:r>
                        <a:rPr lang="fr-FR" sz="1800" u="none" strike="noStrike" dirty="0">
                          <a:effectLst/>
                          <a:latin typeface="+mj-lt"/>
                        </a:rPr>
                        <a:t> </a:t>
                      </a:r>
                      <a:r>
                        <a:rPr lang="fr-FR" sz="1800" u="none" strike="noStrike" dirty="0" err="1">
                          <a:effectLst/>
                          <a:latin typeface="+mj-lt"/>
                        </a:rPr>
                        <a:t>disorder</a:t>
                      </a:r>
                      <a:endParaRPr lang="fr-FR" sz="1800" b="0" i="0" u="none" strike="noStrike" dirty="0">
                        <a:solidFill>
                          <a:srgbClr val="000000"/>
                        </a:solidFill>
                        <a:effectLst/>
                        <a:latin typeface="+mj-lt"/>
                      </a:endParaRPr>
                    </a:p>
                  </a:txBody>
                  <a:tcPr marL="0" marR="0" marT="0" marB="0"/>
                </a:tc>
                <a:extLst>
                  <a:ext uri="{0D108BD9-81ED-4DB2-BD59-A6C34878D82A}">
                    <a16:rowId xmlns:a16="http://schemas.microsoft.com/office/drawing/2014/main" val="10003"/>
                  </a:ext>
                </a:extLst>
              </a:tr>
              <a:tr h="500644">
                <a:tc>
                  <a:txBody>
                    <a:bodyPr/>
                    <a:lstStyle/>
                    <a:p>
                      <a:pPr algn="ctr" fontAlgn="t"/>
                      <a:r>
                        <a:rPr lang="fr-FR" sz="1800" b="0" i="0" u="none" strike="noStrike" dirty="0" err="1">
                          <a:solidFill>
                            <a:srgbClr val="000000"/>
                          </a:solidFill>
                          <a:effectLst/>
                          <a:latin typeface="+mj-lt"/>
                        </a:rPr>
                        <a:t>Mifepristone</a:t>
                      </a:r>
                      <a:r>
                        <a:rPr lang="fr-FR" sz="1800" b="0" i="0" u="none" strike="noStrike" baseline="0" dirty="0">
                          <a:solidFill>
                            <a:srgbClr val="000000"/>
                          </a:solidFill>
                          <a:effectLst/>
                          <a:latin typeface="+mj-lt"/>
                        </a:rPr>
                        <a:t> (RU486)</a:t>
                      </a:r>
                      <a:endParaRPr lang="fr-FR" sz="1800" b="0" i="0" u="none" strike="noStrike" dirty="0">
                        <a:solidFill>
                          <a:srgbClr val="000000"/>
                        </a:solidFill>
                        <a:effectLst/>
                        <a:latin typeface="+mj-lt"/>
                      </a:endParaRPr>
                    </a:p>
                  </a:txBody>
                  <a:tcPr marL="0" marR="0" marT="0" marB="0"/>
                </a:tc>
                <a:tc>
                  <a:txBody>
                    <a:bodyPr/>
                    <a:lstStyle/>
                    <a:p>
                      <a:pPr algn="ctr" fontAlgn="t"/>
                      <a:r>
                        <a:rPr lang="fr-FR" sz="1800" b="0" i="0" u="none" strike="noStrike" dirty="0" err="1">
                          <a:solidFill>
                            <a:srgbClr val="000000"/>
                          </a:solidFill>
                          <a:effectLst/>
                          <a:latin typeface="+mj-lt"/>
                        </a:rPr>
                        <a:t>Termination</a:t>
                      </a:r>
                      <a:r>
                        <a:rPr lang="fr-FR" sz="1800" b="0" i="0" u="none" strike="noStrike" dirty="0">
                          <a:solidFill>
                            <a:srgbClr val="000000"/>
                          </a:solidFill>
                          <a:effectLst/>
                          <a:latin typeface="+mj-lt"/>
                        </a:rPr>
                        <a:t> of </a:t>
                      </a:r>
                      <a:r>
                        <a:rPr lang="fr-FR" sz="1800" b="0" i="0" u="none" strike="noStrike" dirty="0" err="1">
                          <a:solidFill>
                            <a:srgbClr val="000000"/>
                          </a:solidFill>
                          <a:effectLst/>
                          <a:latin typeface="+mj-lt"/>
                        </a:rPr>
                        <a:t>pregnancy</a:t>
                      </a:r>
                      <a:endParaRPr lang="fr-FR" sz="1800" b="0" i="0" u="none" strike="noStrike" dirty="0">
                        <a:solidFill>
                          <a:srgbClr val="000000"/>
                        </a:solidFill>
                        <a:effectLst/>
                        <a:latin typeface="+mj-lt"/>
                      </a:endParaRPr>
                    </a:p>
                  </a:txBody>
                  <a:tcPr marL="0" marR="0" marT="0" marB="0"/>
                </a:tc>
                <a:tc>
                  <a:txBody>
                    <a:bodyPr/>
                    <a:lstStyle/>
                    <a:p>
                      <a:pPr algn="ctr" fontAlgn="t"/>
                      <a:r>
                        <a:rPr lang="fr-FR" sz="1800" b="0" i="0" u="none" strike="noStrike" dirty="0" err="1">
                          <a:solidFill>
                            <a:srgbClr val="000000"/>
                          </a:solidFill>
                          <a:effectLst/>
                          <a:latin typeface="+mj-lt"/>
                        </a:rPr>
                        <a:t>Depression</a:t>
                      </a:r>
                      <a:endParaRPr lang="fr-FR" sz="1800" b="0" i="0" u="none" strike="noStrike" dirty="0">
                        <a:solidFill>
                          <a:srgbClr val="000000"/>
                        </a:solidFill>
                        <a:effectLst/>
                        <a:latin typeface="+mj-lt"/>
                      </a:endParaRPr>
                    </a:p>
                  </a:txBody>
                  <a:tcPr marL="0" marR="0" marT="0" marB="0"/>
                </a:tc>
                <a:extLst>
                  <a:ext uri="{0D108BD9-81ED-4DB2-BD59-A6C34878D82A}">
                    <a16:rowId xmlns:a16="http://schemas.microsoft.com/office/drawing/2014/main" val="2153472245"/>
                  </a:ext>
                </a:extLst>
              </a:tr>
              <a:tr h="500644">
                <a:tc>
                  <a:txBody>
                    <a:bodyPr/>
                    <a:lstStyle/>
                    <a:p>
                      <a:pPr algn="ctr" fontAlgn="t"/>
                      <a:r>
                        <a:rPr lang="fr-FR" sz="1800" u="none" strike="noStrike" dirty="0">
                          <a:effectLst/>
                          <a:latin typeface="+mj-lt"/>
                        </a:rPr>
                        <a:t>Thalidomide</a:t>
                      </a:r>
                      <a:endParaRPr lang="fr-FR" sz="1800" b="0" i="0" u="none" strike="noStrike" dirty="0">
                        <a:solidFill>
                          <a:srgbClr val="000000"/>
                        </a:solidFill>
                        <a:effectLst/>
                        <a:latin typeface="+mj-lt"/>
                      </a:endParaRPr>
                    </a:p>
                  </a:txBody>
                  <a:tcPr marL="0" marR="0" marT="0"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fr-FR" sz="1800" b="0" i="0" u="none" strike="noStrike" kern="1200" dirty="0">
                          <a:solidFill>
                            <a:srgbClr val="000000"/>
                          </a:solidFill>
                          <a:effectLst/>
                          <a:latin typeface="+mn-lt"/>
                          <a:ea typeface="+mn-ea"/>
                          <a:cs typeface="+mn-cs"/>
                        </a:rPr>
                        <a:t>Morning </a:t>
                      </a:r>
                      <a:r>
                        <a:rPr lang="fr-FR" sz="1800" b="0" i="0" u="none" strike="noStrike" kern="1200" dirty="0" err="1">
                          <a:solidFill>
                            <a:srgbClr val="000000"/>
                          </a:solidFill>
                          <a:effectLst/>
                          <a:latin typeface="+mn-lt"/>
                          <a:ea typeface="+mn-ea"/>
                          <a:cs typeface="+mn-cs"/>
                        </a:rPr>
                        <a:t>sickness</a:t>
                      </a:r>
                      <a:r>
                        <a:rPr lang="fr-FR" sz="1800" b="0" i="0" u="none" strike="noStrike" kern="1200" dirty="0">
                          <a:solidFill>
                            <a:srgbClr val="000000"/>
                          </a:solidFill>
                          <a:effectLst/>
                          <a:latin typeface="+mn-lt"/>
                          <a:ea typeface="+mn-ea"/>
                          <a:cs typeface="+mn-cs"/>
                        </a:rPr>
                        <a:t>  and </a:t>
                      </a:r>
                      <a:r>
                        <a:rPr lang="fr-FR" sz="1800" b="0" i="0" u="none" strike="noStrike" kern="1200" dirty="0" err="1">
                          <a:solidFill>
                            <a:srgbClr val="000000"/>
                          </a:solidFill>
                          <a:effectLst/>
                          <a:latin typeface="+mn-lt"/>
                          <a:ea typeface="+mn-ea"/>
                          <a:cs typeface="+mn-cs"/>
                        </a:rPr>
                        <a:t>hypnotic-sedative</a:t>
                      </a:r>
                      <a:endParaRPr lang="fr-FR" sz="1800" b="0" i="0" u="none" strike="noStrike" kern="1200" dirty="0">
                        <a:solidFill>
                          <a:srgbClr val="000000"/>
                        </a:solidFill>
                        <a:effectLst/>
                        <a:latin typeface="+mn-lt"/>
                        <a:ea typeface="+mn-ea"/>
                        <a:cs typeface="+mn-cs"/>
                      </a:endParaRPr>
                    </a:p>
                    <a:p>
                      <a:pPr algn="ctr" fontAlgn="t"/>
                      <a:endParaRPr lang="fr-FR" sz="1800" b="0" i="0" u="none" strike="noStrike" dirty="0">
                        <a:solidFill>
                          <a:srgbClr val="000000"/>
                        </a:solidFill>
                        <a:effectLst/>
                        <a:latin typeface="+mj-lt"/>
                      </a:endParaRPr>
                    </a:p>
                  </a:txBody>
                  <a:tcPr marL="0" marR="0" marT="0"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fr-FR" sz="1800" u="none" strike="noStrike" dirty="0" err="1">
                          <a:effectLst/>
                          <a:latin typeface="+mj-lt"/>
                        </a:rPr>
                        <a:t>Erythema</a:t>
                      </a:r>
                      <a:r>
                        <a:rPr lang="fr-FR" sz="1800" u="none" strike="noStrike" dirty="0">
                          <a:effectLst/>
                          <a:latin typeface="+mj-lt"/>
                        </a:rPr>
                        <a:t> </a:t>
                      </a:r>
                      <a:r>
                        <a:rPr lang="fr-FR" sz="1800" u="none" strike="noStrike" dirty="0" err="1">
                          <a:effectLst/>
                          <a:latin typeface="+mj-lt"/>
                        </a:rPr>
                        <a:t>nodosum</a:t>
                      </a:r>
                      <a:r>
                        <a:rPr lang="fr-FR" sz="1800" u="none" strike="noStrike" dirty="0">
                          <a:effectLst/>
                          <a:latin typeface="+mj-lt"/>
                        </a:rPr>
                        <a:t> </a:t>
                      </a:r>
                      <a:r>
                        <a:rPr lang="fr-FR" sz="1800" u="none" strike="noStrike" dirty="0" err="1">
                          <a:effectLst/>
                          <a:latin typeface="+mj-lt"/>
                        </a:rPr>
                        <a:t>leprosum</a:t>
                      </a:r>
                      <a:r>
                        <a:rPr lang="fr-FR" sz="1800" u="none" strike="noStrike" dirty="0">
                          <a:effectLst/>
                          <a:latin typeface="+mj-lt"/>
                        </a:rPr>
                        <a:t> </a:t>
                      </a:r>
                      <a:endParaRPr lang="fr-FR" sz="1800" b="0" i="0" u="none" strike="noStrike" dirty="0">
                        <a:solidFill>
                          <a:srgbClr val="000000"/>
                        </a:solidFill>
                        <a:effectLst/>
                        <a:latin typeface="+mj-lt"/>
                      </a:endParaRPr>
                    </a:p>
                    <a:p>
                      <a:pPr algn="ctr" fontAlgn="t"/>
                      <a:endParaRPr lang="fr-FR" sz="1800" b="0" i="0" u="none" strike="noStrike" dirty="0">
                        <a:solidFill>
                          <a:srgbClr val="000000"/>
                        </a:solidFill>
                        <a:effectLst/>
                        <a:latin typeface="+mj-lt"/>
                      </a:endParaRPr>
                    </a:p>
                  </a:txBody>
                  <a:tcPr marL="0" marR="0" marT="0" marB="0"/>
                </a:tc>
                <a:extLst>
                  <a:ext uri="{0D108BD9-81ED-4DB2-BD59-A6C34878D82A}">
                    <a16:rowId xmlns:a16="http://schemas.microsoft.com/office/drawing/2014/main" val="10006"/>
                  </a:ext>
                </a:extLst>
              </a:tr>
              <a:tr h="484781">
                <a:tc>
                  <a:txBody>
                    <a:bodyPr/>
                    <a:lstStyle/>
                    <a:p>
                      <a:pPr algn="ctr" fontAlgn="t"/>
                      <a:r>
                        <a:rPr lang="fr-FR" sz="1800" u="none" strike="noStrike" dirty="0">
                          <a:effectLst/>
                          <a:latin typeface="+mj-lt"/>
                        </a:rPr>
                        <a:t>Thalidomide</a:t>
                      </a:r>
                      <a:endParaRPr lang="fr-FR" sz="1800" b="0" i="0" u="none" strike="noStrike" dirty="0">
                        <a:solidFill>
                          <a:srgbClr val="000000"/>
                        </a:solidFill>
                        <a:effectLst/>
                        <a:latin typeface="+mj-lt"/>
                      </a:endParaRPr>
                    </a:p>
                  </a:txBody>
                  <a:tcPr marL="0" marR="0" marT="0" marB="0"/>
                </a:tc>
                <a:tc>
                  <a:txBody>
                    <a:bodyPr/>
                    <a:lstStyle/>
                    <a:p>
                      <a:pPr algn="ctr" fontAlgn="t"/>
                      <a:r>
                        <a:rPr lang="fr-FR" sz="1800" b="0" i="0" u="none" strike="noStrike" dirty="0">
                          <a:solidFill>
                            <a:srgbClr val="000000"/>
                          </a:solidFill>
                          <a:effectLst/>
                          <a:latin typeface="+mj-lt"/>
                        </a:rPr>
                        <a:t>« </a:t>
                      </a:r>
                    </a:p>
                  </a:txBody>
                  <a:tcPr marL="0" marR="0" marT="0"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fr-FR" sz="1800" u="none" strike="noStrike" dirty="0" err="1">
                          <a:effectLst/>
                          <a:latin typeface="+mj-lt"/>
                        </a:rPr>
                        <a:t>Cachexia</a:t>
                      </a:r>
                      <a:r>
                        <a:rPr lang="fr-FR" sz="1800" u="none" strike="noStrike" dirty="0">
                          <a:effectLst/>
                          <a:latin typeface="+mj-lt"/>
                        </a:rPr>
                        <a:t> </a:t>
                      </a:r>
                      <a:r>
                        <a:rPr lang="fr-FR" sz="1800" u="none" strike="noStrike" dirty="0" err="1">
                          <a:effectLst/>
                          <a:latin typeface="+mj-lt"/>
                        </a:rPr>
                        <a:t>associated</a:t>
                      </a:r>
                      <a:r>
                        <a:rPr lang="fr-FR" sz="1800" u="none" strike="noStrike" dirty="0">
                          <a:effectLst/>
                          <a:latin typeface="+mj-lt"/>
                        </a:rPr>
                        <a:t> </a:t>
                      </a:r>
                      <a:r>
                        <a:rPr lang="fr-FR" sz="1800" u="none" strike="noStrike" dirty="0" err="1">
                          <a:effectLst/>
                          <a:latin typeface="+mj-lt"/>
                        </a:rPr>
                        <a:t>with</a:t>
                      </a:r>
                      <a:r>
                        <a:rPr lang="fr-FR" sz="1800" u="none" strike="noStrike" dirty="0">
                          <a:effectLst/>
                          <a:latin typeface="+mj-lt"/>
                        </a:rPr>
                        <a:t> AIDS</a:t>
                      </a:r>
                      <a:endParaRPr lang="fr-FR" sz="1800" b="0" i="0" u="none" strike="noStrike" dirty="0">
                        <a:solidFill>
                          <a:srgbClr val="000000"/>
                        </a:solidFill>
                        <a:effectLst/>
                        <a:latin typeface="+mj-lt"/>
                      </a:endParaRPr>
                    </a:p>
                    <a:p>
                      <a:pPr algn="ctr" fontAlgn="t"/>
                      <a:endParaRPr lang="fr-FR" sz="1800" b="0" i="0" u="none" strike="noStrike" dirty="0">
                        <a:solidFill>
                          <a:srgbClr val="000000"/>
                        </a:solidFill>
                        <a:effectLst/>
                        <a:latin typeface="+mj-lt"/>
                      </a:endParaRPr>
                    </a:p>
                  </a:txBody>
                  <a:tcPr marL="0" marR="0" marT="0" marB="0"/>
                </a:tc>
                <a:extLst>
                  <a:ext uri="{0D108BD9-81ED-4DB2-BD59-A6C34878D82A}">
                    <a16:rowId xmlns:a16="http://schemas.microsoft.com/office/drawing/2014/main" val="10007"/>
                  </a:ext>
                </a:extLst>
              </a:tr>
              <a:tr h="484781">
                <a:tc>
                  <a:txBody>
                    <a:bodyPr/>
                    <a:lstStyle/>
                    <a:p>
                      <a:pPr algn="ctr" fontAlgn="t"/>
                      <a:r>
                        <a:rPr lang="fr-FR" sz="1800" u="none" strike="noStrike" dirty="0">
                          <a:effectLst/>
                          <a:latin typeface="+mj-lt"/>
                        </a:rPr>
                        <a:t>Thalidomide</a:t>
                      </a:r>
                      <a:endParaRPr lang="fr-FR" sz="1800" b="0" i="0" u="none" strike="noStrike" dirty="0">
                        <a:solidFill>
                          <a:srgbClr val="000000"/>
                        </a:solidFill>
                        <a:effectLst/>
                        <a:latin typeface="+mj-lt"/>
                      </a:endParaRPr>
                    </a:p>
                  </a:txBody>
                  <a:tcPr marL="0" marR="0" marT="0" marB="0"/>
                </a:tc>
                <a:tc>
                  <a:txBody>
                    <a:bodyPr/>
                    <a:lstStyle/>
                    <a:p>
                      <a:pPr algn="ctr" fontAlgn="t"/>
                      <a:r>
                        <a:rPr lang="fr-FR" sz="1800" b="0" i="0" u="none" strike="noStrike" dirty="0">
                          <a:solidFill>
                            <a:srgbClr val="000000"/>
                          </a:solidFill>
                          <a:effectLst/>
                          <a:latin typeface="+mj-lt"/>
                        </a:rPr>
                        <a:t>« </a:t>
                      </a:r>
                    </a:p>
                  </a:txBody>
                  <a:tcPr marL="0" marR="0" marT="0" marB="0"/>
                </a:tc>
                <a:tc>
                  <a:txBody>
                    <a:bodyPr/>
                    <a:lstStyle/>
                    <a:p>
                      <a:pPr algn="ctr" fontAlgn="t"/>
                      <a:r>
                        <a:rPr lang="fr-FR" sz="1800" u="none" strike="noStrike" dirty="0" err="1">
                          <a:effectLst/>
                          <a:latin typeface="+mj-lt"/>
                        </a:rPr>
                        <a:t>Kaposi's</a:t>
                      </a:r>
                      <a:r>
                        <a:rPr lang="fr-FR" sz="1800" u="none" strike="noStrike" dirty="0">
                          <a:effectLst/>
                          <a:latin typeface="+mj-lt"/>
                        </a:rPr>
                        <a:t> </a:t>
                      </a:r>
                      <a:r>
                        <a:rPr lang="fr-FR" sz="1800" u="none" strike="noStrike" dirty="0" err="1">
                          <a:effectLst/>
                          <a:latin typeface="+mj-lt"/>
                        </a:rPr>
                        <a:t>sarcoma</a:t>
                      </a:r>
                      <a:r>
                        <a:rPr lang="fr-FR" sz="1800" u="none" strike="noStrike" dirty="0">
                          <a:effectLst/>
                          <a:latin typeface="+mj-lt"/>
                        </a:rPr>
                        <a:t> - AIDS </a:t>
                      </a:r>
                      <a:r>
                        <a:rPr lang="fr-FR" sz="1800" u="none" strike="noStrike" dirty="0" err="1">
                          <a:effectLst/>
                          <a:latin typeface="+mj-lt"/>
                        </a:rPr>
                        <a:t>related</a:t>
                      </a:r>
                      <a:endParaRPr lang="fr-FR" sz="1800" b="0" i="0" u="none" strike="noStrike" dirty="0">
                        <a:solidFill>
                          <a:srgbClr val="000000"/>
                        </a:solidFill>
                        <a:effectLst/>
                        <a:latin typeface="+mj-lt"/>
                      </a:endParaRPr>
                    </a:p>
                  </a:txBody>
                  <a:tcPr marL="0" marR="0" marT="0" marB="0"/>
                </a:tc>
                <a:extLst>
                  <a:ext uri="{0D108BD9-81ED-4DB2-BD59-A6C34878D82A}">
                    <a16:rowId xmlns:a16="http://schemas.microsoft.com/office/drawing/2014/main" val="10008"/>
                  </a:ext>
                </a:extLst>
              </a:tr>
              <a:tr h="242391">
                <a:tc>
                  <a:txBody>
                    <a:bodyPr/>
                    <a:lstStyle/>
                    <a:p>
                      <a:pPr algn="ctr" fontAlgn="t"/>
                      <a:r>
                        <a:rPr lang="fr-FR" sz="1800" u="none" strike="noStrike" dirty="0">
                          <a:effectLst/>
                          <a:latin typeface="+mj-lt"/>
                        </a:rPr>
                        <a:t>Thalidomide</a:t>
                      </a:r>
                      <a:endParaRPr lang="fr-FR" sz="1800" b="0" i="0" u="none" strike="noStrike" dirty="0">
                        <a:solidFill>
                          <a:srgbClr val="000000"/>
                        </a:solidFill>
                        <a:effectLst/>
                        <a:latin typeface="+mj-lt"/>
                      </a:endParaRPr>
                    </a:p>
                  </a:txBody>
                  <a:tcPr marL="0" marR="0" marT="0" marB="0"/>
                </a:tc>
                <a:tc>
                  <a:txBody>
                    <a:bodyPr/>
                    <a:lstStyle/>
                    <a:p>
                      <a:pPr algn="ctr" fontAlgn="t"/>
                      <a:r>
                        <a:rPr lang="fr-FR" sz="1800" b="0" i="0" u="none" strike="noStrike" dirty="0">
                          <a:solidFill>
                            <a:srgbClr val="000000"/>
                          </a:solidFill>
                          <a:effectLst/>
                          <a:latin typeface="+mj-lt"/>
                        </a:rPr>
                        <a:t>« </a:t>
                      </a:r>
                    </a:p>
                  </a:txBody>
                  <a:tcPr marL="0" marR="0" marT="0" marB="0"/>
                </a:tc>
                <a:tc>
                  <a:txBody>
                    <a:bodyPr/>
                    <a:lstStyle/>
                    <a:p>
                      <a:pPr algn="ctr" fontAlgn="t"/>
                      <a:r>
                        <a:rPr lang="fr-FR" sz="1800" u="none" strike="noStrike" dirty="0">
                          <a:effectLst/>
                          <a:latin typeface="+mj-lt"/>
                        </a:rPr>
                        <a:t>Aphthous </a:t>
                      </a:r>
                      <a:r>
                        <a:rPr lang="fr-FR" sz="1800" u="none" strike="noStrike" dirty="0" err="1">
                          <a:effectLst/>
                          <a:latin typeface="+mj-lt"/>
                        </a:rPr>
                        <a:t>ulcers</a:t>
                      </a:r>
                      <a:endParaRPr lang="fr-FR" sz="1800" b="0" i="0" u="none" strike="noStrike" dirty="0">
                        <a:solidFill>
                          <a:srgbClr val="000000"/>
                        </a:solidFill>
                        <a:effectLst/>
                        <a:latin typeface="+mj-lt"/>
                      </a:endParaRPr>
                    </a:p>
                  </a:txBody>
                  <a:tcPr marL="0" marR="0" marT="0" marB="0"/>
                </a:tc>
                <a:extLst>
                  <a:ext uri="{0D108BD9-81ED-4DB2-BD59-A6C34878D82A}">
                    <a16:rowId xmlns:a16="http://schemas.microsoft.com/office/drawing/2014/main" val="10009"/>
                  </a:ext>
                </a:extLst>
              </a:tr>
              <a:tr h="242391">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fr-FR" sz="1800" u="none" strike="noStrike" kern="1200" dirty="0">
                          <a:solidFill>
                            <a:schemeClr val="dk1"/>
                          </a:solidFill>
                          <a:effectLst/>
                          <a:latin typeface="+mn-lt"/>
                          <a:ea typeface="+mn-ea"/>
                          <a:cs typeface="+mn-cs"/>
                        </a:rPr>
                        <a:t>Thalidomide</a:t>
                      </a:r>
                      <a:endParaRPr lang="fr-FR" sz="1800" b="0" i="0" u="none" strike="noStrike" kern="1200" dirty="0">
                        <a:solidFill>
                          <a:srgbClr val="000000"/>
                        </a:solidFill>
                        <a:effectLst/>
                        <a:latin typeface="+mn-lt"/>
                        <a:ea typeface="+mn-ea"/>
                        <a:cs typeface="+mn-cs"/>
                      </a:endParaRPr>
                    </a:p>
                  </a:txBody>
                  <a:tcPr marL="0" marR="0" marT="0" marB="0"/>
                </a:tc>
                <a:tc>
                  <a:txBody>
                    <a:bodyPr/>
                    <a:lstStyle/>
                    <a:p>
                      <a:pPr algn="ctr" fontAlgn="t"/>
                      <a:r>
                        <a:rPr lang="fr-FR" sz="1800" b="0" i="0" u="none" strike="noStrike" dirty="0">
                          <a:solidFill>
                            <a:srgbClr val="000000"/>
                          </a:solidFill>
                          <a:effectLst/>
                          <a:latin typeface="+mj-lt"/>
                        </a:rPr>
                        <a:t>« </a:t>
                      </a:r>
                    </a:p>
                  </a:txBody>
                  <a:tcPr marL="0" marR="0" marT="0"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fr-FR" sz="1800" u="none" strike="noStrike" kern="1200" dirty="0">
                          <a:solidFill>
                            <a:schemeClr val="dk1"/>
                          </a:solidFill>
                          <a:effectLst/>
                          <a:latin typeface="+mn-lt"/>
                          <a:ea typeface="+mn-ea"/>
                          <a:cs typeface="+mn-cs"/>
                        </a:rPr>
                        <a:t>Multiple </a:t>
                      </a:r>
                      <a:r>
                        <a:rPr lang="fr-FR" sz="1800" u="none" strike="noStrike" kern="1200" dirty="0" err="1">
                          <a:solidFill>
                            <a:schemeClr val="dk1"/>
                          </a:solidFill>
                          <a:effectLst/>
                          <a:latin typeface="+mn-lt"/>
                          <a:ea typeface="+mn-ea"/>
                          <a:cs typeface="+mn-cs"/>
                        </a:rPr>
                        <a:t>myeloma</a:t>
                      </a:r>
                      <a:endParaRPr lang="fr-FR" sz="1800" b="0" i="0" u="none" strike="noStrike" kern="1200" dirty="0">
                        <a:solidFill>
                          <a:srgbClr val="000000"/>
                        </a:solidFill>
                        <a:effectLst/>
                        <a:latin typeface="+mn-lt"/>
                        <a:ea typeface="+mn-ea"/>
                        <a:cs typeface="+mn-cs"/>
                      </a:endParaRPr>
                    </a:p>
                  </a:txBody>
                  <a:tcPr marL="0" marR="0" marT="0" marB="0"/>
                </a:tc>
                <a:extLst>
                  <a:ext uri="{0D108BD9-81ED-4DB2-BD59-A6C34878D82A}">
                    <a16:rowId xmlns:a16="http://schemas.microsoft.com/office/drawing/2014/main" val="2733623878"/>
                  </a:ext>
                </a:extLst>
              </a:tr>
            </a:tbl>
          </a:graphicData>
        </a:graphic>
      </p:graphicFrame>
      <p:sp>
        <p:nvSpPr>
          <p:cNvPr id="3" name="Titre 2"/>
          <p:cNvSpPr>
            <a:spLocks noGrp="1"/>
          </p:cNvSpPr>
          <p:nvPr>
            <p:ph type="title"/>
          </p:nvPr>
        </p:nvSpPr>
        <p:spPr>
          <a:xfrm>
            <a:off x="457200" y="138159"/>
            <a:ext cx="8229600" cy="639761"/>
          </a:xfrm>
        </p:spPr>
        <p:txBody>
          <a:bodyPr/>
          <a:lstStyle/>
          <a:p>
            <a:r>
              <a:rPr lang="en-US" dirty="0"/>
              <a:t>Evidence of radical innovations </a:t>
            </a:r>
          </a:p>
        </p:txBody>
      </p:sp>
      <p:sp>
        <p:nvSpPr>
          <p:cNvPr id="4" name="Rectangle: Rounded Corners 3"/>
          <p:cNvSpPr/>
          <p:nvPr/>
        </p:nvSpPr>
        <p:spPr>
          <a:xfrm>
            <a:off x="248856" y="3784921"/>
            <a:ext cx="8628926" cy="7172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6635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thalidomide </a:t>
            </a:r>
          </a:p>
        </p:txBody>
      </p:sp>
      <p:sp>
        <p:nvSpPr>
          <p:cNvPr id="3" name="Content Placeholder 2"/>
          <p:cNvSpPr>
            <a:spLocks noGrp="1"/>
          </p:cNvSpPr>
          <p:nvPr>
            <p:ph idx="1"/>
          </p:nvPr>
        </p:nvSpPr>
        <p:spPr>
          <a:xfrm>
            <a:off x="641350" y="5226051"/>
            <a:ext cx="8229600" cy="1041399"/>
          </a:xfrm>
        </p:spPr>
        <p:txBody>
          <a:bodyPr>
            <a:normAutofit/>
          </a:bodyPr>
          <a:lstStyle/>
          <a:p>
            <a:pPr marL="0" indent="0" algn="ctr">
              <a:buNone/>
            </a:pPr>
            <a:r>
              <a:rPr lang="en-US" sz="2000" i="1" dirty="0">
                <a:latin typeface="Times New Roman" panose="02020603050405020304" pitchFamily="18" charset="0"/>
                <a:cs typeface="Times New Roman" panose="02020603050405020304" pitchFamily="18" charset="0"/>
              </a:rPr>
              <a:t>to date, thalidomide has been used to treat 130 disorders, for some of which it is the only effective means of arresting a patient’s progressive deterioration</a:t>
            </a:r>
            <a:r>
              <a:rPr lang="en-US" sz="2000" dirty="0">
                <a:latin typeface="Times New Roman" panose="02020603050405020304" pitchFamily="18" charset="0"/>
                <a:cs typeface="Times New Roman" panose="02020603050405020304" pitchFamily="18" charset="0"/>
              </a:rPr>
              <a:t> (Stephens and Brynner 2009, p. 164).</a:t>
            </a:r>
            <a:endParaRPr lang="en-GB"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41350" y="2526963"/>
            <a:ext cx="1727994" cy="1974850"/>
          </a:xfrm>
          <a:prstGeom prst="rect">
            <a:avLst/>
          </a:prstGeom>
        </p:spPr>
      </p:pic>
      <p:sp>
        <p:nvSpPr>
          <p:cNvPr id="5" name="TextBox 4"/>
          <p:cNvSpPr txBox="1"/>
          <p:nvPr/>
        </p:nvSpPr>
        <p:spPr>
          <a:xfrm>
            <a:off x="2571750" y="2391003"/>
            <a:ext cx="6019800" cy="2246769"/>
          </a:xfrm>
          <a:prstGeom prst="rect">
            <a:avLst/>
          </a:prstGeom>
          <a:noFill/>
        </p:spPr>
        <p:txBody>
          <a:bodyPr wrap="square" rtlCol="0">
            <a:spAutoFit/>
          </a:bodyPr>
          <a:lstStyle/>
          <a:p>
            <a:r>
              <a:rPr lang="en-US" b="0" dirty="0"/>
              <a:t>However, in 1964, </a:t>
            </a:r>
            <a:r>
              <a:rPr lang="en-US" b="0" dirty="0" err="1"/>
              <a:t>Dr</a:t>
            </a:r>
            <a:r>
              <a:rPr lang="en-US" b="0" dirty="0"/>
              <a:t> </a:t>
            </a:r>
            <a:r>
              <a:rPr lang="en-US" b="0" dirty="0" err="1"/>
              <a:t>Sheskin</a:t>
            </a:r>
            <a:r>
              <a:rPr lang="en-US" b="0" dirty="0"/>
              <a:t> prescribed thalidomide to a terminally ill patient affected by </a:t>
            </a:r>
            <a:r>
              <a:rPr lang="en-US" b="0" i="1" dirty="0"/>
              <a:t>erythema </a:t>
            </a:r>
            <a:r>
              <a:rPr lang="en-US" b="0" i="1" dirty="0" err="1"/>
              <a:t>nodosum</a:t>
            </a:r>
            <a:r>
              <a:rPr lang="en-US" b="0" i="1" dirty="0"/>
              <a:t> </a:t>
            </a:r>
            <a:r>
              <a:rPr lang="en-US" b="0" i="1" dirty="0" err="1"/>
              <a:t>leprosum</a:t>
            </a:r>
            <a:r>
              <a:rPr lang="en-US" b="0" i="1" dirty="0"/>
              <a:t>, </a:t>
            </a:r>
            <a:r>
              <a:rPr lang="en-US" b="0" dirty="0"/>
              <a:t>an extremely painful skin condition associated with leprosy. Thalidomide cured ENL and was effective against leprosy. </a:t>
            </a:r>
            <a:r>
              <a:rPr lang="en-US" dirty="0"/>
              <a:t>As a consequence, 90% of the leprosy hospitals around the world were shut down</a:t>
            </a:r>
            <a:r>
              <a:rPr lang="en-US" b="0" dirty="0"/>
              <a:t> (Stephens and Brynner 2009)</a:t>
            </a:r>
            <a:endParaRPr lang="en-GB" b="0" dirty="0"/>
          </a:p>
        </p:txBody>
      </p:sp>
      <p:sp>
        <p:nvSpPr>
          <p:cNvPr id="6" name="TextBox 5"/>
          <p:cNvSpPr txBox="1"/>
          <p:nvPr/>
        </p:nvSpPr>
        <p:spPr>
          <a:xfrm>
            <a:off x="508000" y="1212850"/>
            <a:ext cx="8362950" cy="707886"/>
          </a:xfrm>
          <a:prstGeom prst="rect">
            <a:avLst/>
          </a:prstGeom>
          <a:noFill/>
        </p:spPr>
        <p:txBody>
          <a:bodyPr wrap="square" rtlCol="0">
            <a:spAutoFit/>
          </a:bodyPr>
          <a:lstStyle/>
          <a:p>
            <a:r>
              <a:rPr lang="en-GB" b="0" dirty="0"/>
              <a:t>Introduced in the late 1950s as sedative caused </a:t>
            </a:r>
            <a:r>
              <a:rPr lang="en-GB" b="0" dirty="0" err="1"/>
              <a:t>phocomelia</a:t>
            </a:r>
            <a:r>
              <a:rPr lang="en-GB" b="0" dirty="0"/>
              <a:t> and was withdrawn in 1962 and banned worldwide. Worst pharmacological scandal in history. </a:t>
            </a:r>
          </a:p>
        </p:txBody>
      </p:sp>
    </p:spTree>
    <p:extLst>
      <p:ext uri="{BB962C8B-B14F-4D97-AF65-F5344CB8AC3E}">
        <p14:creationId xmlns:p14="http://schemas.microsoft.com/office/powerpoint/2010/main" val="371198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a:t>
            </a:r>
          </a:p>
        </p:txBody>
      </p:sp>
      <p:pic>
        <p:nvPicPr>
          <p:cNvPr id="9" name="Picture 8"/>
          <p:cNvPicPr>
            <a:picLocks noChangeAspect="1"/>
          </p:cNvPicPr>
          <p:nvPr/>
        </p:nvPicPr>
        <p:blipFill>
          <a:blip r:embed="rId2"/>
          <a:stretch>
            <a:fillRect/>
          </a:stretch>
        </p:blipFill>
        <p:spPr>
          <a:xfrm>
            <a:off x="201993" y="1088715"/>
            <a:ext cx="4544152" cy="3457507"/>
          </a:xfrm>
          <a:prstGeom prst="rect">
            <a:avLst/>
          </a:prstGeom>
        </p:spPr>
      </p:pic>
      <p:pic>
        <p:nvPicPr>
          <p:cNvPr id="10" name="Picture 9"/>
          <p:cNvPicPr>
            <a:picLocks noChangeAspect="1"/>
          </p:cNvPicPr>
          <p:nvPr/>
        </p:nvPicPr>
        <p:blipFill>
          <a:blip r:embed="rId3"/>
          <a:stretch>
            <a:fillRect/>
          </a:stretch>
        </p:blipFill>
        <p:spPr>
          <a:xfrm>
            <a:off x="4334918" y="3315483"/>
            <a:ext cx="4548642" cy="3457507"/>
          </a:xfrm>
          <a:prstGeom prst="rect">
            <a:avLst/>
          </a:prstGeom>
        </p:spPr>
      </p:pic>
      <p:sp>
        <p:nvSpPr>
          <p:cNvPr id="5" name="TextBox 4"/>
          <p:cNvSpPr txBox="1"/>
          <p:nvPr/>
        </p:nvSpPr>
        <p:spPr>
          <a:xfrm>
            <a:off x="6312880" y="256207"/>
            <a:ext cx="2069328" cy="1200329"/>
          </a:xfrm>
          <a:prstGeom prst="rect">
            <a:avLst/>
          </a:prstGeom>
          <a:solidFill>
            <a:schemeClr val="bg1">
              <a:lumMod val="85000"/>
            </a:schemeClr>
          </a:solidFill>
          <a:ln>
            <a:solidFill>
              <a:schemeClr val="bg1">
                <a:lumMod val="75000"/>
              </a:schemeClr>
            </a:solidFill>
          </a:ln>
        </p:spPr>
        <p:txBody>
          <a:bodyPr wrap="square" rtlCol="0">
            <a:spAutoFit/>
          </a:bodyPr>
          <a:lstStyle/>
          <a:p>
            <a:pPr algn="ctr"/>
            <a:r>
              <a:rPr lang="en-GB" sz="1800" dirty="0"/>
              <a:t>Need space:ICD9 (International Classification of Diseases)</a:t>
            </a:r>
          </a:p>
        </p:txBody>
      </p:sp>
      <p:pic>
        <p:nvPicPr>
          <p:cNvPr id="6" name="Picture 5"/>
          <p:cNvPicPr>
            <a:picLocks noChangeAspect="1"/>
          </p:cNvPicPr>
          <p:nvPr/>
        </p:nvPicPr>
        <p:blipFill>
          <a:blip r:embed="rId4"/>
          <a:stretch>
            <a:fillRect/>
          </a:stretch>
        </p:blipFill>
        <p:spPr>
          <a:xfrm>
            <a:off x="5401909" y="1092941"/>
            <a:ext cx="910971" cy="931488"/>
          </a:xfrm>
          <a:prstGeom prst="rect">
            <a:avLst/>
          </a:prstGeom>
        </p:spPr>
      </p:pic>
      <p:pic>
        <p:nvPicPr>
          <p:cNvPr id="7" name="Picture 4" descr="http://www.gigaflop.co.uk/comp/fig3_2_3-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791" y="1445966"/>
            <a:ext cx="2066417" cy="161932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78782" y="2522444"/>
            <a:ext cx="2860567" cy="338554"/>
          </a:xfrm>
          <a:prstGeom prst="rect">
            <a:avLst/>
          </a:prstGeom>
          <a:noFill/>
        </p:spPr>
        <p:txBody>
          <a:bodyPr wrap="square" rtlCol="0">
            <a:spAutoFit/>
          </a:bodyPr>
          <a:lstStyle/>
          <a:p>
            <a:pPr algn="ctr"/>
            <a:endParaRPr lang="en-GB" sz="1600" dirty="0"/>
          </a:p>
        </p:txBody>
      </p:sp>
      <p:cxnSp>
        <p:nvCxnSpPr>
          <p:cNvPr id="11" name="Straight Arrow Connector 10"/>
          <p:cNvCxnSpPr/>
          <p:nvPr/>
        </p:nvCxnSpPr>
        <p:spPr>
          <a:xfrm flipV="1">
            <a:off x="6603761" y="2436271"/>
            <a:ext cx="1490472" cy="91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Arrow: Left 3"/>
          <p:cNvSpPr/>
          <p:nvPr/>
        </p:nvSpPr>
        <p:spPr>
          <a:xfrm>
            <a:off x="3904034" y="5087766"/>
            <a:ext cx="842111" cy="5672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72374" y="5019472"/>
            <a:ext cx="3514928"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t>Does radicalness depend on distance (exploration)?</a:t>
            </a:r>
            <a:endParaRPr lang="en-GB" dirty="0"/>
          </a:p>
        </p:txBody>
      </p:sp>
      <p:sp>
        <p:nvSpPr>
          <p:cNvPr id="12" name="Oval 11">
            <a:extLst>
              <a:ext uri="{FF2B5EF4-FFF2-40B4-BE49-F238E27FC236}">
                <a16:creationId xmlns:a16="http://schemas.microsoft.com/office/drawing/2014/main" id="{2D41B04C-6B06-400B-B4F0-DCFB1A106225}"/>
              </a:ext>
            </a:extLst>
          </p:cNvPr>
          <p:cNvSpPr/>
          <p:nvPr/>
        </p:nvSpPr>
        <p:spPr>
          <a:xfrm>
            <a:off x="814192" y="1058449"/>
            <a:ext cx="1020871" cy="329434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4484D3-816D-4812-BA49-DD329B4C277E}"/>
              </a:ext>
            </a:extLst>
          </p:cNvPr>
          <p:cNvSpPr/>
          <p:nvPr/>
        </p:nvSpPr>
        <p:spPr>
          <a:xfrm>
            <a:off x="5177029" y="3315483"/>
            <a:ext cx="1020871" cy="329434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97B8-CA4A-4D81-8E9E-B343F5F08CB9}"/>
              </a:ext>
            </a:extLst>
          </p:cNvPr>
          <p:cNvSpPr>
            <a:spLocks noGrp="1"/>
          </p:cNvSpPr>
          <p:nvPr>
            <p:ph type="title"/>
          </p:nvPr>
        </p:nvSpPr>
        <p:spPr>
          <a:xfrm>
            <a:off x="457200" y="274639"/>
            <a:ext cx="8229600" cy="345848"/>
          </a:xfrm>
        </p:spPr>
        <p:txBody>
          <a:bodyPr>
            <a:normAutofit fontScale="90000"/>
          </a:bodyPr>
          <a:lstStyle/>
          <a:p>
            <a:r>
              <a:rPr lang="en-US" sz="2400" dirty="0"/>
              <a:t>Mifepristone (day-after pill)</a:t>
            </a:r>
          </a:p>
        </p:txBody>
      </p:sp>
      <p:pic>
        <p:nvPicPr>
          <p:cNvPr id="3" name="Picture 2">
            <a:extLst>
              <a:ext uri="{FF2B5EF4-FFF2-40B4-BE49-F238E27FC236}">
                <a16:creationId xmlns:a16="http://schemas.microsoft.com/office/drawing/2014/main" id="{ED889252-FBFA-4FEB-A5BF-4247B1BF7185}"/>
              </a:ext>
            </a:extLst>
          </p:cNvPr>
          <p:cNvPicPr>
            <a:picLocks noChangeAspect="1"/>
          </p:cNvPicPr>
          <p:nvPr/>
        </p:nvPicPr>
        <p:blipFill>
          <a:blip r:embed="rId2"/>
          <a:stretch>
            <a:fillRect/>
          </a:stretch>
        </p:blipFill>
        <p:spPr>
          <a:xfrm>
            <a:off x="0" y="852110"/>
            <a:ext cx="9144000" cy="5153780"/>
          </a:xfrm>
          <a:prstGeom prst="rect">
            <a:avLst/>
          </a:prstGeom>
        </p:spPr>
      </p:pic>
      <p:sp>
        <p:nvSpPr>
          <p:cNvPr id="4" name="Oval 3">
            <a:extLst>
              <a:ext uri="{FF2B5EF4-FFF2-40B4-BE49-F238E27FC236}">
                <a16:creationId xmlns:a16="http://schemas.microsoft.com/office/drawing/2014/main" id="{3BB198AE-43E5-46FA-9017-771BF9E8D85D}"/>
              </a:ext>
            </a:extLst>
          </p:cNvPr>
          <p:cNvSpPr/>
          <p:nvPr/>
        </p:nvSpPr>
        <p:spPr>
          <a:xfrm>
            <a:off x="3118757" y="2405743"/>
            <a:ext cx="3967843" cy="207372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55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670205132"/>
              </p:ext>
            </p:extLst>
          </p:nvPr>
        </p:nvGraphicFramePr>
        <p:xfrm>
          <a:off x="967" y="4202525"/>
          <a:ext cx="8935235" cy="2470184"/>
        </p:xfrm>
        <a:graphic>
          <a:graphicData uri="http://schemas.openxmlformats.org/presentationml/2006/ole">
            <mc:AlternateContent xmlns:mc="http://schemas.openxmlformats.org/markup-compatibility/2006">
              <mc:Choice xmlns:v="urn:schemas-microsoft-com:vml" Requires="v">
                <p:oleObj spid="_x0000_s2196544" name="Document" r:id="rId3" imgW="5730132" imgH="1584049" progId="Word.Document.12">
                  <p:embed/>
                </p:oleObj>
              </mc:Choice>
              <mc:Fallback>
                <p:oleObj name="Document" r:id="rId3" imgW="5730132" imgH="1584049" progId="Word.Document.12">
                  <p:embed/>
                  <p:pic>
                    <p:nvPicPr>
                      <p:cNvPr id="0" name=""/>
                      <p:cNvPicPr/>
                      <p:nvPr/>
                    </p:nvPicPr>
                    <p:blipFill>
                      <a:blip r:embed="rId4"/>
                      <a:stretch>
                        <a:fillRect/>
                      </a:stretch>
                    </p:blipFill>
                    <p:spPr>
                      <a:xfrm>
                        <a:off x="967" y="4202525"/>
                        <a:ext cx="8935235" cy="2470184"/>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CD3C219A-648B-4788-A7F0-DD62DFF36688}"/>
              </a:ext>
            </a:extLst>
          </p:cNvPr>
          <p:cNvSpPr>
            <a:spLocks noGrp="1"/>
          </p:cNvSpPr>
          <p:nvPr>
            <p:ph type="title"/>
          </p:nvPr>
        </p:nvSpPr>
        <p:spPr/>
        <p:txBody>
          <a:bodyPr>
            <a:normAutofit/>
          </a:bodyPr>
          <a:lstStyle/>
          <a:p>
            <a:r>
              <a:rPr lang="en-GB" sz="2400" dirty="0"/>
              <a:t>Radical innovation 2: </a:t>
            </a:r>
            <a:r>
              <a:rPr lang="en-US" sz="2400" dirty="0"/>
              <a:t>‘technological novelty’</a:t>
            </a:r>
          </a:p>
        </p:txBody>
      </p:sp>
      <p:pic>
        <p:nvPicPr>
          <p:cNvPr id="6" name="Picture 5">
            <a:extLst>
              <a:ext uri="{FF2B5EF4-FFF2-40B4-BE49-F238E27FC236}">
                <a16:creationId xmlns:a16="http://schemas.microsoft.com/office/drawing/2014/main" id="{E0F87DA1-FD85-43E8-B1EA-B5E819C22D0B}"/>
              </a:ext>
            </a:extLst>
          </p:cNvPr>
          <p:cNvPicPr>
            <a:picLocks noChangeAspect="1"/>
          </p:cNvPicPr>
          <p:nvPr/>
        </p:nvPicPr>
        <p:blipFill rotWithShape="1">
          <a:blip r:embed="rId5"/>
          <a:srcRect b="89328"/>
          <a:stretch/>
        </p:blipFill>
        <p:spPr>
          <a:xfrm>
            <a:off x="1186542" y="1689121"/>
            <a:ext cx="6275615" cy="2164493"/>
          </a:xfrm>
          <a:prstGeom prst="rect">
            <a:avLst/>
          </a:prstGeom>
        </p:spPr>
      </p:pic>
      <p:sp>
        <p:nvSpPr>
          <p:cNvPr id="4" name="Rectangle 3">
            <a:extLst>
              <a:ext uri="{FF2B5EF4-FFF2-40B4-BE49-F238E27FC236}">
                <a16:creationId xmlns:a16="http://schemas.microsoft.com/office/drawing/2014/main" id="{C7E81E26-527B-4963-B14A-8A5D1AF8C5FC}"/>
              </a:ext>
            </a:extLst>
          </p:cNvPr>
          <p:cNvSpPr/>
          <p:nvPr/>
        </p:nvSpPr>
        <p:spPr>
          <a:xfrm>
            <a:off x="511629" y="928132"/>
            <a:ext cx="8098971" cy="646331"/>
          </a:xfrm>
          <a:prstGeom prst="rect">
            <a:avLst/>
          </a:prstGeom>
        </p:spPr>
        <p:txBody>
          <a:bodyPr wrap="square">
            <a:spAutoFit/>
          </a:bodyPr>
          <a:lstStyle/>
          <a:p>
            <a:r>
              <a:rPr lang="en-US" sz="1800" b="0" dirty="0"/>
              <a:t>Classifying artifacts on the base of technological novelty enables to test relationships between technological novelty and functional diversification of technologies</a:t>
            </a:r>
          </a:p>
        </p:txBody>
      </p:sp>
      <p:sp>
        <p:nvSpPr>
          <p:cNvPr id="7" name="Rectangle: Rounded Corners 6">
            <a:extLst>
              <a:ext uri="{FF2B5EF4-FFF2-40B4-BE49-F238E27FC236}">
                <a16:creationId xmlns:a16="http://schemas.microsoft.com/office/drawing/2014/main" id="{16956169-3410-4657-9268-0D97EE133887}"/>
              </a:ext>
            </a:extLst>
          </p:cNvPr>
          <p:cNvSpPr/>
          <p:nvPr/>
        </p:nvSpPr>
        <p:spPr>
          <a:xfrm>
            <a:off x="6079671" y="1612563"/>
            <a:ext cx="1469572" cy="2502237"/>
          </a:xfrm>
          <a:prstGeom prst="round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492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278" y="1139480"/>
            <a:ext cx="9057390" cy="5010471"/>
          </a:xfrm>
          <a:prstGeom prst="rect">
            <a:avLst/>
          </a:prstGeom>
        </p:spPr>
      </p:pic>
      <p:sp>
        <p:nvSpPr>
          <p:cNvPr id="2" name="Title 1"/>
          <p:cNvSpPr>
            <a:spLocks noGrp="1"/>
          </p:cNvSpPr>
          <p:nvPr>
            <p:ph type="title"/>
          </p:nvPr>
        </p:nvSpPr>
        <p:spPr>
          <a:xfrm>
            <a:off x="511173" y="64095"/>
            <a:ext cx="8229600" cy="722889"/>
          </a:xfrm>
        </p:spPr>
        <p:txBody>
          <a:bodyPr>
            <a:normAutofit fontScale="90000"/>
          </a:bodyPr>
          <a:lstStyle/>
          <a:p>
            <a:r>
              <a:rPr lang="en-US" sz="2800" dirty="0"/>
              <a:t>Exaptations as a way to discover new mechanisms of action </a:t>
            </a:r>
            <a:endParaRPr lang="en-GB" sz="2800" dirty="0"/>
          </a:p>
        </p:txBody>
      </p:sp>
      <p:sp>
        <p:nvSpPr>
          <p:cNvPr id="4" name="Oval 3"/>
          <p:cNvSpPr/>
          <p:nvPr/>
        </p:nvSpPr>
        <p:spPr>
          <a:xfrm>
            <a:off x="1755773" y="2279650"/>
            <a:ext cx="5740400" cy="28919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0" y="786984"/>
            <a:ext cx="9301398" cy="58461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6DC97C0B-2854-4846-8EF4-7B41D5F55461}"/>
              </a:ext>
            </a:extLst>
          </p:cNvPr>
          <p:cNvSpPr/>
          <p:nvPr/>
        </p:nvSpPr>
        <p:spPr>
          <a:xfrm>
            <a:off x="1219200" y="5110843"/>
            <a:ext cx="1692729" cy="381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D7FCAF-499E-4BD8-9B12-2CF43CE71BA1}"/>
              </a:ext>
            </a:extLst>
          </p:cNvPr>
          <p:cNvSpPr/>
          <p:nvPr/>
        </p:nvSpPr>
        <p:spPr>
          <a:xfrm>
            <a:off x="177800" y="2196193"/>
            <a:ext cx="1692729" cy="3810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E03687-E5CB-4DAF-AA14-94FB9D18D57A}"/>
              </a:ext>
            </a:extLst>
          </p:cNvPr>
          <p:cNvSpPr txBox="1"/>
          <p:nvPr/>
        </p:nvSpPr>
        <p:spPr>
          <a:xfrm>
            <a:off x="2624365" y="1072064"/>
            <a:ext cx="4033156" cy="1200329"/>
          </a:xfrm>
          <a:prstGeom prst="rect">
            <a:avLst/>
          </a:prstGeom>
          <a:solidFill>
            <a:schemeClr val="bg1"/>
          </a:solidFill>
        </p:spPr>
        <p:txBody>
          <a:bodyPr wrap="square" rtlCol="0">
            <a:spAutoFit/>
          </a:bodyPr>
          <a:lstStyle/>
          <a:p>
            <a:r>
              <a:rPr lang="en-US" sz="1800" dirty="0"/>
              <a:t>Several emergent uses are based on different mechanisms of action than the original use</a:t>
            </a:r>
          </a:p>
          <a:p>
            <a:r>
              <a:rPr lang="en-US" sz="1800" dirty="0"/>
              <a:t>(Rehman, </a:t>
            </a:r>
            <a:r>
              <a:rPr lang="en-US" sz="1800" dirty="0" err="1"/>
              <a:t>Arfons</a:t>
            </a:r>
            <a:r>
              <a:rPr lang="en-US" sz="1800" dirty="0"/>
              <a:t>, &amp; Lazarus, 2011)</a:t>
            </a:r>
          </a:p>
        </p:txBody>
      </p:sp>
    </p:spTree>
    <p:extLst>
      <p:ext uri="{BB962C8B-B14F-4D97-AF65-F5344CB8AC3E}">
        <p14:creationId xmlns:p14="http://schemas.microsoft.com/office/powerpoint/2010/main" val="387388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Rectangle 2"/>
          <p:cNvSpPr>
            <a:spLocks noGrp="1" noChangeArrowheads="1"/>
          </p:cNvSpPr>
          <p:nvPr>
            <p:ph type="title"/>
          </p:nvPr>
        </p:nvSpPr>
        <p:spPr/>
        <p:txBody>
          <a:bodyPr/>
          <a:lstStyle/>
          <a:p>
            <a:r>
              <a:rPr lang="en-US" noProof="0" dirty="0"/>
              <a:t>Definition </a:t>
            </a:r>
          </a:p>
        </p:txBody>
      </p:sp>
      <p:sp>
        <p:nvSpPr>
          <p:cNvPr id="1694723" name="Rectangle 3"/>
          <p:cNvSpPr>
            <a:spLocks noGrp="1" noChangeArrowheads="1"/>
          </p:cNvSpPr>
          <p:nvPr>
            <p:ph idx="1"/>
          </p:nvPr>
        </p:nvSpPr>
        <p:spPr/>
        <p:txBody>
          <a:bodyPr>
            <a:normAutofit/>
          </a:bodyPr>
          <a:lstStyle/>
          <a:p>
            <a:endParaRPr lang="en-US" sz="2400" b="1" noProof="0" dirty="0">
              <a:solidFill>
                <a:srgbClr val="FF0000"/>
              </a:solidFill>
              <a:cs typeface="Times New Roman" pitchFamily="18" charset="0"/>
            </a:endParaRPr>
          </a:p>
          <a:p>
            <a:endParaRPr lang="en-US" sz="2400" b="1" noProof="0" dirty="0">
              <a:solidFill>
                <a:srgbClr val="FF0000"/>
              </a:solidFill>
              <a:cs typeface="Times New Roman" pitchFamily="18" charset="0"/>
            </a:endParaRPr>
          </a:p>
          <a:p>
            <a:r>
              <a:rPr lang="en-US" sz="2400" b="1" noProof="0" dirty="0">
                <a:solidFill>
                  <a:srgbClr val="FF0000"/>
                </a:solidFill>
                <a:cs typeface="Times New Roman" pitchFamily="18" charset="0"/>
              </a:rPr>
              <a:t>“We suggest that such characters, evolved for other usages (or for no function at all), and later “coopted” for their current role, be called </a:t>
            </a:r>
            <a:r>
              <a:rPr lang="en-US" sz="2400" b="1" i="1" noProof="0" dirty="0">
                <a:solidFill>
                  <a:srgbClr val="FF0000"/>
                </a:solidFill>
                <a:cs typeface="Times New Roman" pitchFamily="18" charset="0"/>
              </a:rPr>
              <a:t>exaptations</a:t>
            </a:r>
            <a:r>
              <a:rPr lang="en-US" sz="2400" b="1" noProof="0" dirty="0">
                <a:cs typeface="Times New Roman" pitchFamily="18" charset="0"/>
              </a:rPr>
              <a:t>”</a:t>
            </a:r>
            <a:r>
              <a:rPr lang="en-US" sz="2400" noProof="0" dirty="0">
                <a:cs typeface="Times New Roman" pitchFamily="18" charset="0"/>
              </a:rPr>
              <a:t> (Gould and Vrba, 1982).</a:t>
            </a:r>
            <a:r>
              <a:rPr lang="en-US" sz="2400" noProof="0" dirty="0"/>
              <a:t> </a:t>
            </a:r>
          </a:p>
          <a:p>
            <a:endParaRPr lang="en-US" sz="2400" noProof="0" dirty="0"/>
          </a:p>
          <a:p>
            <a:r>
              <a:rPr lang="en-US" sz="2000" noProof="0" dirty="0">
                <a:cs typeface="Times New Roman" pitchFamily="18" charset="0"/>
              </a:rPr>
              <a:t>“Refers to cases in which an entity was selected for one trait but eventually ended up carrying out a related but different function” (Mokyr, 1998).</a:t>
            </a:r>
            <a:r>
              <a:rPr lang="en-US" sz="2000" noProof="0" dirty="0"/>
              <a:t> </a:t>
            </a:r>
          </a:p>
          <a:p>
            <a:endParaRPr lang="en-US" sz="2000" noProof="0" dirty="0">
              <a:latin typeface="Geneva"/>
              <a:cs typeface="Times New Roman" pitchFamily="18" charset="0"/>
            </a:endParaRPr>
          </a:p>
          <a:p>
            <a:r>
              <a:rPr lang="en-US" sz="2000" noProof="0" dirty="0">
                <a:latin typeface="Geneva"/>
                <a:cs typeface="Times New Roman" pitchFamily="18" charset="0"/>
              </a:rPr>
              <a:t>"The later exploitation in a new context of an acquisition originally made in another entirely</a:t>
            </a:r>
            <a:r>
              <a:rPr lang="en-US" sz="2000" noProof="0" dirty="0"/>
              <a:t> (</a:t>
            </a:r>
            <a:r>
              <a:rPr lang="en-US" sz="2000" noProof="0" dirty="0" err="1"/>
              <a:t>Tattersal</a:t>
            </a:r>
            <a:r>
              <a:rPr lang="en-US" sz="2000" noProof="0" dirty="0"/>
              <a:t>, 1998).</a:t>
            </a:r>
          </a:p>
        </p:txBody>
      </p:sp>
      <p:pic>
        <p:nvPicPr>
          <p:cNvPr id="2" name="Picture 1"/>
          <p:cNvPicPr>
            <a:picLocks noChangeAspect="1"/>
          </p:cNvPicPr>
          <p:nvPr/>
        </p:nvPicPr>
        <p:blipFill>
          <a:blip r:embed="rId3"/>
          <a:stretch>
            <a:fillRect/>
          </a:stretch>
        </p:blipFill>
        <p:spPr>
          <a:xfrm>
            <a:off x="1" y="0"/>
            <a:ext cx="1864674" cy="1889760"/>
          </a:xfrm>
          <a:prstGeom prst="rect">
            <a:avLst/>
          </a:prstGeom>
        </p:spPr>
      </p:pic>
      <p:pic>
        <p:nvPicPr>
          <p:cNvPr id="3" name="Picture 2"/>
          <p:cNvPicPr>
            <a:picLocks noChangeAspect="1"/>
          </p:cNvPicPr>
          <p:nvPr/>
        </p:nvPicPr>
        <p:blipFill>
          <a:blip r:embed="rId4"/>
          <a:stretch>
            <a:fillRect/>
          </a:stretch>
        </p:blipFill>
        <p:spPr>
          <a:xfrm>
            <a:off x="7372349" y="23906"/>
            <a:ext cx="1771650" cy="1951870"/>
          </a:xfrm>
          <a:prstGeom prst="rect">
            <a:avLst/>
          </a:prstGeom>
        </p:spPr>
      </p:pic>
    </p:spTree>
    <p:extLst>
      <p:ext uri="{BB962C8B-B14F-4D97-AF65-F5344CB8AC3E}">
        <p14:creationId xmlns:p14="http://schemas.microsoft.com/office/powerpoint/2010/main" val="421369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164" y="32341"/>
            <a:ext cx="8568045" cy="608231"/>
          </a:xfrm>
        </p:spPr>
        <p:txBody>
          <a:bodyPr>
            <a:normAutofit fontScale="90000"/>
          </a:bodyPr>
          <a:lstStyle/>
          <a:p>
            <a:r>
              <a:rPr lang="en-US" sz="2400" noProof="0" dirty="0"/>
              <a:t>The first antidepressant and the beginning of pharmacological psychiatry</a:t>
            </a:r>
          </a:p>
        </p:txBody>
      </p:sp>
      <p:sp>
        <p:nvSpPr>
          <p:cNvPr id="2222085" name="AutoShape 5" descr="sav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22087" name="AutoShape 7" descr="sav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22089" name="AutoShape 9" descr="save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22093" name="AutoShape 13" descr="data:image/jpeg;base64,/9j/4AAQSkZJRgABAQAAAQABAAD/2wCEAAkGBw0QDxAPEg4QERESDw8QDw8PDw8QDxANFRMWFhQSExQYHSggGBolGxQUITEjJSkrLi4uFx8zODMsNygtLisBCgoKDg0OGxAQGiwhHiQsLCwsLCwsLCwsLC4sLCwsLCwsLCwtLCwsLCwsLCwsLCwsLCwsLCwsLCwsLCwsLCwsLP/AABEIAOEAyQMBEQACEQEDEQH/xAAbAAEAAQUBAAAAAAAAAAAAAAAABQECAwQGB//EADoQAAIBAwEDCQUGBwEBAAAAAAABAgMEEQUSITEGIjJBUWFxcrETFFKRwRUjQqGi0TNDYnOBkrJTJP/EABoBAQADAQEBAAAAAAAAAAAAAAABAgMEBQb/xAArEQEAAgEDAwMDBAMBAAAAAAAAAQIDERIxBCFBBRNRFDJhI3Gx0TOB8CL/2gAMAwEAAhEDEQA/APcQAAAAAAAAAAAAAAAAAAAAAAAAAAAAAAAAAAAAAAAAAAAAAAAAAAAAAAAAAAAAAAAAAAAAAAAAAAAAAAAAAAAAAAAAAAAAAAAAAAAFlapsxlL4YuW7sSyRadI1Eb9t0/hl+n9zD6ivwttPtylw2ZfOOfUfUR8G1X7ap/BP9P7k+/HwbT7bp/BP9P7k+9Hwjaslygop4aaeG8NxzhcXxHvwnathyjt20lluSbilKDbiutbyPqKm1WXKKgpKDypSzsxbjlpccLI9+qNG5Y6hGs2oprCT34L0yRbgmNG4aIAAAAAAAAAAAAAAAAAABhvP4dTyT9GVv9sjwDldd16GtO5jUn7K2pW9WrTTlsulJyjJ7PDcnk54j/zp5laeWryY1StSvLu7qVcKrZTu6ftXJwhGU5KGV4JcCt6610jx2RqlKPLO/jG7UnCUqdj71Sm6Tp87Pw56PiNkTMfunVnvdZ1mnQtajqUW6/PkqUEpwp7GVGKlLnd5E1rumBqrXJXNSzlmM/a2N+pz9nsy24LDS7BamlZnyatTQ9Tq0Yae4QjJrSbmcVs85zg9yyWtXXWfyLdKuZ3N/pk53qr1KtvcuSiox9hKUXmO7wxv7CZjSJ0HsfIqzdFThtOW5PL8WTg5ks6g6VQAAAAAAAAAAAAAAAAAAY7joT8svQi3Ejzu+02xnUqzqwi51aSpVXL8VLfiL+Zw66NGGWm6b/503mgrfGP5HVDwGs66oY6Gk6VBNRo0+dTdOe7O1T+F9w1k0bjsrG5hGnKlCcaaWzBrKgsYwuzcRqLa9tbUp0oK3ppRhKMGormxfGMV3ie6VtvKhGMZK3gnDMIbCXNg1tNJ+pOsi2y90jVioW8ITcpc5RimpYeX8kN3hDsOT3Sn5V6m+HmUWTh0KgAAAAAAAAAAAAAAAAAAsrdGXlfoRPA42pa05NSccvHWcK6nulP4F3gUjaUl+CPyQSyQoxjwSXggglGOcvGVwb4oeRjc6a3bu3d2kjE1DaU1BbS3J9iIE7yblmc/KvU3w8yiyfOhUAAAAAAAAAAAAAAAAAAFs+D8GBxsriEeMkv8nBou156lSXDL8AMMtTb4RSGoxu6qPr+W4aHIpPIjXXgZIE94NGWITCd5NdKflXqbYeZVs6A6FQAAAAAAAAAAAAAAAAAAWz4PwYHku/Jw6LskpqMdpvCS3lb2itdZWpjte0Vq1ftmgut/JnL9ZT4d8el5pben3sblzhSbUlHOWty7C0Zvc7VVy9Fbp5icnDmLnWbynOVOVTEoyafN7Dkm9/l9Bj9P6a9ItEfx/S6x1+69rDNTKcopprc03gmuS0d9ZVz+m4JpO2NJegKO89Ss6xq+UmIidITvJtc+flXqb4uVLJ83VAAAAAAAAAAAAAAAAAABSXB+AHk8lzpeZ+pxSuw6jHNKX+Dj63/G7egn9aHO1qXceXEvq4s6XQaXu9upcJ1ZbfhTXA9TpK9t0vnPVuo35dviP57ozlpZ86FxFc2osT86Meox7b/u9H0fqN9PbmeHP2uPaQ88fVGHh62T7Z/29W6/l6Hr0+2HwtuZTXJzpz8q9ToxcqSnzdUAAAAAAAAAAAAAAAAAAFGB5XXjipPzy9Wcc8rMdxHmM4+sj9KXV0U/rR/3hHQtPaTp00uLSb7uv8jx8UTa2j6K2bZWbS2L28UqrUcbEPu4+CPoaU210fLXtutMy3fZK4t6lB8WtqD7JreZ58e+mkcujo804csWcRSg41Ip8VNJ+Od55cPspmJpM/iXqmPReh7FPth8LbmU1yd6cvL9TfFypZPHQqAAAAAAAAAAAAAAAAAAAB5hdR+8qf3J/wDTOSeVlk4Zizk6uNcUujpbbcsSttLar7KtUpx2qii4U1lLnPr/ADOD0/FEzNpeh1ubtthEW2gXy3ygu/MonsTaNXj6SmbDT7iElJqKw/jRG6E7ZQfKiwVO6jOONmbjLc1ulneeTmjbftw+r9OzzfDMW8f07iPV4R9D1afbD5fJ90pnQFz5eX6nRi5Z2TpuqAAAAAAAAAAAAAAAAAAAB5ver72r/cn/ANM5bcrMaiZZKbqzC+O220SqrGo1zZpLs2sHlfRZY7Vl6f1mOZ7wxy0qu/5q/wByv0WfXleOtwx4a9TQq7/mx/2ZaOhzNK+pYY8LKfJeo5JzrRwmm8PLx3GlOivrrK9vVaRSYrDqMLq7j0610jR4NrbpmUtoPTl5fqbYuVJThugAAAAAAAAAAAAAAAAAAADzrUV99V/uT9TmtHdLFFFdBliSM0CEssQlmhF9jCGeNJ9hOiUposcTfl+ppi5VlMmyAAAAAAAAAAAAAAAAAAAAPPtUh/8ARV88vU57ci2lbTfCDKpbdPT59eEEtmnYpcW2BnhQguCAyJAVwBu6T035fqjTHyiUsbIAAAAAAAAAAAAAAAAAAAA5zUFCE5ycfxPOFvOe/KWvC7ptbWcLON6ISo76l8X5MgWu/pdr+TJFaV/TlJRWct4W58QNoCoG5pXTfl+qL4+USljZAAAAAAAAAAAAAAAAAAAAHPaspNzSSb2uD4GFuUo2NKvhrYhxyluxkqlb7vXxjZp96aQG5bUmoraUc7+C3YAyqnHsXyAuQFQNzS+m/K/VF8fKJSpsgAAAAAAAAAAAAAAAAAAACFvV95LxMLfclgwVSoAbApkCqYSqENzS+m/K/VF8fKJSpsgAAAAAAAAAAAAAAAAAAACGv/4kv8ehhflaGtkqMNxcKGO/OCs2iOVqxrw1o6hn8O/s7u0r7lZXnFf4WvUO7f1IrOakeSMF58MtpebbxjqyWrliyLYrV5be0i/ZnpLc0qS9o966L9UaY57kxolzZUAAAAAAAAAAAAAAAAAAADndXtputJqckns7kt3BHPkprbVettPDTdlU+OfyZT21ov8AhD8oqF1CnGVKFWrLaw4xi8qLXEpkwb/LTFnmk6xEOajR1DOfd7xeEeo5J6C0cWd8ep00744X+66hx9yupP8ArbS+SLR6f5tLO/qUzGlaxCW5M2eozqyVe3nSpqPNShjndmeLOquCtY0hw3z3vPd060z+mp8n+xpGP8K77fKQ0axdOo5bM1zGsyTxxRfHTSUWtM+U2b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222094" name="Picture 14"/>
          <p:cNvPicPr>
            <a:picLocks noChangeAspect="1" noChangeArrowheads="1"/>
          </p:cNvPicPr>
          <p:nvPr/>
        </p:nvPicPr>
        <p:blipFill>
          <a:blip r:embed="rId2" cstate="print"/>
          <a:srcRect l="40533" t="17085" r="27695" b="5165"/>
          <a:stretch>
            <a:fillRect/>
          </a:stretch>
        </p:blipFill>
        <p:spPr bwMode="auto">
          <a:xfrm>
            <a:off x="4499510" y="640572"/>
            <a:ext cx="4525735" cy="6217428"/>
          </a:xfrm>
          <a:prstGeom prst="rect">
            <a:avLst/>
          </a:prstGeom>
          <a:noFill/>
          <a:ln w="9525">
            <a:noFill/>
            <a:miter lim="800000"/>
            <a:headEnd/>
            <a:tailEnd/>
          </a:ln>
          <a:effectLst/>
        </p:spPr>
      </p:pic>
      <p:pic>
        <p:nvPicPr>
          <p:cNvPr id="2222095" name="Picture 15"/>
          <p:cNvPicPr>
            <a:picLocks noChangeAspect="1" noChangeArrowheads="1"/>
          </p:cNvPicPr>
          <p:nvPr/>
        </p:nvPicPr>
        <p:blipFill>
          <a:blip r:embed="rId3" cstate="print"/>
          <a:srcRect l="40533" t="15619" r="27702" b="6014"/>
          <a:stretch>
            <a:fillRect/>
          </a:stretch>
        </p:blipFill>
        <p:spPr bwMode="auto">
          <a:xfrm>
            <a:off x="27279" y="617516"/>
            <a:ext cx="4497229" cy="6228607"/>
          </a:xfrm>
          <a:prstGeom prst="rect">
            <a:avLst/>
          </a:prstGeom>
          <a:noFill/>
          <a:ln w="9525">
            <a:noFill/>
            <a:miter lim="800000"/>
            <a:headEnd/>
            <a:tailEnd/>
          </a:ln>
          <a:effectLst/>
        </p:spPr>
      </p:pic>
      <p:sp>
        <p:nvSpPr>
          <p:cNvPr id="10" name="Rectangle 9"/>
          <p:cNvSpPr/>
          <p:nvPr/>
        </p:nvSpPr>
        <p:spPr>
          <a:xfrm>
            <a:off x="2458192" y="712519"/>
            <a:ext cx="4191990" cy="3075709"/>
          </a:xfrm>
          <a:prstGeom prst="rect">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816436" y="1056904"/>
            <a:ext cx="2185060" cy="2695699"/>
          </a:xfrm>
          <a:prstGeom prst="rect">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53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286608" y="749217"/>
          <a:ext cx="8789153" cy="1725610"/>
        </p:xfrm>
        <a:graphic>
          <a:graphicData uri="http://schemas.openxmlformats.org/drawingml/2006/table">
            <a:tbl>
              <a:tblPr/>
              <a:tblGrid>
                <a:gridCol w="1200998">
                  <a:extLst>
                    <a:ext uri="{9D8B030D-6E8A-4147-A177-3AD203B41FA5}">
                      <a16:colId xmlns:a16="http://schemas.microsoft.com/office/drawing/2014/main" val="20000"/>
                    </a:ext>
                  </a:extLst>
                </a:gridCol>
                <a:gridCol w="1489002">
                  <a:extLst>
                    <a:ext uri="{9D8B030D-6E8A-4147-A177-3AD203B41FA5}">
                      <a16:colId xmlns:a16="http://schemas.microsoft.com/office/drawing/2014/main" val="20001"/>
                    </a:ext>
                  </a:extLst>
                </a:gridCol>
                <a:gridCol w="1365150">
                  <a:extLst>
                    <a:ext uri="{9D8B030D-6E8A-4147-A177-3AD203B41FA5}">
                      <a16:colId xmlns:a16="http://schemas.microsoft.com/office/drawing/2014/main" val="20002"/>
                    </a:ext>
                  </a:extLst>
                </a:gridCol>
                <a:gridCol w="3628535">
                  <a:extLst>
                    <a:ext uri="{9D8B030D-6E8A-4147-A177-3AD203B41FA5}">
                      <a16:colId xmlns:a16="http://schemas.microsoft.com/office/drawing/2014/main" val="20003"/>
                    </a:ext>
                  </a:extLst>
                </a:gridCol>
                <a:gridCol w="1105468">
                  <a:extLst>
                    <a:ext uri="{9D8B030D-6E8A-4147-A177-3AD203B41FA5}">
                      <a16:colId xmlns:a16="http://schemas.microsoft.com/office/drawing/2014/main" val="20004"/>
                    </a:ext>
                  </a:extLst>
                </a:gridCol>
              </a:tblGrid>
              <a:tr h="256090">
                <a:tc>
                  <a:txBody>
                    <a:bodyPr/>
                    <a:lstStyle/>
                    <a:p>
                      <a:pPr indent="-226695">
                        <a:spcAft>
                          <a:spcPts val="0"/>
                        </a:spcAft>
                      </a:pPr>
                      <a:r>
                        <a:rPr lang="en-GB" sz="1800" b="1" dirty="0">
                          <a:latin typeface="+mn-lt"/>
                          <a:ea typeface="Calibri"/>
                          <a:cs typeface="Times New Roman"/>
                        </a:rPr>
                        <a:t>Drug name</a:t>
                      </a:r>
                      <a:endParaRPr lang="fr-FR" sz="1800" b="1"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b="1">
                          <a:latin typeface="+mn-lt"/>
                          <a:ea typeface="Calibri"/>
                          <a:cs typeface="Times New Roman"/>
                        </a:rPr>
                        <a:t>Original use</a:t>
                      </a:r>
                      <a:endParaRPr lang="fr-FR" sz="1800" b="1">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b="1">
                          <a:latin typeface="+mn-lt"/>
                          <a:ea typeface="Calibri"/>
                          <a:cs typeface="Times New Roman"/>
                        </a:rPr>
                        <a:t>Exapted </a:t>
                      </a:r>
                      <a:endParaRPr lang="fr-FR" sz="1800" b="1">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b="1">
                          <a:latin typeface="+mn-lt"/>
                          <a:ea typeface="Calibri"/>
                          <a:cs typeface="Times New Roman"/>
                        </a:rPr>
                        <a:t>Serendipitous events</a:t>
                      </a:r>
                      <a:endParaRPr lang="fr-FR" sz="1800" b="1">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b="1" dirty="0">
                          <a:latin typeface="+mn-lt"/>
                          <a:ea typeface="Calibri"/>
                          <a:cs typeface="Times New Roman"/>
                        </a:rPr>
                        <a:t>Year(s)  </a:t>
                      </a:r>
                      <a:endParaRPr lang="fr-FR" sz="1800" b="1"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51290">
                <a:tc>
                  <a:txBody>
                    <a:bodyPr/>
                    <a:lstStyle/>
                    <a:p>
                      <a:pPr indent="-226695">
                        <a:spcAft>
                          <a:spcPts val="0"/>
                        </a:spcAft>
                      </a:pPr>
                      <a:r>
                        <a:rPr lang="en-GB" sz="1800" b="1" dirty="0" err="1">
                          <a:latin typeface="+mn-lt"/>
                          <a:ea typeface="Calibri"/>
                          <a:cs typeface="Times New Roman"/>
                        </a:rPr>
                        <a:t>Anesthetic</a:t>
                      </a:r>
                      <a:r>
                        <a:rPr lang="en-GB" sz="1800" b="1" dirty="0">
                          <a:latin typeface="+mn-lt"/>
                          <a:ea typeface="Calibri"/>
                          <a:cs typeface="Times New Roman"/>
                        </a:rPr>
                        <a:t> </a:t>
                      </a:r>
                      <a:endParaRPr lang="fr-FR"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a:latin typeface="+mn-lt"/>
                          <a:ea typeface="Calibri"/>
                          <a:cs typeface="Times New Roman"/>
                        </a:rPr>
                        <a:t>Laughing gas</a:t>
                      </a:r>
                      <a:endParaRPr lang="fr-FR" sz="18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b="1" dirty="0">
                          <a:solidFill>
                            <a:srgbClr val="0066FF"/>
                          </a:solidFill>
                          <a:latin typeface="+mn-lt"/>
                          <a:ea typeface="Calibri"/>
                          <a:cs typeface="Times New Roman"/>
                        </a:rPr>
                        <a:t>First anaesthetic </a:t>
                      </a:r>
                      <a:endParaRPr lang="fr-FR" sz="1800" b="1" dirty="0">
                        <a:solidFill>
                          <a:srgbClr val="0066FF"/>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dirty="0">
                          <a:latin typeface="+mn-lt"/>
                          <a:ea typeface="Calibri"/>
                          <a:cs typeface="Times New Roman"/>
                        </a:rPr>
                        <a:t>Laughing gas used in fairs. Dentist  Horace Wells</a:t>
                      </a:r>
                      <a:r>
                        <a:rPr lang="en-GB" sz="1800" baseline="0" dirty="0">
                          <a:latin typeface="+mn-lt"/>
                          <a:ea typeface="Calibri"/>
                          <a:cs typeface="Times New Roman"/>
                        </a:rPr>
                        <a:t> noticed that volunteers became pain insensitive and</a:t>
                      </a:r>
                      <a:r>
                        <a:rPr lang="en-GB" sz="1800" dirty="0">
                          <a:latin typeface="+mn-lt"/>
                          <a:ea typeface="Calibri"/>
                          <a:cs typeface="Times New Roman"/>
                        </a:rPr>
                        <a:t> used NO for tooth extraction. “a new era in tooth pulling”</a:t>
                      </a:r>
                      <a:endParaRPr lang="fr-FR"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fr-FR" sz="1800" dirty="0">
                          <a:latin typeface="+mn-lt"/>
                          <a:ea typeface="Calibri"/>
                          <a:cs typeface="Times New Roman"/>
                        </a:rPr>
                        <a:t>1844</a:t>
                      </a: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36748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sz="1800" b="0" i="0" u="none" strike="noStrike" cap="none" normalizeH="0" baseline="0">
                <a:ln>
                  <a:noFill/>
                </a:ln>
                <a:solidFill>
                  <a:schemeClr val="tx1"/>
                </a:solidFill>
                <a:effectLst/>
                <a:latin typeface="Arial" pitchFamily="34" charset="0"/>
                <a:cs typeface="Arial" pitchFamily="34"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6" name="Titre 1"/>
          <p:cNvSpPr>
            <a:spLocks noGrp="1"/>
          </p:cNvSpPr>
          <p:nvPr>
            <p:ph type="title"/>
          </p:nvPr>
        </p:nvSpPr>
        <p:spPr>
          <a:xfrm>
            <a:off x="457200" y="69680"/>
            <a:ext cx="8229600" cy="722889"/>
          </a:xfrm>
        </p:spPr>
        <p:txBody>
          <a:bodyPr>
            <a:noAutofit/>
          </a:bodyPr>
          <a:lstStyle/>
          <a:p>
            <a:r>
              <a:rPr lang="en-US" sz="2800" noProof="0" dirty="0"/>
              <a:t>Major exaptations in pharma industry</a:t>
            </a:r>
          </a:p>
        </p:txBody>
      </p:sp>
      <p:sp>
        <p:nvSpPr>
          <p:cNvPr id="7" name="ZoneTexte 6"/>
          <p:cNvSpPr txBox="1"/>
          <p:nvPr/>
        </p:nvSpPr>
        <p:spPr>
          <a:xfrm>
            <a:off x="4556235" y="6457890"/>
            <a:ext cx="4587765" cy="338554"/>
          </a:xfrm>
          <a:prstGeom prst="rect">
            <a:avLst/>
          </a:prstGeom>
          <a:noFill/>
        </p:spPr>
        <p:txBody>
          <a:bodyPr wrap="square" rtlCol="0">
            <a:spAutoFit/>
          </a:bodyPr>
          <a:lstStyle/>
          <a:p>
            <a:pPr algn="r"/>
            <a:r>
              <a:rPr lang="en-GB" sz="1600" b="0" dirty="0"/>
              <a:t>@ approval year by regulatory agency</a:t>
            </a:r>
          </a:p>
        </p:txBody>
      </p:sp>
      <p:graphicFrame>
        <p:nvGraphicFramePr>
          <p:cNvPr id="8" name="Tableau 7"/>
          <p:cNvGraphicFramePr>
            <a:graphicFrameLocks noGrp="1"/>
          </p:cNvGraphicFramePr>
          <p:nvPr/>
        </p:nvGraphicFramePr>
        <p:xfrm>
          <a:off x="286608" y="2503474"/>
          <a:ext cx="8775505" cy="928047"/>
        </p:xfrm>
        <a:graphic>
          <a:graphicData uri="http://schemas.openxmlformats.org/drawingml/2006/table">
            <a:tbl>
              <a:tblPr/>
              <a:tblGrid>
                <a:gridCol w="1214646">
                  <a:extLst>
                    <a:ext uri="{9D8B030D-6E8A-4147-A177-3AD203B41FA5}">
                      <a16:colId xmlns:a16="http://schemas.microsoft.com/office/drawing/2014/main" val="20000"/>
                    </a:ext>
                  </a:extLst>
                </a:gridCol>
                <a:gridCol w="1478429">
                  <a:extLst>
                    <a:ext uri="{9D8B030D-6E8A-4147-A177-3AD203B41FA5}">
                      <a16:colId xmlns:a16="http://schemas.microsoft.com/office/drawing/2014/main" val="20001"/>
                    </a:ext>
                  </a:extLst>
                </a:gridCol>
                <a:gridCol w="1358401">
                  <a:extLst>
                    <a:ext uri="{9D8B030D-6E8A-4147-A177-3AD203B41FA5}">
                      <a16:colId xmlns:a16="http://schemas.microsoft.com/office/drawing/2014/main" val="20002"/>
                    </a:ext>
                  </a:extLst>
                </a:gridCol>
                <a:gridCol w="3635428">
                  <a:extLst>
                    <a:ext uri="{9D8B030D-6E8A-4147-A177-3AD203B41FA5}">
                      <a16:colId xmlns:a16="http://schemas.microsoft.com/office/drawing/2014/main" val="20003"/>
                    </a:ext>
                  </a:extLst>
                </a:gridCol>
                <a:gridCol w="1088601">
                  <a:extLst>
                    <a:ext uri="{9D8B030D-6E8A-4147-A177-3AD203B41FA5}">
                      <a16:colId xmlns:a16="http://schemas.microsoft.com/office/drawing/2014/main" val="20004"/>
                    </a:ext>
                  </a:extLst>
                </a:gridCol>
              </a:tblGrid>
              <a:tr h="928047">
                <a:tc>
                  <a:txBody>
                    <a:bodyPr/>
                    <a:lstStyle/>
                    <a:p>
                      <a:pPr indent="-226695">
                        <a:spcAft>
                          <a:spcPts val="0"/>
                        </a:spcAft>
                      </a:pPr>
                      <a:r>
                        <a:rPr lang="en-GB" sz="1800" dirty="0">
                          <a:latin typeface="+mn-lt"/>
                          <a:ea typeface="Calibri"/>
                          <a:cs typeface="Times New Roman"/>
                        </a:rPr>
                        <a:t>Carbolic acid</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Aft>
                          <a:spcPts val="0"/>
                        </a:spcAft>
                        <a:buFont typeface="Symbol"/>
                        <a:buNone/>
                      </a:pPr>
                      <a:r>
                        <a:rPr lang="en-GB" sz="1800" dirty="0">
                          <a:latin typeface="+mn-lt"/>
                          <a:ea typeface="Calibri"/>
                          <a:cs typeface="Times New Roman"/>
                        </a:rPr>
                        <a:t>Agricultural </a:t>
                      </a:r>
                      <a:r>
                        <a:rPr lang="en-GB" sz="1800" dirty="0" err="1">
                          <a:latin typeface="+mn-lt"/>
                          <a:ea typeface="Calibri"/>
                          <a:cs typeface="Times New Roman"/>
                        </a:rPr>
                        <a:t>antiparassites</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b="1" dirty="0">
                          <a:solidFill>
                            <a:srgbClr val="0066FF"/>
                          </a:solidFill>
                          <a:latin typeface="+mn-lt"/>
                          <a:ea typeface="Calibri"/>
                          <a:cs typeface="Times New Roman"/>
                        </a:rPr>
                        <a:t>First antisepsis product</a:t>
                      </a:r>
                      <a:endParaRPr lang="fr-FR" sz="1800" b="1" dirty="0">
                        <a:solidFill>
                          <a:srgbClr val="0066FF"/>
                        </a:solidFill>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endParaRPr lang="en-GB"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dirty="0">
                          <a:latin typeface="+mn-lt"/>
                          <a:ea typeface="Calibri"/>
                          <a:cs typeface="Times New Roman"/>
                        </a:rPr>
                        <a:t>1860s </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au 10"/>
          <p:cNvGraphicFramePr>
            <a:graphicFrameLocks noGrp="1"/>
          </p:cNvGraphicFramePr>
          <p:nvPr/>
        </p:nvGraphicFramePr>
        <p:xfrm>
          <a:off x="286608" y="3460168"/>
          <a:ext cx="8781388" cy="1223247"/>
        </p:xfrm>
        <a:graphic>
          <a:graphicData uri="http://schemas.openxmlformats.org/drawingml/2006/table">
            <a:tbl>
              <a:tblPr/>
              <a:tblGrid>
                <a:gridCol w="1228293">
                  <a:extLst>
                    <a:ext uri="{9D8B030D-6E8A-4147-A177-3AD203B41FA5}">
                      <a16:colId xmlns:a16="http://schemas.microsoft.com/office/drawing/2014/main" val="20000"/>
                    </a:ext>
                  </a:extLst>
                </a:gridCol>
                <a:gridCol w="1487608">
                  <a:extLst>
                    <a:ext uri="{9D8B030D-6E8A-4147-A177-3AD203B41FA5}">
                      <a16:colId xmlns:a16="http://schemas.microsoft.com/office/drawing/2014/main" val="20001"/>
                    </a:ext>
                  </a:extLst>
                </a:gridCol>
                <a:gridCol w="1323831">
                  <a:extLst>
                    <a:ext uri="{9D8B030D-6E8A-4147-A177-3AD203B41FA5}">
                      <a16:colId xmlns:a16="http://schemas.microsoft.com/office/drawing/2014/main" val="20002"/>
                    </a:ext>
                  </a:extLst>
                </a:gridCol>
                <a:gridCol w="3648079">
                  <a:extLst>
                    <a:ext uri="{9D8B030D-6E8A-4147-A177-3AD203B41FA5}">
                      <a16:colId xmlns:a16="http://schemas.microsoft.com/office/drawing/2014/main" val="20003"/>
                    </a:ext>
                  </a:extLst>
                </a:gridCol>
                <a:gridCol w="1093577">
                  <a:extLst>
                    <a:ext uri="{9D8B030D-6E8A-4147-A177-3AD203B41FA5}">
                      <a16:colId xmlns:a16="http://schemas.microsoft.com/office/drawing/2014/main" val="20004"/>
                    </a:ext>
                  </a:extLst>
                </a:gridCol>
              </a:tblGrid>
              <a:tr h="1223247">
                <a:tc>
                  <a:txBody>
                    <a:bodyPr/>
                    <a:lstStyle/>
                    <a:p>
                      <a:pPr indent="-226695">
                        <a:spcAft>
                          <a:spcPts val="0"/>
                        </a:spcAft>
                      </a:pPr>
                      <a:r>
                        <a:rPr lang="en-GB" sz="1800" dirty="0" err="1">
                          <a:latin typeface="+mn-lt"/>
                          <a:ea typeface="Calibri"/>
                          <a:cs typeface="Times New Roman"/>
                        </a:rPr>
                        <a:t>Mepobramate</a:t>
                      </a:r>
                      <a:r>
                        <a:rPr lang="en-GB" sz="1800" dirty="0">
                          <a:latin typeface="+mn-lt"/>
                          <a:ea typeface="Calibri"/>
                          <a:cs typeface="Times New Roman"/>
                        </a:rPr>
                        <a:t> (</a:t>
                      </a:r>
                      <a:r>
                        <a:rPr lang="en-GB" sz="1800" b="1" i="1" dirty="0" err="1">
                          <a:latin typeface="+mn-lt"/>
                          <a:ea typeface="Calibri"/>
                          <a:cs typeface="Times New Roman"/>
                        </a:rPr>
                        <a:t>Miltown</a:t>
                      </a:r>
                      <a:r>
                        <a:rPr lang="en-GB" sz="1800" dirty="0">
                          <a:latin typeface="+mn-lt"/>
                          <a:ea typeface="Calibri"/>
                          <a:cs typeface="Times New Roman"/>
                        </a:rPr>
                        <a:t>)</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dirty="0">
                          <a:latin typeface="+mn-lt"/>
                          <a:ea typeface="Calibri"/>
                          <a:cs typeface="Times New Roman"/>
                        </a:rPr>
                        <a:t>Antibiotics (Gram negative</a:t>
                      </a:r>
                      <a:r>
                        <a:rPr lang="en-GB" sz="1800" baseline="0" dirty="0">
                          <a:latin typeface="+mn-lt"/>
                          <a:ea typeface="Calibri"/>
                          <a:cs typeface="Times New Roman"/>
                        </a:rPr>
                        <a:t>)</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b="1" dirty="0">
                          <a:solidFill>
                            <a:srgbClr val="0066FF"/>
                          </a:solidFill>
                          <a:latin typeface="+mn-lt"/>
                          <a:ea typeface="Calibri"/>
                          <a:cs typeface="Times New Roman"/>
                        </a:rPr>
                        <a:t>First tranquilliser to gain wide acceptance</a:t>
                      </a:r>
                      <a:endParaRPr lang="fr-FR" sz="1800" b="1" dirty="0">
                        <a:solidFill>
                          <a:srgbClr val="0066FF"/>
                        </a:solidFill>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dirty="0">
                          <a:solidFill>
                            <a:srgbClr val="000000"/>
                          </a:solidFill>
                          <a:latin typeface="+mn-lt"/>
                          <a:ea typeface="Calibri"/>
                          <a:cs typeface="Times New Roman"/>
                        </a:rPr>
                        <a:t>1940s, experimentation with rats  showed sedative effect</a:t>
                      </a:r>
                      <a:endParaRPr lang="en-GB" sz="1800" u="sng" dirty="0">
                        <a:solidFill>
                          <a:srgbClr val="0000FF"/>
                        </a:solidFill>
                        <a:latin typeface="+mn-lt"/>
                        <a:ea typeface="Calibri"/>
                        <a:cs typeface="Times New Roman"/>
                      </a:endParaRPr>
                    </a:p>
                    <a:p>
                      <a:pPr marL="0" marR="0" indent="-226695" algn="l" defTabSz="914400" rtl="0" eaLnBrk="1" fontAlgn="auto" latinLnBrk="0" hangingPunct="1">
                        <a:lnSpc>
                          <a:spcPct val="100000"/>
                        </a:lnSpc>
                        <a:spcBef>
                          <a:spcPts val="0"/>
                        </a:spcBef>
                        <a:spcAft>
                          <a:spcPts val="0"/>
                        </a:spcAft>
                        <a:buClrTx/>
                        <a:buSzTx/>
                        <a:buFontTx/>
                        <a:buNone/>
                        <a:tabLst/>
                        <a:defRPr/>
                      </a:pPr>
                      <a:r>
                        <a:rPr lang="en-GB" sz="1800" dirty="0">
                          <a:latin typeface="+mn-lt"/>
                          <a:ea typeface="Calibri"/>
                          <a:cs typeface="Times New Roman"/>
                        </a:rPr>
                        <a:t>Touted as “miracle cure for anxiety” became a cultural icon.</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dirty="0">
                          <a:latin typeface="+mn-lt"/>
                          <a:ea typeface="Calibri"/>
                          <a:cs typeface="Times New Roman"/>
                        </a:rPr>
                        <a:t>@1950</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leau 11"/>
          <p:cNvGraphicFramePr>
            <a:graphicFrameLocks noGrp="1"/>
          </p:cNvGraphicFramePr>
          <p:nvPr/>
        </p:nvGraphicFramePr>
        <p:xfrm>
          <a:off x="286608" y="4712062"/>
          <a:ext cx="8781388" cy="827580"/>
        </p:xfrm>
        <a:graphic>
          <a:graphicData uri="http://schemas.openxmlformats.org/drawingml/2006/table">
            <a:tbl>
              <a:tblPr/>
              <a:tblGrid>
                <a:gridCol w="1228293">
                  <a:extLst>
                    <a:ext uri="{9D8B030D-6E8A-4147-A177-3AD203B41FA5}">
                      <a16:colId xmlns:a16="http://schemas.microsoft.com/office/drawing/2014/main" val="20000"/>
                    </a:ext>
                  </a:extLst>
                </a:gridCol>
                <a:gridCol w="1473959">
                  <a:extLst>
                    <a:ext uri="{9D8B030D-6E8A-4147-A177-3AD203B41FA5}">
                      <a16:colId xmlns:a16="http://schemas.microsoft.com/office/drawing/2014/main" val="20001"/>
                    </a:ext>
                  </a:extLst>
                </a:gridCol>
                <a:gridCol w="1349224">
                  <a:extLst>
                    <a:ext uri="{9D8B030D-6E8A-4147-A177-3AD203B41FA5}">
                      <a16:colId xmlns:a16="http://schemas.microsoft.com/office/drawing/2014/main" val="20002"/>
                    </a:ext>
                  </a:extLst>
                </a:gridCol>
                <a:gridCol w="3646967">
                  <a:extLst>
                    <a:ext uri="{9D8B030D-6E8A-4147-A177-3AD203B41FA5}">
                      <a16:colId xmlns:a16="http://schemas.microsoft.com/office/drawing/2014/main" val="20003"/>
                    </a:ext>
                  </a:extLst>
                </a:gridCol>
                <a:gridCol w="1082945">
                  <a:extLst>
                    <a:ext uri="{9D8B030D-6E8A-4147-A177-3AD203B41FA5}">
                      <a16:colId xmlns:a16="http://schemas.microsoft.com/office/drawing/2014/main" val="20004"/>
                    </a:ext>
                  </a:extLst>
                </a:gridCol>
              </a:tblGrid>
              <a:tr h="827580">
                <a:tc>
                  <a:txBody>
                    <a:bodyPr/>
                    <a:lstStyle/>
                    <a:p>
                      <a:pPr indent="-226695">
                        <a:spcAft>
                          <a:spcPts val="0"/>
                        </a:spcAft>
                      </a:pPr>
                      <a:r>
                        <a:rPr lang="en-GB" sz="1800" b="1" i="1" dirty="0" err="1">
                          <a:latin typeface="+mn-lt"/>
                          <a:ea typeface="Calibri"/>
                          <a:cs typeface="Times New Roman"/>
                        </a:rPr>
                        <a:t>Marsilid</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dirty="0" err="1">
                          <a:latin typeface="+mn-lt"/>
                          <a:ea typeface="Calibri"/>
                          <a:cs typeface="Times New Roman"/>
                        </a:rPr>
                        <a:t>Tubercolosis</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6695"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66FF"/>
                          </a:solidFill>
                          <a:latin typeface="+mn-lt"/>
                          <a:ea typeface="Calibri"/>
                          <a:cs typeface="Times New Roman"/>
                        </a:rPr>
                        <a:t>First</a:t>
                      </a:r>
                      <a:r>
                        <a:rPr lang="en-GB" sz="1800" b="1" baseline="0" dirty="0">
                          <a:solidFill>
                            <a:srgbClr val="0066FF"/>
                          </a:solidFill>
                          <a:latin typeface="+mn-lt"/>
                          <a:ea typeface="Calibri"/>
                          <a:cs typeface="Times New Roman"/>
                        </a:rPr>
                        <a:t> </a:t>
                      </a:r>
                      <a:r>
                        <a:rPr lang="en-GB" sz="1800" b="1" dirty="0">
                          <a:solidFill>
                            <a:srgbClr val="0066FF"/>
                          </a:solidFill>
                          <a:latin typeface="+mn-lt"/>
                          <a:ea typeface="Calibri"/>
                          <a:cs typeface="Times New Roman"/>
                        </a:rPr>
                        <a:t>antidepressant</a:t>
                      </a:r>
                      <a:endParaRPr lang="fr-FR" sz="1800" b="1" dirty="0">
                        <a:solidFill>
                          <a:srgbClr val="0066FF"/>
                        </a:solidFill>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fr-FR" sz="1800" dirty="0" err="1">
                          <a:latin typeface="+mn-lt"/>
                          <a:ea typeface="Calibri"/>
                          <a:cs typeface="Times New Roman"/>
                        </a:rPr>
                        <a:t>Tuberculotic</a:t>
                      </a:r>
                      <a:r>
                        <a:rPr lang="fr-FR" sz="1800" dirty="0">
                          <a:latin typeface="+mn-lt"/>
                          <a:ea typeface="Calibri"/>
                          <a:cs typeface="Times New Roman"/>
                        </a:rPr>
                        <a:t> « </a:t>
                      </a:r>
                      <a:r>
                        <a:rPr lang="en-US" sz="1800" noProof="0" dirty="0">
                          <a:latin typeface="+mn-lt"/>
                          <a:ea typeface="Calibri"/>
                          <a:cs typeface="Times New Roman"/>
                        </a:rPr>
                        <a:t>euphoric</a:t>
                      </a:r>
                      <a:r>
                        <a:rPr lang="fr-FR" sz="1800" baseline="0" dirty="0">
                          <a:latin typeface="+mn-lt"/>
                          <a:ea typeface="Calibri"/>
                          <a:cs typeface="Times New Roman"/>
                        </a:rPr>
                        <a:t> » patients</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dirty="0">
                          <a:latin typeface="+mn-lt"/>
                          <a:ea typeface="Calibri"/>
                          <a:cs typeface="Times New Roman"/>
                        </a:rPr>
                        <a:t>@1958</a:t>
                      </a: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 name="Tableau 12"/>
          <p:cNvGraphicFramePr>
            <a:graphicFrameLocks noGrp="1"/>
          </p:cNvGraphicFramePr>
          <p:nvPr/>
        </p:nvGraphicFramePr>
        <p:xfrm>
          <a:off x="286608" y="5568289"/>
          <a:ext cx="8781388" cy="914399"/>
        </p:xfrm>
        <a:graphic>
          <a:graphicData uri="http://schemas.openxmlformats.org/drawingml/2006/table">
            <a:tbl>
              <a:tblPr/>
              <a:tblGrid>
                <a:gridCol w="1214646">
                  <a:extLst>
                    <a:ext uri="{9D8B030D-6E8A-4147-A177-3AD203B41FA5}">
                      <a16:colId xmlns:a16="http://schemas.microsoft.com/office/drawing/2014/main" val="20000"/>
                    </a:ext>
                  </a:extLst>
                </a:gridCol>
                <a:gridCol w="1501253">
                  <a:extLst>
                    <a:ext uri="{9D8B030D-6E8A-4147-A177-3AD203B41FA5}">
                      <a16:colId xmlns:a16="http://schemas.microsoft.com/office/drawing/2014/main" val="20001"/>
                    </a:ext>
                  </a:extLst>
                </a:gridCol>
                <a:gridCol w="1310186">
                  <a:extLst>
                    <a:ext uri="{9D8B030D-6E8A-4147-A177-3AD203B41FA5}">
                      <a16:colId xmlns:a16="http://schemas.microsoft.com/office/drawing/2014/main" val="20002"/>
                    </a:ext>
                  </a:extLst>
                </a:gridCol>
                <a:gridCol w="3684895">
                  <a:extLst>
                    <a:ext uri="{9D8B030D-6E8A-4147-A177-3AD203B41FA5}">
                      <a16:colId xmlns:a16="http://schemas.microsoft.com/office/drawing/2014/main" val="20003"/>
                    </a:ext>
                  </a:extLst>
                </a:gridCol>
                <a:gridCol w="1070408">
                  <a:extLst>
                    <a:ext uri="{9D8B030D-6E8A-4147-A177-3AD203B41FA5}">
                      <a16:colId xmlns:a16="http://schemas.microsoft.com/office/drawing/2014/main" val="20004"/>
                    </a:ext>
                  </a:extLst>
                </a:gridCol>
              </a:tblGrid>
              <a:tr h="914399">
                <a:tc>
                  <a:txBody>
                    <a:bodyPr/>
                    <a:lstStyle/>
                    <a:p>
                      <a:pPr indent="-226695">
                        <a:spcAft>
                          <a:spcPts val="0"/>
                        </a:spcAft>
                      </a:pPr>
                      <a:r>
                        <a:rPr lang="en-GB" sz="1800" b="1" i="1" dirty="0">
                          <a:latin typeface="+mn-lt"/>
                          <a:ea typeface="Calibri"/>
                          <a:cs typeface="Times New Roman"/>
                        </a:rPr>
                        <a:t>Viagra</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dirty="0">
                          <a:latin typeface="+mn-lt"/>
                          <a:ea typeface="Calibri"/>
                          <a:cs typeface="Times New Roman"/>
                        </a:rPr>
                        <a:t>Coronary heart disease</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b="1" dirty="0">
                          <a:solidFill>
                            <a:srgbClr val="0066FF"/>
                          </a:solidFill>
                          <a:latin typeface="+mn-lt"/>
                          <a:ea typeface="Calibri"/>
                          <a:cs typeface="Times New Roman"/>
                        </a:rPr>
                        <a:t>First erectile dysfunction drug</a:t>
                      </a:r>
                      <a:endParaRPr lang="fr-FR" sz="1800" b="1" dirty="0">
                        <a:solidFill>
                          <a:srgbClr val="0066FF"/>
                        </a:solidFill>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dirty="0">
                          <a:latin typeface="+mn-lt"/>
                          <a:ea typeface="Calibri"/>
                          <a:cs typeface="Times New Roman"/>
                        </a:rPr>
                        <a:t>During phase trial patients suffered </a:t>
                      </a:r>
                      <a:r>
                        <a:rPr lang="en-GB" sz="1800" dirty="0" err="1">
                          <a:latin typeface="+mn-lt"/>
                          <a:ea typeface="Calibri"/>
                          <a:cs typeface="Times New Roman"/>
                        </a:rPr>
                        <a:t>unticipated</a:t>
                      </a:r>
                      <a:r>
                        <a:rPr lang="en-GB" sz="1800" dirty="0">
                          <a:latin typeface="+mn-lt"/>
                          <a:ea typeface="Calibri"/>
                          <a:cs typeface="Times New Roman"/>
                        </a:rPr>
                        <a:t> side effects referred as “unexpected benefits”</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spcAft>
                          <a:spcPts val="0"/>
                        </a:spcAft>
                      </a:pPr>
                      <a:r>
                        <a:rPr lang="en-GB" sz="1800" dirty="0">
                          <a:latin typeface="+mn-lt"/>
                          <a:ea typeface="Calibri"/>
                          <a:cs typeface="Times New Roman"/>
                        </a:rPr>
                        <a:t>@1998</a:t>
                      </a:r>
                      <a:endParaRPr lang="fr-FR" sz="1800" dirty="0">
                        <a:latin typeface="+mn-lt"/>
                        <a:ea typeface="Calibri"/>
                        <a:cs typeface="Times New Roman"/>
                      </a:endParaRPr>
                    </a:p>
                  </a:txBody>
                  <a:tcPr marL="30128" marR="30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157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5A37-5039-4AFA-BF07-249CCCD15EE9}"/>
              </a:ext>
            </a:extLst>
          </p:cNvPr>
          <p:cNvSpPr>
            <a:spLocks noGrp="1"/>
          </p:cNvSpPr>
          <p:nvPr>
            <p:ph type="title"/>
          </p:nvPr>
        </p:nvSpPr>
        <p:spPr>
          <a:xfrm>
            <a:off x="451779" y="6433"/>
            <a:ext cx="8229600" cy="722889"/>
          </a:xfrm>
        </p:spPr>
        <p:txBody>
          <a:bodyPr>
            <a:normAutofit/>
          </a:bodyPr>
          <a:lstStyle/>
          <a:p>
            <a:r>
              <a:rPr lang="en-US" sz="2400" dirty="0"/>
              <a:t>Exaptation and the adjacent possible</a:t>
            </a:r>
          </a:p>
        </p:txBody>
      </p:sp>
      <p:grpSp>
        <p:nvGrpSpPr>
          <p:cNvPr id="31" name="Group 30">
            <a:extLst>
              <a:ext uri="{FF2B5EF4-FFF2-40B4-BE49-F238E27FC236}">
                <a16:creationId xmlns:a16="http://schemas.microsoft.com/office/drawing/2014/main" id="{6DB3903C-3033-4569-8E84-FE078917226B}"/>
              </a:ext>
            </a:extLst>
          </p:cNvPr>
          <p:cNvGrpSpPr/>
          <p:nvPr/>
        </p:nvGrpSpPr>
        <p:grpSpPr>
          <a:xfrm>
            <a:off x="40822" y="800403"/>
            <a:ext cx="5658540" cy="2563780"/>
            <a:chOff x="40822" y="800403"/>
            <a:chExt cx="5658540" cy="2563780"/>
          </a:xfrm>
        </p:grpSpPr>
        <p:pic>
          <p:nvPicPr>
            <p:cNvPr id="3" name="Picture 2">
              <a:extLst>
                <a:ext uri="{FF2B5EF4-FFF2-40B4-BE49-F238E27FC236}">
                  <a16:creationId xmlns:a16="http://schemas.microsoft.com/office/drawing/2014/main" id="{AE96C609-51DD-41A5-B0FB-F081764CB123}"/>
                </a:ext>
              </a:extLst>
            </p:cNvPr>
            <p:cNvPicPr>
              <a:picLocks noChangeAspect="1"/>
            </p:cNvPicPr>
            <p:nvPr/>
          </p:nvPicPr>
          <p:blipFill>
            <a:blip r:embed="rId2"/>
            <a:stretch>
              <a:fillRect/>
            </a:stretch>
          </p:blipFill>
          <p:spPr>
            <a:xfrm>
              <a:off x="40822" y="800403"/>
              <a:ext cx="3973273" cy="2239433"/>
            </a:xfrm>
            <a:prstGeom prst="rect">
              <a:avLst/>
            </a:prstGeom>
          </p:spPr>
        </p:pic>
        <p:sp>
          <p:nvSpPr>
            <p:cNvPr id="5" name="Oval 4">
              <a:extLst>
                <a:ext uri="{FF2B5EF4-FFF2-40B4-BE49-F238E27FC236}">
                  <a16:creationId xmlns:a16="http://schemas.microsoft.com/office/drawing/2014/main" id="{990745E8-53CF-47AC-91D7-C191F3941687}"/>
                </a:ext>
              </a:extLst>
            </p:cNvPr>
            <p:cNvSpPr/>
            <p:nvPr/>
          </p:nvSpPr>
          <p:spPr>
            <a:xfrm>
              <a:off x="1374321" y="1392162"/>
              <a:ext cx="1747157" cy="1055914"/>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D621AD-E2F5-4310-AE78-03958D468AB0}"/>
                </a:ext>
              </a:extLst>
            </p:cNvPr>
            <p:cNvSpPr txBox="1"/>
            <p:nvPr/>
          </p:nvSpPr>
          <p:spPr>
            <a:xfrm>
              <a:off x="3456905" y="1251035"/>
              <a:ext cx="2242457" cy="923330"/>
            </a:xfrm>
            <a:prstGeom prst="rect">
              <a:avLst/>
            </a:prstGeom>
            <a:noFill/>
          </p:spPr>
          <p:txBody>
            <a:bodyPr wrap="square" rtlCol="0">
              <a:spAutoFit/>
            </a:bodyPr>
            <a:lstStyle/>
            <a:p>
              <a:pPr algn="ctr"/>
              <a:r>
                <a:rPr lang="en-US" sz="1800" b="0" dirty="0"/>
                <a:t>Exploration of the adjacent possible via functional adjacency</a:t>
              </a:r>
            </a:p>
          </p:txBody>
        </p:sp>
        <p:cxnSp>
          <p:nvCxnSpPr>
            <p:cNvPr id="10" name="Straight Arrow Connector 9">
              <a:extLst>
                <a:ext uri="{FF2B5EF4-FFF2-40B4-BE49-F238E27FC236}">
                  <a16:creationId xmlns:a16="http://schemas.microsoft.com/office/drawing/2014/main" id="{320C5496-1C9A-4FED-B4E3-F56D06A07E1B}"/>
                </a:ext>
              </a:extLst>
            </p:cNvPr>
            <p:cNvCxnSpPr>
              <a:cxnSpLocks/>
              <a:stCxn id="8" idx="1"/>
              <a:endCxn id="5" idx="6"/>
            </p:cNvCxnSpPr>
            <p:nvPr/>
          </p:nvCxnSpPr>
          <p:spPr>
            <a:xfrm flipH="1">
              <a:off x="3121478" y="1712700"/>
              <a:ext cx="335427" cy="207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BFCCF6C-1ECB-4325-8C73-0770240861F7}"/>
                </a:ext>
              </a:extLst>
            </p:cNvPr>
            <p:cNvSpPr txBox="1"/>
            <p:nvPr/>
          </p:nvSpPr>
          <p:spPr>
            <a:xfrm>
              <a:off x="1020816" y="3025629"/>
              <a:ext cx="1420586" cy="338554"/>
            </a:xfrm>
            <a:prstGeom prst="rect">
              <a:avLst/>
            </a:prstGeom>
            <a:noFill/>
          </p:spPr>
          <p:txBody>
            <a:bodyPr wrap="square" rtlCol="0">
              <a:spAutoFit/>
            </a:bodyPr>
            <a:lstStyle/>
            <a:p>
              <a:r>
                <a:rPr lang="en-US" sz="1600" dirty="0"/>
                <a:t>mifepristone</a:t>
              </a:r>
            </a:p>
          </p:txBody>
        </p:sp>
      </p:grpSp>
      <p:grpSp>
        <p:nvGrpSpPr>
          <p:cNvPr id="32" name="Group 31">
            <a:extLst>
              <a:ext uri="{FF2B5EF4-FFF2-40B4-BE49-F238E27FC236}">
                <a16:creationId xmlns:a16="http://schemas.microsoft.com/office/drawing/2014/main" id="{5B5E7D50-6830-4B2A-BE8B-58DC019BEF8D}"/>
              </a:ext>
            </a:extLst>
          </p:cNvPr>
          <p:cNvGrpSpPr/>
          <p:nvPr/>
        </p:nvGrpSpPr>
        <p:grpSpPr>
          <a:xfrm>
            <a:off x="18478" y="3356381"/>
            <a:ext cx="7798373" cy="3183490"/>
            <a:chOff x="18478" y="3356381"/>
            <a:chExt cx="7798373" cy="3183490"/>
          </a:xfrm>
        </p:grpSpPr>
        <p:pic>
          <p:nvPicPr>
            <p:cNvPr id="4" name="Picture 3">
              <a:extLst>
                <a:ext uri="{FF2B5EF4-FFF2-40B4-BE49-F238E27FC236}">
                  <a16:creationId xmlns:a16="http://schemas.microsoft.com/office/drawing/2014/main" id="{B96745C1-6E31-48B7-A0EC-91EA57799D78}"/>
                </a:ext>
              </a:extLst>
            </p:cNvPr>
            <p:cNvPicPr>
              <a:picLocks noChangeAspect="1"/>
            </p:cNvPicPr>
            <p:nvPr/>
          </p:nvPicPr>
          <p:blipFill>
            <a:blip r:embed="rId3"/>
            <a:stretch>
              <a:fillRect/>
            </a:stretch>
          </p:blipFill>
          <p:spPr>
            <a:xfrm>
              <a:off x="2088182" y="3385095"/>
              <a:ext cx="5650959" cy="3126062"/>
            </a:xfrm>
            <a:prstGeom prst="rect">
              <a:avLst/>
            </a:prstGeom>
          </p:spPr>
        </p:pic>
        <p:sp>
          <p:nvSpPr>
            <p:cNvPr id="6" name="Oval 5">
              <a:extLst>
                <a:ext uri="{FF2B5EF4-FFF2-40B4-BE49-F238E27FC236}">
                  <a16:creationId xmlns:a16="http://schemas.microsoft.com/office/drawing/2014/main" id="{D7E1C8D0-77A1-4DAF-9B1E-4C128BD29CC5}"/>
                </a:ext>
              </a:extLst>
            </p:cNvPr>
            <p:cNvSpPr/>
            <p:nvPr/>
          </p:nvSpPr>
          <p:spPr>
            <a:xfrm>
              <a:off x="1971222" y="3356381"/>
              <a:ext cx="5845629" cy="3183490"/>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25FF0A4-73DA-4E20-A452-F127AE9E1E91}"/>
                </a:ext>
              </a:extLst>
            </p:cNvPr>
            <p:cNvSpPr/>
            <p:nvPr/>
          </p:nvSpPr>
          <p:spPr>
            <a:xfrm>
              <a:off x="2673352" y="4023812"/>
              <a:ext cx="4446813" cy="1814334"/>
            </a:xfrm>
            <a:prstGeom prst="ellipse">
              <a:avLst/>
            </a:prstGeom>
            <a:solidFill>
              <a:schemeClr val="bg1"/>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FBFE14F-1480-4FCD-A3CD-86FF5A10D4C2}"/>
                </a:ext>
              </a:extLst>
            </p:cNvPr>
            <p:cNvSpPr txBox="1"/>
            <p:nvPr/>
          </p:nvSpPr>
          <p:spPr>
            <a:xfrm>
              <a:off x="4268129" y="4802329"/>
              <a:ext cx="1420586" cy="338554"/>
            </a:xfrm>
            <a:prstGeom prst="rect">
              <a:avLst/>
            </a:prstGeom>
            <a:noFill/>
          </p:spPr>
          <p:txBody>
            <a:bodyPr wrap="square" rtlCol="0">
              <a:spAutoFit/>
            </a:bodyPr>
            <a:lstStyle/>
            <a:p>
              <a:r>
                <a:rPr lang="en-US" sz="1600" dirty="0"/>
                <a:t>thalidomide</a:t>
              </a:r>
            </a:p>
          </p:txBody>
        </p:sp>
        <p:sp>
          <p:nvSpPr>
            <p:cNvPr id="15" name="TextBox 14">
              <a:extLst>
                <a:ext uri="{FF2B5EF4-FFF2-40B4-BE49-F238E27FC236}">
                  <a16:creationId xmlns:a16="http://schemas.microsoft.com/office/drawing/2014/main" id="{7F190B10-3D59-4ECE-A784-8745944FACA1}"/>
                </a:ext>
              </a:extLst>
            </p:cNvPr>
            <p:cNvSpPr txBox="1"/>
            <p:nvPr/>
          </p:nvSpPr>
          <p:spPr>
            <a:xfrm>
              <a:off x="18478" y="3955943"/>
              <a:ext cx="2004677" cy="2031325"/>
            </a:xfrm>
            <a:prstGeom prst="rect">
              <a:avLst/>
            </a:prstGeom>
            <a:noFill/>
          </p:spPr>
          <p:txBody>
            <a:bodyPr wrap="square" rtlCol="0">
              <a:spAutoFit/>
            </a:bodyPr>
            <a:lstStyle/>
            <a:p>
              <a:pPr algn="ctr"/>
              <a:r>
                <a:rPr lang="en-US" sz="1800" b="0" dirty="0"/>
                <a:t>Exploration of the adjacent possible via functional change and occasionally new mechanism of action</a:t>
              </a:r>
            </a:p>
          </p:txBody>
        </p:sp>
        <p:cxnSp>
          <p:nvCxnSpPr>
            <p:cNvPr id="17" name="Straight Connector 16">
              <a:extLst>
                <a:ext uri="{FF2B5EF4-FFF2-40B4-BE49-F238E27FC236}">
                  <a16:creationId xmlns:a16="http://schemas.microsoft.com/office/drawing/2014/main" id="{7CE4AB4F-D868-4488-8875-B71FD35D767E}"/>
                </a:ext>
              </a:extLst>
            </p:cNvPr>
            <p:cNvCxnSpPr>
              <a:cxnSpLocks/>
              <a:endCxn id="6" idx="2"/>
            </p:cNvCxnSpPr>
            <p:nvPr/>
          </p:nvCxnSpPr>
          <p:spPr>
            <a:xfrm flipV="1">
              <a:off x="1724705" y="4948126"/>
              <a:ext cx="246517" cy="2348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7BCCB71-BE3A-4B43-AFE3-C515B771ADFF}"/>
                </a:ext>
              </a:extLst>
            </p:cNvPr>
            <p:cNvSpPr/>
            <p:nvPr/>
          </p:nvSpPr>
          <p:spPr>
            <a:xfrm>
              <a:off x="2628900" y="5791200"/>
              <a:ext cx="1250950" cy="29845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D6DF4E4-0FE1-4FF6-A7E8-88F6C46956CD}"/>
              </a:ext>
            </a:extLst>
          </p:cNvPr>
          <p:cNvGrpSpPr/>
          <p:nvPr/>
        </p:nvGrpSpPr>
        <p:grpSpPr>
          <a:xfrm>
            <a:off x="5707527" y="0"/>
            <a:ext cx="3320854" cy="3896041"/>
            <a:chOff x="5707527" y="0"/>
            <a:chExt cx="3320854" cy="3896041"/>
          </a:xfrm>
        </p:grpSpPr>
        <p:pic>
          <p:nvPicPr>
            <p:cNvPr id="16" name="Picture 6" descr="http://farm3.staticflickr.com/2495/3915774363_f9f6bf7536_o.jpg">
              <a:extLst>
                <a:ext uri="{FF2B5EF4-FFF2-40B4-BE49-F238E27FC236}">
                  <a16:creationId xmlns:a16="http://schemas.microsoft.com/office/drawing/2014/main" id="{F5C71F99-4E23-4E86-A691-277175C60363}"/>
                </a:ext>
              </a:extLst>
            </p:cNvPr>
            <p:cNvPicPr>
              <a:picLocks noChangeAspect="1" noChangeArrowheads="1"/>
            </p:cNvPicPr>
            <p:nvPr/>
          </p:nvPicPr>
          <p:blipFill>
            <a:blip r:embed="rId4" cstate="print"/>
            <a:srcRect l="33587" t="10351" r="32048" b="27195"/>
            <a:stretch>
              <a:fillRect/>
            </a:stretch>
          </p:blipFill>
          <p:spPr bwMode="auto">
            <a:xfrm>
              <a:off x="7790263" y="0"/>
              <a:ext cx="712587" cy="1449193"/>
            </a:xfrm>
            <a:prstGeom prst="rect">
              <a:avLst/>
            </a:prstGeom>
            <a:noFill/>
          </p:spPr>
        </p:pic>
        <p:sp>
          <p:nvSpPr>
            <p:cNvPr id="18" name="ZoneTexte 1">
              <a:extLst>
                <a:ext uri="{FF2B5EF4-FFF2-40B4-BE49-F238E27FC236}">
                  <a16:creationId xmlns:a16="http://schemas.microsoft.com/office/drawing/2014/main" id="{0D1A1C3B-D6AB-47C5-A7B5-33563A7653BC}"/>
                </a:ext>
              </a:extLst>
            </p:cNvPr>
            <p:cNvSpPr txBox="1"/>
            <p:nvPr/>
          </p:nvSpPr>
          <p:spPr>
            <a:xfrm>
              <a:off x="5707527" y="1853134"/>
              <a:ext cx="2565780" cy="400110"/>
            </a:xfrm>
            <a:prstGeom prst="rect">
              <a:avLst/>
            </a:prstGeom>
            <a:noFill/>
            <a:ln>
              <a:solidFill>
                <a:srgbClr val="B2B2B2"/>
              </a:solidFill>
            </a:ln>
          </p:spPr>
          <p:txBody>
            <a:bodyPr wrap="square" rtlCol="0">
              <a:spAutoFit/>
            </a:bodyPr>
            <a:lstStyle/>
            <a:p>
              <a:pPr algn="ctr"/>
              <a:r>
                <a:rPr lang="en-US" dirty="0"/>
                <a:t>Anti-tuberculosis</a:t>
              </a:r>
            </a:p>
          </p:txBody>
        </p:sp>
        <p:cxnSp>
          <p:nvCxnSpPr>
            <p:cNvPr id="19" name="Connecteur droit avec flèche 3">
              <a:extLst>
                <a:ext uri="{FF2B5EF4-FFF2-40B4-BE49-F238E27FC236}">
                  <a16:creationId xmlns:a16="http://schemas.microsoft.com/office/drawing/2014/main" id="{F56737E6-DAD0-48CE-B91C-D960AA412250}"/>
                </a:ext>
              </a:extLst>
            </p:cNvPr>
            <p:cNvCxnSpPr>
              <a:cxnSpLocks/>
              <a:stCxn id="20" idx="1"/>
              <a:endCxn id="18" idx="0"/>
            </p:cNvCxnSpPr>
            <p:nvPr/>
          </p:nvCxnSpPr>
          <p:spPr>
            <a:xfrm flipH="1">
              <a:off x="6990417" y="1616796"/>
              <a:ext cx="305554" cy="2363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ZoneTexte 10">
              <a:extLst>
                <a:ext uri="{FF2B5EF4-FFF2-40B4-BE49-F238E27FC236}">
                  <a16:creationId xmlns:a16="http://schemas.microsoft.com/office/drawing/2014/main" id="{3E4614B5-1A56-465E-A6DE-A1F05AB3120B}"/>
                </a:ext>
              </a:extLst>
            </p:cNvPr>
            <p:cNvSpPr txBox="1"/>
            <p:nvPr/>
          </p:nvSpPr>
          <p:spPr>
            <a:xfrm>
              <a:off x="7295971" y="1416741"/>
              <a:ext cx="1495940" cy="400110"/>
            </a:xfrm>
            <a:prstGeom prst="rect">
              <a:avLst/>
            </a:prstGeom>
            <a:noFill/>
          </p:spPr>
          <p:txBody>
            <a:bodyPr wrap="square" rtlCol="0">
              <a:spAutoFit/>
            </a:bodyPr>
            <a:lstStyle/>
            <a:p>
              <a:r>
                <a:rPr lang="en-US" dirty="0"/>
                <a:t>Designed as</a:t>
              </a:r>
            </a:p>
          </p:txBody>
        </p:sp>
        <p:sp>
          <p:nvSpPr>
            <p:cNvPr id="21" name="Forme libre 11">
              <a:extLst>
                <a:ext uri="{FF2B5EF4-FFF2-40B4-BE49-F238E27FC236}">
                  <a16:creationId xmlns:a16="http://schemas.microsoft.com/office/drawing/2014/main" id="{0D2AF420-11C9-4282-9E83-B9FF134421D2}"/>
                </a:ext>
              </a:extLst>
            </p:cNvPr>
            <p:cNvSpPr/>
            <p:nvPr/>
          </p:nvSpPr>
          <p:spPr>
            <a:xfrm>
              <a:off x="8128000" y="2004943"/>
              <a:ext cx="541251" cy="557396"/>
            </a:xfrm>
            <a:custGeom>
              <a:avLst/>
              <a:gdLst>
                <a:gd name="connsiteX0" fmla="*/ 95534 w 368489"/>
                <a:gd name="connsiteY0" fmla="*/ 0 h 1514902"/>
                <a:gd name="connsiteX1" fmla="*/ 150125 w 368489"/>
                <a:gd name="connsiteY1" fmla="*/ 68239 h 1514902"/>
                <a:gd name="connsiteX2" fmla="*/ 136477 w 368489"/>
                <a:gd name="connsiteY2" fmla="*/ 136478 h 1514902"/>
                <a:gd name="connsiteX3" fmla="*/ 95534 w 368489"/>
                <a:gd name="connsiteY3" fmla="*/ 218364 h 1514902"/>
                <a:gd name="connsiteX4" fmla="*/ 81886 w 368489"/>
                <a:gd name="connsiteY4" fmla="*/ 259308 h 1514902"/>
                <a:gd name="connsiteX5" fmla="*/ 40943 w 368489"/>
                <a:gd name="connsiteY5" fmla="*/ 327546 h 1514902"/>
                <a:gd name="connsiteX6" fmla="*/ 13647 w 368489"/>
                <a:gd name="connsiteY6" fmla="*/ 423081 h 1514902"/>
                <a:gd name="connsiteX7" fmla="*/ 0 w 368489"/>
                <a:gd name="connsiteY7" fmla="*/ 477672 h 1514902"/>
                <a:gd name="connsiteX8" fmla="*/ 13647 w 368489"/>
                <a:gd name="connsiteY8" fmla="*/ 696036 h 1514902"/>
                <a:gd name="connsiteX9" fmla="*/ 81886 w 368489"/>
                <a:gd name="connsiteY9" fmla="*/ 791570 h 1514902"/>
                <a:gd name="connsiteX10" fmla="*/ 122829 w 368489"/>
                <a:gd name="connsiteY10" fmla="*/ 818866 h 1514902"/>
                <a:gd name="connsiteX11" fmla="*/ 177420 w 368489"/>
                <a:gd name="connsiteY11" fmla="*/ 873457 h 1514902"/>
                <a:gd name="connsiteX12" fmla="*/ 232011 w 368489"/>
                <a:gd name="connsiteY12" fmla="*/ 900752 h 1514902"/>
                <a:gd name="connsiteX13" fmla="*/ 313898 w 368489"/>
                <a:gd name="connsiteY13" fmla="*/ 968991 h 1514902"/>
                <a:gd name="connsiteX14" fmla="*/ 341194 w 368489"/>
                <a:gd name="connsiteY14" fmla="*/ 1009935 h 1514902"/>
                <a:gd name="connsiteX15" fmla="*/ 354841 w 368489"/>
                <a:gd name="connsiteY15" fmla="*/ 1064526 h 1514902"/>
                <a:gd name="connsiteX16" fmla="*/ 368489 w 368489"/>
                <a:gd name="connsiteY16" fmla="*/ 1105469 h 1514902"/>
                <a:gd name="connsiteX17" fmla="*/ 341194 w 368489"/>
                <a:gd name="connsiteY17" fmla="*/ 1392072 h 1514902"/>
                <a:gd name="connsiteX18" fmla="*/ 313898 w 368489"/>
                <a:gd name="connsiteY18" fmla="*/ 1473958 h 1514902"/>
                <a:gd name="connsiteX19" fmla="*/ 300250 w 368489"/>
                <a:gd name="connsiteY19" fmla="*/ 1514902 h 15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89" h="1514902">
                  <a:moveTo>
                    <a:pt x="95534" y="0"/>
                  </a:moveTo>
                  <a:cubicBezTo>
                    <a:pt x="113731" y="22746"/>
                    <a:pt x="141755" y="40338"/>
                    <a:pt x="150125" y="68239"/>
                  </a:cubicBezTo>
                  <a:cubicBezTo>
                    <a:pt x="156790" y="90458"/>
                    <a:pt x="142103" y="113974"/>
                    <a:pt x="136477" y="136478"/>
                  </a:cubicBezTo>
                  <a:cubicBezTo>
                    <a:pt x="119325" y="205085"/>
                    <a:pt x="128890" y="151651"/>
                    <a:pt x="95534" y="218364"/>
                  </a:cubicBezTo>
                  <a:cubicBezTo>
                    <a:pt x="89100" y="231231"/>
                    <a:pt x="88320" y="246441"/>
                    <a:pt x="81886" y="259308"/>
                  </a:cubicBezTo>
                  <a:cubicBezTo>
                    <a:pt x="70023" y="283034"/>
                    <a:pt x="54591" y="304800"/>
                    <a:pt x="40943" y="327546"/>
                  </a:cubicBezTo>
                  <a:cubicBezTo>
                    <a:pt x="-1733" y="498249"/>
                    <a:pt x="52814" y="285996"/>
                    <a:pt x="13647" y="423081"/>
                  </a:cubicBezTo>
                  <a:cubicBezTo>
                    <a:pt x="8494" y="441116"/>
                    <a:pt x="4549" y="459475"/>
                    <a:pt x="0" y="477672"/>
                  </a:cubicBezTo>
                  <a:cubicBezTo>
                    <a:pt x="4549" y="550460"/>
                    <a:pt x="2829" y="623913"/>
                    <a:pt x="13647" y="696036"/>
                  </a:cubicBezTo>
                  <a:cubicBezTo>
                    <a:pt x="19166" y="732829"/>
                    <a:pt x="55405" y="769502"/>
                    <a:pt x="81886" y="791570"/>
                  </a:cubicBezTo>
                  <a:cubicBezTo>
                    <a:pt x="94487" y="802071"/>
                    <a:pt x="110375" y="808191"/>
                    <a:pt x="122829" y="818866"/>
                  </a:cubicBezTo>
                  <a:cubicBezTo>
                    <a:pt x="142368" y="835614"/>
                    <a:pt x="156832" y="858016"/>
                    <a:pt x="177420" y="873457"/>
                  </a:cubicBezTo>
                  <a:cubicBezTo>
                    <a:pt x="193696" y="885664"/>
                    <a:pt x="214347" y="890658"/>
                    <a:pt x="232011" y="900752"/>
                  </a:cubicBezTo>
                  <a:cubicBezTo>
                    <a:pt x="266169" y="920271"/>
                    <a:pt x="288237" y="938198"/>
                    <a:pt x="313898" y="968991"/>
                  </a:cubicBezTo>
                  <a:cubicBezTo>
                    <a:pt x="324399" y="981592"/>
                    <a:pt x="332095" y="996287"/>
                    <a:pt x="341194" y="1009935"/>
                  </a:cubicBezTo>
                  <a:cubicBezTo>
                    <a:pt x="345743" y="1028132"/>
                    <a:pt x="349688" y="1046491"/>
                    <a:pt x="354841" y="1064526"/>
                  </a:cubicBezTo>
                  <a:cubicBezTo>
                    <a:pt x="358793" y="1078358"/>
                    <a:pt x="368489" y="1091083"/>
                    <a:pt x="368489" y="1105469"/>
                  </a:cubicBezTo>
                  <a:cubicBezTo>
                    <a:pt x="368489" y="1139503"/>
                    <a:pt x="355840" y="1328605"/>
                    <a:pt x="341194" y="1392072"/>
                  </a:cubicBezTo>
                  <a:cubicBezTo>
                    <a:pt x="334724" y="1420107"/>
                    <a:pt x="322997" y="1446663"/>
                    <a:pt x="313898" y="1473958"/>
                  </a:cubicBezTo>
                  <a:lnTo>
                    <a:pt x="300250" y="1514902"/>
                  </a:lnTo>
                </a:path>
              </a:pathLst>
            </a:custGeom>
            <a:noFill/>
            <a:ln>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ZoneTexte 14">
              <a:extLst>
                <a:ext uri="{FF2B5EF4-FFF2-40B4-BE49-F238E27FC236}">
                  <a16:creationId xmlns:a16="http://schemas.microsoft.com/office/drawing/2014/main" id="{C1F4C936-FE6C-4E97-974D-F4A4D771BB29}"/>
                </a:ext>
              </a:extLst>
            </p:cNvPr>
            <p:cNvSpPr txBox="1"/>
            <p:nvPr/>
          </p:nvSpPr>
          <p:spPr>
            <a:xfrm>
              <a:off x="6462601" y="2572602"/>
              <a:ext cx="2565780" cy="1323439"/>
            </a:xfrm>
            <a:prstGeom prst="rect">
              <a:avLst/>
            </a:prstGeom>
            <a:noFill/>
            <a:ln>
              <a:solidFill>
                <a:srgbClr val="B2B2B2"/>
              </a:solidFill>
            </a:ln>
          </p:spPr>
          <p:txBody>
            <a:bodyPr wrap="square" rtlCol="0">
              <a:spAutoFit/>
            </a:bodyPr>
            <a:lstStyle/>
            <a:p>
              <a:pPr algn="ctr"/>
              <a:r>
                <a:rPr lang="en-US" dirty="0"/>
                <a:t>Antidepressant and revealed the existence of pharmacological psychiatry</a:t>
              </a:r>
            </a:p>
          </p:txBody>
        </p:sp>
      </p:grpSp>
    </p:spTree>
    <p:extLst>
      <p:ext uri="{BB962C8B-B14F-4D97-AF65-F5344CB8AC3E}">
        <p14:creationId xmlns:p14="http://schemas.microsoft.com/office/powerpoint/2010/main" val="245115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6C74AF-5F46-4783-9F67-9AEE3A33D069}"/>
              </a:ext>
            </a:extLst>
          </p:cNvPr>
          <p:cNvSpPr txBox="1"/>
          <p:nvPr/>
        </p:nvSpPr>
        <p:spPr>
          <a:xfrm>
            <a:off x="4738733" y="5250624"/>
            <a:ext cx="3167017" cy="1477328"/>
          </a:xfrm>
          <a:prstGeom prst="rect">
            <a:avLst/>
          </a:prstGeom>
          <a:noFill/>
        </p:spPr>
        <p:txBody>
          <a:bodyPr wrap="square" rtlCol="0">
            <a:spAutoFit/>
          </a:bodyPr>
          <a:lstStyle/>
          <a:p>
            <a:pPr algn="ctr" eaLnBrk="1" fontAlgn="auto" hangingPunct="1">
              <a:spcBef>
                <a:spcPts val="0"/>
              </a:spcBef>
              <a:spcAft>
                <a:spcPts val="0"/>
              </a:spcAft>
            </a:pPr>
            <a:r>
              <a:rPr lang="en-GB" sz="1800" b="0" dirty="0">
                <a:solidFill>
                  <a:prstClr val="black"/>
                </a:solidFill>
                <a:latin typeface="Calibri" panose="020F0502020204030204"/>
              </a:rPr>
              <a:t>Stock of beliefs, accumulated experimental evidence, methodologies, methods in the scientific field x, together with supporting institutions, etc. </a:t>
            </a:r>
          </a:p>
        </p:txBody>
      </p:sp>
      <p:sp>
        <p:nvSpPr>
          <p:cNvPr id="5" name="Freeform 7">
            <a:extLst>
              <a:ext uri="{FF2B5EF4-FFF2-40B4-BE49-F238E27FC236}">
                <a16:creationId xmlns:a16="http://schemas.microsoft.com/office/drawing/2014/main" id="{7CD8B23D-7BF5-4F88-86ED-7040630C41D6}"/>
              </a:ext>
            </a:extLst>
          </p:cNvPr>
          <p:cNvSpPr/>
          <p:nvPr/>
        </p:nvSpPr>
        <p:spPr>
          <a:xfrm>
            <a:off x="3750161" y="2722880"/>
            <a:ext cx="1165966" cy="3529584"/>
          </a:xfrm>
          <a:custGeom>
            <a:avLst/>
            <a:gdLst>
              <a:gd name="connsiteX0" fmla="*/ 0 w 996696"/>
              <a:gd name="connsiteY0" fmla="*/ 36576 h 3081528"/>
              <a:gd name="connsiteX1" fmla="*/ 502920 w 996696"/>
              <a:gd name="connsiteY1" fmla="*/ 3081528 h 3081528"/>
              <a:gd name="connsiteX2" fmla="*/ 996696 w 996696"/>
              <a:gd name="connsiteY2" fmla="*/ 0 h 3081528"/>
            </a:gdLst>
            <a:ahLst/>
            <a:cxnLst>
              <a:cxn ang="0">
                <a:pos x="connsiteX0" y="connsiteY0"/>
              </a:cxn>
              <a:cxn ang="0">
                <a:pos x="connsiteX1" y="connsiteY1"/>
              </a:cxn>
              <a:cxn ang="0">
                <a:pos x="connsiteX2" y="connsiteY2"/>
              </a:cxn>
            </a:cxnLst>
            <a:rect l="l" t="t" r="r" b="b"/>
            <a:pathLst>
              <a:path w="996696" h="3081528">
                <a:moveTo>
                  <a:pt x="0" y="36576"/>
                </a:moveTo>
                <a:lnTo>
                  <a:pt x="502920" y="3081528"/>
                </a:lnTo>
                <a:lnTo>
                  <a:pt x="996696" y="0"/>
                </a:lnTo>
              </a:path>
            </a:pathLst>
          </a:custGeom>
          <a:solidFill>
            <a:sysClr val="window" lastClr="FFFFFF">
              <a:lumMod val="95000"/>
            </a:sysClr>
          </a:solidFill>
          <a:ln w="762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a:extLst>
              <a:ext uri="{FF2B5EF4-FFF2-40B4-BE49-F238E27FC236}">
                <a16:creationId xmlns:a16="http://schemas.microsoft.com/office/drawing/2014/main" id="{7FFFE410-41DB-46D5-B765-92E8F32BAB3E}"/>
              </a:ext>
            </a:extLst>
          </p:cNvPr>
          <p:cNvCxnSpPr>
            <a:cxnSpLocks/>
            <a:stCxn id="4" idx="1"/>
          </p:cNvCxnSpPr>
          <p:nvPr/>
        </p:nvCxnSpPr>
        <p:spPr>
          <a:xfrm flipH="1" flipV="1">
            <a:off x="4335959" y="4153728"/>
            <a:ext cx="402774" cy="1835560"/>
          </a:xfrm>
          <a:prstGeom prst="straightConnector1">
            <a:avLst/>
          </a:prstGeom>
          <a:noFill/>
          <a:ln w="6350" cap="flat" cmpd="sng" algn="ctr">
            <a:solidFill>
              <a:srgbClr val="5B9BD5"/>
            </a:solidFill>
            <a:prstDash val="solid"/>
            <a:miter lim="800000"/>
            <a:tailEnd type="triangle"/>
          </a:ln>
          <a:effectLst/>
        </p:spPr>
      </p:cxnSp>
      <p:grpSp>
        <p:nvGrpSpPr>
          <p:cNvPr id="7" name="Group 6">
            <a:extLst>
              <a:ext uri="{FF2B5EF4-FFF2-40B4-BE49-F238E27FC236}">
                <a16:creationId xmlns:a16="http://schemas.microsoft.com/office/drawing/2014/main" id="{5A7DBD11-0027-428C-BF1F-1CE6773F546C}"/>
              </a:ext>
            </a:extLst>
          </p:cNvPr>
          <p:cNvGrpSpPr/>
          <p:nvPr/>
        </p:nvGrpSpPr>
        <p:grpSpPr>
          <a:xfrm>
            <a:off x="366880" y="2722880"/>
            <a:ext cx="8321040" cy="2660904"/>
            <a:chOff x="1993392" y="1755648"/>
            <a:chExt cx="8321040" cy="2660904"/>
          </a:xfrm>
        </p:grpSpPr>
        <p:sp>
          <p:nvSpPr>
            <p:cNvPr id="8" name="Arc 7">
              <a:extLst>
                <a:ext uri="{FF2B5EF4-FFF2-40B4-BE49-F238E27FC236}">
                  <a16:creationId xmlns:a16="http://schemas.microsoft.com/office/drawing/2014/main" id="{F6A22B0D-761E-47FD-865E-17CCC2E94A4F}"/>
                </a:ext>
              </a:extLst>
            </p:cNvPr>
            <p:cNvSpPr/>
            <p:nvPr/>
          </p:nvSpPr>
          <p:spPr>
            <a:xfrm>
              <a:off x="2304288" y="2231136"/>
              <a:ext cx="7863840" cy="2185416"/>
            </a:xfrm>
            <a:prstGeom prst="arc">
              <a:avLst>
                <a:gd name="adj1" fmla="val 10920997"/>
                <a:gd name="adj2" fmla="val 0"/>
              </a:avLst>
            </a:prstGeom>
            <a:noFill/>
            <a:ln w="190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1274F652-C926-4148-9654-B0CD55D89E33}"/>
                </a:ext>
              </a:extLst>
            </p:cNvPr>
            <p:cNvSpPr/>
            <p:nvPr/>
          </p:nvSpPr>
          <p:spPr>
            <a:xfrm>
              <a:off x="1993392" y="1755648"/>
              <a:ext cx="8321040" cy="2136648"/>
            </a:xfrm>
            <a:prstGeom prst="arc">
              <a:avLst>
                <a:gd name="adj1" fmla="val 10920997"/>
                <a:gd name="adj2" fmla="val 0"/>
              </a:avLst>
            </a:prstGeom>
            <a:noFill/>
            <a:ln w="6350" cap="flat" cmpd="sng" algn="ctr">
              <a:solidFill>
                <a:srgbClr val="5B9BD5"/>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37607FE-1E52-4B7B-B1F2-439446BE17CC}"/>
                </a:ext>
              </a:extLst>
            </p:cNvPr>
            <p:cNvCxnSpPr>
              <a:stCxn id="9" idx="0"/>
              <a:endCxn id="8" idx="0"/>
            </p:cNvCxnSpPr>
            <p:nvPr/>
          </p:nvCxnSpPr>
          <p:spPr>
            <a:xfrm>
              <a:off x="2031966" y="2678834"/>
              <a:ext cx="303507" cy="507661"/>
            </a:xfrm>
            <a:prstGeom prst="line">
              <a:avLst/>
            </a:prstGeom>
            <a:noFill/>
            <a:ln w="6350" cap="flat" cmpd="sng" algn="ctr">
              <a:solidFill>
                <a:srgbClr val="5B9BD5"/>
              </a:solidFill>
              <a:prstDash val="sysDash"/>
              <a:miter lim="800000"/>
            </a:ln>
            <a:effectLst/>
          </p:spPr>
        </p:cxnSp>
        <p:cxnSp>
          <p:nvCxnSpPr>
            <p:cNvPr id="11" name="Straight Connector 10">
              <a:extLst>
                <a:ext uri="{FF2B5EF4-FFF2-40B4-BE49-F238E27FC236}">
                  <a16:creationId xmlns:a16="http://schemas.microsoft.com/office/drawing/2014/main" id="{B5EC9A44-1F6F-4054-962A-F00862B19998}"/>
                </a:ext>
              </a:extLst>
            </p:cNvPr>
            <p:cNvCxnSpPr>
              <a:stCxn id="9" idx="2"/>
              <a:endCxn id="8" idx="2"/>
            </p:cNvCxnSpPr>
            <p:nvPr/>
          </p:nvCxnSpPr>
          <p:spPr>
            <a:xfrm flipH="1">
              <a:off x="10168128" y="2823972"/>
              <a:ext cx="146304" cy="499872"/>
            </a:xfrm>
            <a:prstGeom prst="line">
              <a:avLst/>
            </a:prstGeom>
            <a:noFill/>
            <a:ln w="6350" cap="flat" cmpd="sng" algn="ctr">
              <a:solidFill>
                <a:srgbClr val="5B9BD5"/>
              </a:solidFill>
              <a:prstDash val="sysDash"/>
              <a:miter lim="800000"/>
            </a:ln>
            <a:effectLst/>
          </p:spPr>
        </p:cxnSp>
      </p:grpSp>
      <p:sp>
        <p:nvSpPr>
          <p:cNvPr id="13" name="TextBox 12">
            <a:extLst>
              <a:ext uri="{FF2B5EF4-FFF2-40B4-BE49-F238E27FC236}">
                <a16:creationId xmlns:a16="http://schemas.microsoft.com/office/drawing/2014/main" id="{EAEB6119-22FA-4DB2-A836-B0987174CB8D}"/>
              </a:ext>
            </a:extLst>
          </p:cNvPr>
          <p:cNvSpPr txBox="1"/>
          <p:nvPr/>
        </p:nvSpPr>
        <p:spPr>
          <a:xfrm>
            <a:off x="3157725" y="1690376"/>
            <a:ext cx="1954025" cy="646331"/>
          </a:xfrm>
          <a:prstGeom prst="rect">
            <a:avLst/>
          </a:prstGeom>
          <a:noFill/>
        </p:spPr>
        <p:txBody>
          <a:bodyPr wrap="square" rtlCol="0">
            <a:spAutoFit/>
          </a:bodyPr>
          <a:lstStyle/>
          <a:p>
            <a:pPr algn="ctr" eaLnBrk="1" fontAlgn="auto" hangingPunct="1">
              <a:spcBef>
                <a:spcPts val="0"/>
              </a:spcBef>
              <a:spcAft>
                <a:spcPts val="0"/>
              </a:spcAft>
            </a:pPr>
            <a:r>
              <a:rPr lang="en-GB" sz="1800" b="0" dirty="0">
                <a:solidFill>
                  <a:prstClr val="black"/>
                </a:solidFill>
                <a:latin typeface="Calibri" panose="020F0502020204030204"/>
              </a:rPr>
              <a:t>Visible-to-paradigm AP</a:t>
            </a:r>
          </a:p>
        </p:txBody>
      </p:sp>
      <p:cxnSp>
        <p:nvCxnSpPr>
          <p:cNvPr id="14" name="Straight Arrow Connector 13">
            <a:extLst>
              <a:ext uri="{FF2B5EF4-FFF2-40B4-BE49-F238E27FC236}">
                <a16:creationId xmlns:a16="http://schemas.microsoft.com/office/drawing/2014/main" id="{4A76A6B5-6F19-49A9-96CD-30828B873E2D}"/>
              </a:ext>
            </a:extLst>
          </p:cNvPr>
          <p:cNvCxnSpPr>
            <a:cxnSpLocks/>
            <a:stCxn id="13" idx="2"/>
          </p:cNvCxnSpPr>
          <p:nvPr/>
        </p:nvCxnSpPr>
        <p:spPr>
          <a:xfrm>
            <a:off x="4134738" y="2336707"/>
            <a:ext cx="18398" cy="560440"/>
          </a:xfrm>
          <a:prstGeom prst="straightConnector1">
            <a:avLst/>
          </a:prstGeom>
          <a:noFill/>
          <a:ln w="6350" cap="flat" cmpd="sng" algn="ctr">
            <a:solidFill>
              <a:srgbClr val="5B9BD5"/>
            </a:solidFill>
            <a:prstDash val="solid"/>
            <a:miter lim="800000"/>
            <a:tailEnd type="triangle"/>
          </a:ln>
          <a:effectLst/>
        </p:spPr>
      </p:cxnSp>
      <p:sp>
        <p:nvSpPr>
          <p:cNvPr id="17" name="TextBox 16">
            <a:extLst>
              <a:ext uri="{FF2B5EF4-FFF2-40B4-BE49-F238E27FC236}">
                <a16:creationId xmlns:a16="http://schemas.microsoft.com/office/drawing/2014/main" id="{92270947-B5DE-40AD-8BD0-6C7F1BD0DEE8}"/>
              </a:ext>
            </a:extLst>
          </p:cNvPr>
          <p:cNvSpPr txBox="1"/>
          <p:nvPr/>
        </p:nvSpPr>
        <p:spPr>
          <a:xfrm>
            <a:off x="5821171" y="1801479"/>
            <a:ext cx="2306830" cy="646331"/>
          </a:xfrm>
          <a:prstGeom prst="rect">
            <a:avLst/>
          </a:prstGeom>
          <a:noFill/>
        </p:spPr>
        <p:txBody>
          <a:bodyPr wrap="square" rtlCol="0">
            <a:spAutoFit/>
          </a:bodyPr>
          <a:lstStyle/>
          <a:p>
            <a:pPr algn="ctr" eaLnBrk="1" fontAlgn="auto" hangingPunct="1">
              <a:spcBef>
                <a:spcPts val="0"/>
              </a:spcBef>
              <a:spcAft>
                <a:spcPts val="0"/>
              </a:spcAft>
            </a:pPr>
            <a:r>
              <a:rPr lang="en-GB" sz="1800" b="0" dirty="0">
                <a:solidFill>
                  <a:prstClr val="black"/>
                </a:solidFill>
                <a:latin typeface="Calibri" panose="020F0502020204030204"/>
              </a:rPr>
              <a:t>Area where targeted research dominates</a:t>
            </a:r>
          </a:p>
        </p:txBody>
      </p:sp>
      <p:cxnSp>
        <p:nvCxnSpPr>
          <p:cNvPr id="18" name="Straight Arrow Connector 17">
            <a:extLst>
              <a:ext uri="{FF2B5EF4-FFF2-40B4-BE49-F238E27FC236}">
                <a16:creationId xmlns:a16="http://schemas.microsoft.com/office/drawing/2014/main" id="{F5699447-0CBE-403E-BBEA-80A9B41AE46B}"/>
              </a:ext>
            </a:extLst>
          </p:cNvPr>
          <p:cNvCxnSpPr>
            <a:cxnSpLocks/>
            <a:stCxn id="17" idx="1"/>
          </p:cNvCxnSpPr>
          <p:nvPr/>
        </p:nvCxnSpPr>
        <p:spPr>
          <a:xfrm flipH="1">
            <a:off x="4637137" y="2124645"/>
            <a:ext cx="1184034" cy="772502"/>
          </a:xfrm>
          <a:prstGeom prst="straightConnector1">
            <a:avLst/>
          </a:prstGeom>
          <a:noFill/>
          <a:ln w="6350" cap="flat" cmpd="sng" algn="ctr">
            <a:solidFill>
              <a:srgbClr val="5B9BD5"/>
            </a:solidFill>
            <a:prstDash val="solid"/>
            <a:miter lim="800000"/>
            <a:tailEnd type="triangle"/>
          </a:ln>
          <a:effectLst/>
        </p:spPr>
      </p:cxnSp>
      <p:sp>
        <p:nvSpPr>
          <p:cNvPr id="19" name="TextBox 18">
            <a:extLst>
              <a:ext uri="{FF2B5EF4-FFF2-40B4-BE49-F238E27FC236}">
                <a16:creationId xmlns:a16="http://schemas.microsoft.com/office/drawing/2014/main" id="{004E12D5-2CED-4226-A188-B05CBE29A565}"/>
              </a:ext>
            </a:extLst>
          </p:cNvPr>
          <p:cNvSpPr txBox="1"/>
          <p:nvPr/>
        </p:nvSpPr>
        <p:spPr>
          <a:xfrm>
            <a:off x="540275" y="4576241"/>
            <a:ext cx="3315269" cy="1200329"/>
          </a:xfrm>
          <a:prstGeom prst="rect">
            <a:avLst/>
          </a:prstGeom>
          <a:noFill/>
        </p:spPr>
        <p:txBody>
          <a:bodyPr wrap="square" rtlCol="0">
            <a:spAutoFit/>
          </a:bodyPr>
          <a:lstStyle/>
          <a:p>
            <a:pPr algn="ctr" eaLnBrk="1" fontAlgn="auto" hangingPunct="1">
              <a:spcBef>
                <a:spcPts val="0"/>
              </a:spcBef>
              <a:spcAft>
                <a:spcPts val="0"/>
              </a:spcAft>
            </a:pPr>
            <a:r>
              <a:rPr lang="en-GB" sz="1800" b="0" dirty="0">
                <a:solidFill>
                  <a:prstClr val="black"/>
                </a:solidFill>
                <a:latin typeface="Calibri" panose="020F0502020204030204"/>
              </a:rPr>
              <a:t>Area where exploration via exaptation dominates; ex, discovery of antidepressant, microwave oven, antisepsis, X-ray</a:t>
            </a:r>
          </a:p>
        </p:txBody>
      </p:sp>
      <p:cxnSp>
        <p:nvCxnSpPr>
          <p:cNvPr id="20" name="Straight Arrow Connector 19">
            <a:extLst>
              <a:ext uri="{FF2B5EF4-FFF2-40B4-BE49-F238E27FC236}">
                <a16:creationId xmlns:a16="http://schemas.microsoft.com/office/drawing/2014/main" id="{0A0843F2-1C24-42DE-8749-1E9A1D163FE1}"/>
              </a:ext>
            </a:extLst>
          </p:cNvPr>
          <p:cNvCxnSpPr>
            <a:cxnSpLocks/>
            <a:stCxn id="19" idx="0"/>
          </p:cNvCxnSpPr>
          <p:nvPr/>
        </p:nvCxnSpPr>
        <p:spPr>
          <a:xfrm flipV="1">
            <a:off x="2197910" y="3108493"/>
            <a:ext cx="345297" cy="1467748"/>
          </a:xfrm>
          <a:prstGeom prst="straightConnector1">
            <a:avLst/>
          </a:prstGeom>
          <a:noFill/>
          <a:ln w="6350" cap="flat" cmpd="sng" algn="ctr">
            <a:solidFill>
              <a:srgbClr val="5B9BD5"/>
            </a:solidFill>
            <a:prstDash val="solid"/>
            <a:miter lim="800000"/>
            <a:tailEnd type="triangle"/>
          </a:ln>
          <a:effectLst/>
        </p:spPr>
      </p:cxnSp>
      <p:sp>
        <p:nvSpPr>
          <p:cNvPr id="21" name="TextBox 20">
            <a:extLst>
              <a:ext uri="{FF2B5EF4-FFF2-40B4-BE49-F238E27FC236}">
                <a16:creationId xmlns:a16="http://schemas.microsoft.com/office/drawing/2014/main" id="{C4F585FD-73D5-4E49-8532-570B17C21918}"/>
              </a:ext>
            </a:extLst>
          </p:cNvPr>
          <p:cNvSpPr txBox="1"/>
          <p:nvPr/>
        </p:nvSpPr>
        <p:spPr>
          <a:xfrm>
            <a:off x="5250958" y="4026073"/>
            <a:ext cx="2720051" cy="923330"/>
          </a:xfrm>
          <a:prstGeom prst="rect">
            <a:avLst/>
          </a:prstGeom>
          <a:noFill/>
        </p:spPr>
        <p:txBody>
          <a:bodyPr wrap="square" rtlCol="0">
            <a:spAutoFit/>
          </a:bodyPr>
          <a:lstStyle/>
          <a:p>
            <a:pPr algn="ctr" eaLnBrk="1" fontAlgn="auto" hangingPunct="1">
              <a:spcBef>
                <a:spcPts val="0"/>
              </a:spcBef>
              <a:spcAft>
                <a:spcPts val="0"/>
              </a:spcAft>
            </a:pPr>
            <a:r>
              <a:rPr lang="en-GB" sz="1800" b="0" dirty="0">
                <a:solidFill>
                  <a:prstClr val="black"/>
                </a:solidFill>
                <a:latin typeface="Calibri" panose="020F0502020204030204"/>
              </a:rPr>
              <a:t>Boundary of current state of scientific and technological knowledge</a:t>
            </a:r>
          </a:p>
        </p:txBody>
      </p:sp>
      <p:cxnSp>
        <p:nvCxnSpPr>
          <p:cNvPr id="22" name="Straight Arrow Connector 21">
            <a:extLst>
              <a:ext uri="{FF2B5EF4-FFF2-40B4-BE49-F238E27FC236}">
                <a16:creationId xmlns:a16="http://schemas.microsoft.com/office/drawing/2014/main" id="{56271195-5001-4534-AD63-7B6AE7961507}"/>
              </a:ext>
            </a:extLst>
          </p:cNvPr>
          <p:cNvCxnSpPr>
            <a:stCxn id="21" idx="0"/>
          </p:cNvCxnSpPr>
          <p:nvPr/>
        </p:nvCxnSpPr>
        <p:spPr>
          <a:xfrm flipH="1" flipV="1">
            <a:off x="6465017" y="3315923"/>
            <a:ext cx="145967" cy="710150"/>
          </a:xfrm>
          <a:prstGeom prst="straightConnector1">
            <a:avLst/>
          </a:prstGeom>
          <a:noFill/>
          <a:ln w="6350" cap="flat" cmpd="sng" algn="ctr">
            <a:solidFill>
              <a:srgbClr val="5B9BD5"/>
            </a:solidFill>
            <a:prstDash val="solid"/>
            <a:miter lim="800000"/>
            <a:tailEnd type="triangle"/>
          </a:ln>
          <a:effectLst/>
        </p:spPr>
      </p:cxnSp>
      <p:sp>
        <p:nvSpPr>
          <p:cNvPr id="23" name="TextBox 22">
            <a:extLst>
              <a:ext uri="{FF2B5EF4-FFF2-40B4-BE49-F238E27FC236}">
                <a16:creationId xmlns:a16="http://schemas.microsoft.com/office/drawing/2014/main" id="{016B3CB6-584C-406B-883C-2B2B5C0A9B5E}"/>
              </a:ext>
            </a:extLst>
          </p:cNvPr>
          <p:cNvSpPr txBox="1"/>
          <p:nvPr/>
        </p:nvSpPr>
        <p:spPr>
          <a:xfrm rot="188712">
            <a:off x="4645550" y="2830467"/>
            <a:ext cx="2280552" cy="369332"/>
          </a:xfrm>
          <a:prstGeom prst="rect">
            <a:avLst/>
          </a:prstGeom>
          <a:noFill/>
        </p:spPr>
        <p:txBody>
          <a:bodyPr wrap="square" rtlCol="0">
            <a:spAutoFit/>
          </a:bodyPr>
          <a:lstStyle/>
          <a:p>
            <a:pPr eaLnBrk="1" fontAlgn="auto" hangingPunct="1">
              <a:spcBef>
                <a:spcPts val="0"/>
              </a:spcBef>
              <a:spcAft>
                <a:spcPts val="0"/>
              </a:spcAft>
            </a:pPr>
            <a:r>
              <a:rPr lang="en-GB" sz="1800" b="0" dirty="0">
                <a:solidFill>
                  <a:prstClr val="black"/>
                </a:solidFill>
                <a:latin typeface="Calibri" panose="020F0502020204030204"/>
              </a:rPr>
              <a:t>Adjacent Possible (AP)</a:t>
            </a:r>
          </a:p>
        </p:txBody>
      </p:sp>
      <p:sp>
        <p:nvSpPr>
          <p:cNvPr id="26" name="TextBox 25">
            <a:extLst>
              <a:ext uri="{FF2B5EF4-FFF2-40B4-BE49-F238E27FC236}">
                <a16:creationId xmlns:a16="http://schemas.microsoft.com/office/drawing/2014/main" id="{BB81191F-5940-41B9-9999-8272E84E36B4}"/>
              </a:ext>
            </a:extLst>
          </p:cNvPr>
          <p:cNvSpPr txBox="1"/>
          <p:nvPr/>
        </p:nvSpPr>
        <p:spPr>
          <a:xfrm>
            <a:off x="571206" y="1529952"/>
            <a:ext cx="2407535" cy="923330"/>
          </a:xfrm>
          <a:prstGeom prst="rect">
            <a:avLst/>
          </a:prstGeom>
          <a:noFill/>
        </p:spPr>
        <p:txBody>
          <a:bodyPr wrap="square" rtlCol="0">
            <a:spAutoFit/>
          </a:bodyPr>
          <a:lstStyle/>
          <a:p>
            <a:pPr algn="ctr" eaLnBrk="1" fontAlgn="auto" hangingPunct="1">
              <a:spcBef>
                <a:spcPts val="0"/>
              </a:spcBef>
              <a:spcAft>
                <a:spcPts val="0"/>
              </a:spcAft>
            </a:pPr>
            <a:r>
              <a:rPr lang="en-GB" sz="1800" b="0" dirty="0">
                <a:solidFill>
                  <a:prstClr val="black"/>
                </a:solidFill>
                <a:latin typeface="Calibri" panose="020F0502020204030204"/>
              </a:rPr>
              <a:t>Invisible-to-paradigm, closed off by dogma, or simply unsuspected AP</a:t>
            </a:r>
          </a:p>
        </p:txBody>
      </p:sp>
      <p:cxnSp>
        <p:nvCxnSpPr>
          <p:cNvPr id="27" name="Straight Arrow Connector 26">
            <a:extLst>
              <a:ext uri="{FF2B5EF4-FFF2-40B4-BE49-F238E27FC236}">
                <a16:creationId xmlns:a16="http://schemas.microsoft.com/office/drawing/2014/main" id="{DDAA8749-4438-4F80-90F9-02CCD246BE2D}"/>
              </a:ext>
            </a:extLst>
          </p:cNvPr>
          <p:cNvCxnSpPr>
            <a:cxnSpLocks/>
            <a:stCxn id="26" idx="2"/>
          </p:cNvCxnSpPr>
          <p:nvPr/>
        </p:nvCxnSpPr>
        <p:spPr>
          <a:xfrm>
            <a:off x="1774974" y="2453282"/>
            <a:ext cx="36822" cy="808802"/>
          </a:xfrm>
          <a:prstGeom prst="straightConnector1">
            <a:avLst/>
          </a:prstGeom>
          <a:noFill/>
          <a:ln w="6350" cap="flat" cmpd="sng" algn="ctr">
            <a:solidFill>
              <a:srgbClr val="5B9BD5"/>
            </a:solidFill>
            <a:prstDash val="solid"/>
            <a:miter lim="800000"/>
            <a:tailEnd type="triangle"/>
          </a:ln>
          <a:effectLst/>
        </p:spPr>
      </p:cxnSp>
      <p:sp>
        <p:nvSpPr>
          <p:cNvPr id="24" name="Title 1">
            <a:extLst>
              <a:ext uri="{FF2B5EF4-FFF2-40B4-BE49-F238E27FC236}">
                <a16:creationId xmlns:a16="http://schemas.microsoft.com/office/drawing/2014/main" id="{5328067E-5E6C-450D-8AFE-64D83262AF6E}"/>
              </a:ext>
            </a:extLst>
          </p:cNvPr>
          <p:cNvSpPr txBox="1">
            <a:spLocks/>
          </p:cNvSpPr>
          <p:nvPr/>
        </p:nvSpPr>
        <p:spPr>
          <a:xfrm>
            <a:off x="451779" y="6433"/>
            <a:ext cx="8229600" cy="7228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fontAlgn="auto">
              <a:spcAft>
                <a:spcPts val="0"/>
              </a:spcAft>
            </a:pPr>
            <a:r>
              <a:rPr lang="en-US" sz="2400" b="0"/>
              <a:t>Exaptation and the adjacent possible</a:t>
            </a:r>
            <a:endParaRPr lang="en-US" sz="2400" b="0" dirty="0"/>
          </a:p>
        </p:txBody>
      </p:sp>
    </p:spTree>
    <p:extLst>
      <p:ext uri="{BB962C8B-B14F-4D97-AF65-F5344CB8AC3E}">
        <p14:creationId xmlns:p14="http://schemas.microsoft.com/office/powerpoint/2010/main" val="384963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 y="577825"/>
            <a:ext cx="7133567" cy="5519699"/>
          </a:xfrm>
          <a:prstGeom prst="rect">
            <a:avLst/>
          </a:prstGeom>
        </p:spPr>
      </p:pic>
      <p:sp>
        <p:nvSpPr>
          <p:cNvPr id="10" name="ZoneTexte 1"/>
          <p:cNvSpPr txBox="1"/>
          <p:nvPr/>
        </p:nvSpPr>
        <p:spPr>
          <a:xfrm>
            <a:off x="4061486" y="796620"/>
            <a:ext cx="1608658" cy="646331"/>
          </a:xfrm>
          <a:prstGeom prst="rect">
            <a:avLst/>
          </a:prstGeom>
          <a:solidFill>
            <a:srgbClr val="92D050"/>
          </a:solidFill>
        </p:spPr>
        <p:txBody>
          <a:bodyPr wrap="square" rtlCol="0">
            <a:spAutoFit/>
          </a:bodyPr>
          <a:lstStyle/>
          <a:p>
            <a:pPr algn="ctr" eaLnBrk="0" hangingPunct="0"/>
            <a:r>
              <a:rPr lang="en-US" sz="1800" dirty="0">
                <a:solidFill>
                  <a:srgbClr val="003399"/>
                </a:solidFill>
                <a:latin typeface="Times New Roman" pitchFamily="18" charset="0"/>
              </a:rPr>
              <a:t>First artificial colorant</a:t>
            </a:r>
          </a:p>
        </p:txBody>
      </p:sp>
      <p:sp>
        <p:nvSpPr>
          <p:cNvPr id="11" name="ZoneTexte 3"/>
          <p:cNvSpPr txBox="1"/>
          <p:nvPr/>
        </p:nvSpPr>
        <p:spPr>
          <a:xfrm>
            <a:off x="7917083" y="2088108"/>
            <a:ext cx="1099784" cy="923330"/>
          </a:xfrm>
          <a:prstGeom prst="rect">
            <a:avLst/>
          </a:prstGeom>
          <a:solidFill>
            <a:srgbClr val="92D050"/>
          </a:solidFill>
        </p:spPr>
        <p:txBody>
          <a:bodyPr wrap="square" rtlCol="0">
            <a:spAutoFit/>
          </a:bodyPr>
          <a:lstStyle/>
          <a:p>
            <a:pPr algn="ctr" eaLnBrk="0" hangingPunct="0"/>
            <a:r>
              <a:rPr lang="en-US" sz="1800" dirty="0">
                <a:solidFill>
                  <a:srgbClr val="003399"/>
                </a:solidFill>
                <a:latin typeface="Times New Roman" pitchFamily="18" charset="0"/>
              </a:rPr>
              <a:t>First antidepressant</a:t>
            </a:r>
          </a:p>
        </p:txBody>
      </p:sp>
      <p:sp>
        <p:nvSpPr>
          <p:cNvPr id="12" name="ZoneTexte 4"/>
          <p:cNvSpPr txBox="1"/>
          <p:nvPr/>
        </p:nvSpPr>
        <p:spPr>
          <a:xfrm>
            <a:off x="4517709" y="6174179"/>
            <a:ext cx="1742855" cy="646331"/>
          </a:xfrm>
          <a:prstGeom prst="rect">
            <a:avLst/>
          </a:prstGeom>
          <a:solidFill>
            <a:srgbClr val="92D050"/>
          </a:solidFill>
        </p:spPr>
        <p:txBody>
          <a:bodyPr wrap="square" rtlCol="0">
            <a:spAutoFit/>
          </a:bodyPr>
          <a:lstStyle/>
          <a:p>
            <a:pPr algn="ctr" eaLnBrk="0" hangingPunct="0"/>
            <a:r>
              <a:rPr lang="en-US" sz="1800" dirty="0">
                <a:solidFill>
                  <a:srgbClr val="003399"/>
                </a:solidFill>
                <a:latin typeface="Times New Roman" pitchFamily="18" charset="0"/>
              </a:rPr>
              <a:t>First antipsychotic</a:t>
            </a:r>
          </a:p>
        </p:txBody>
      </p:sp>
      <p:sp>
        <p:nvSpPr>
          <p:cNvPr id="13" name="ZoneTexte 5"/>
          <p:cNvSpPr txBox="1"/>
          <p:nvPr/>
        </p:nvSpPr>
        <p:spPr>
          <a:xfrm>
            <a:off x="7794083" y="4303454"/>
            <a:ext cx="1345784" cy="923330"/>
          </a:xfrm>
          <a:prstGeom prst="rect">
            <a:avLst/>
          </a:prstGeom>
          <a:solidFill>
            <a:srgbClr val="92D050"/>
          </a:solidFill>
        </p:spPr>
        <p:txBody>
          <a:bodyPr wrap="square" rtlCol="0">
            <a:spAutoFit/>
          </a:bodyPr>
          <a:lstStyle/>
          <a:p>
            <a:pPr algn="ctr" eaLnBrk="0" hangingPunct="0"/>
            <a:r>
              <a:rPr lang="en-US" sz="1800" dirty="0">
                <a:solidFill>
                  <a:srgbClr val="003399"/>
                </a:solidFill>
                <a:latin typeface="Times New Roman" pitchFamily="18" charset="0"/>
              </a:rPr>
              <a:t>First synthetic drug</a:t>
            </a:r>
          </a:p>
        </p:txBody>
      </p:sp>
      <p:sp>
        <p:nvSpPr>
          <p:cNvPr id="14" name="ZoneTexte 7"/>
          <p:cNvSpPr txBox="1"/>
          <p:nvPr/>
        </p:nvSpPr>
        <p:spPr>
          <a:xfrm>
            <a:off x="2154787" y="5967981"/>
            <a:ext cx="1487096" cy="646331"/>
          </a:xfrm>
          <a:prstGeom prst="rect">
            <a:avLst/>
          </a:prstGeom>
          <a:solidFill>
            <a:srgbClr val="92D050"/>
          </a:solidFill>
        </p:spPr>
        <p:txBody>
          <a:bodyPr wrap="square" rtlCol="0">
            <a:spAutoFit/>
          </a:bodyPr>
          <a:lstStyle/>
          <a:p>
            <a:pPr algn="ctr" eaLnBrk="0" hangingPunct="0"/>
            <a:r>
              <a:rPr lang="en-US" sz="1800" dirty="0">
                <a:solidFill>
                  <a:srgbClr val="003399"/>
                </a:solidFill>
                <a:latin typeface="Times New Roman" pitchFamily="18" charset="0"/>
              </a:rPr>
              <a:t>First tranquillizer</a:t>
            </a:r>
          </a:p>
        </p:txBody>
      </p:sp>
      <p:sp>
        <p:nvSpPr>
          <p:cNvPr id="16" name="ZoneTexte 9"/>
          <p:cNvSpPr txBox="1"/>
          <p:nvPr/>
        </p:nvSpPr>
        <p:spPr>
          <a:xfrm>
            <a:off x="263796" y="1281368"/>
            <a:ext cx="1608658" cy="646331"/>
          </a:xfrm>
          <a:prstGeom prst="rect">
            <a:avLst/>
          </a:prstGeom>
          <a:solidFill>
            <a:srgbClr val="92D050"/>
          </a:solidFill>
        </p:spPr>
        <p:txBody>
          <a:bodyPr wrap="square" rtlCol="0">
            <a:spAutoFit/>
          </a:bodyPr>
          <a:lstStyle/>
          <a:p>
            <a:pPr algn="ctr" eaLnBrk="0" hangingPunct="0"/>
            <a:r>
              <a:rPr lang="en-US" sz="1800" dirty="0">
                <a:solidFill>
                  <a:srgbClr val="003399"/>
                </a:solidFill>
                <a:latin typeface="Times New Roman" pitchFamily="18" charset="0"/>
              </a:rPr>
              <a:t>First antiseptic</a:t>
            </a:r>
          </a:p>
        </p:txBody>
      </p:sp>
      <p:sp>
        <p:nvSpPr>
          <p:cNvPr id="17" name="ZoneTexte 10"/>
          <p:cNvSpPr txBox="1"/>
          <p:nvPr/>
        </p:nvSpPr>
        <p:spPr>
          <a:xfrm>
            <a:off x="5893696" y="1320369"/>
            <a:ext cx="2222820" cy="646331"/>
          </a:xfrm>
          <a:prstGeom prst="rect">
            <a:avLst/>
          </a:prstGeom>
          <a:solidFill>
            <a:srgbClr val="92D050"/>
          </a:solidFill>
        </p:spPr>
        <p:txBody>
          <a:bodyPr wrap="square" rtlCol="0">
            <a:spAutoFit/>
          </a:bodyPr>
          <a:lstStyle/>
          <a:p>
            <a:pPr algn="ctr" eaLnBrk="0" hangingPunct="0"/>
            <a:r>
              <a:rPr lang="en-US" sz="1800" dirty="0">
                <a:solidFill>
                  <a:srgbClr val="003399"/>
                </a:solidFill>
                <a:latin typeface="Times New Roman" pitchFamily="18" charset="0"/>
              </a:rPr>
              <a:t>Origin of modern chemical industry</a:t>
            </a:r>
          </a:p>
        </p:txBody>
      </p:sp>
      <p:sp>
        <p:nvSpPr>
          <p:cNvPr id="18" name="ZoneTexte 11"/>
          <p:cNvSpPr txBox="1"/>
          <p:nvPr/>
        </p:nvSpPr>
        <p:spPr>
          <a:xfrm>
            <a:off x="6892009" y="5897180"/>
            <a:ext cx="2222820" cy="923330"/>
          </a:xfrm>
          <a:prstGeom prst="rect">
            <a:avLst/>
          </a:prstGeom>
          <a:solidFill>
            <a:srgbClr val="92D050"/>
          </a:solidFill>
        </p:spPr>
        <p:txBody>
          <a:bodyPr wrap="square" rtlCol="0">
            <a:spAutoFit/>
          </a:bodyPr>
          <a:lstStyle/>
          <a:p>
            <a:pPr algn="ctr" eaLnBrk="0" hangingPunct="0"/>
            <a:r>
              <a:rPr lang="en-US" sz="1800" dirty="0">
                <a:solidFill>
                  <a:srgbClr val="003399"/>
                </a:solidFill>
                <a:latin typeface="Times New Roman" pitchFamily="18" charset="0"/>
              </a:rPr>
              <a:t>Origin of modern pharmaceutical industry</a:t>
            </a:r>
          </a:p>
        </p:txBody>
      </p:sp>
      <p:sp>
        <p:nvSpPr>
          <p:cNvPr id="19" name="Arrow: Down 18"/>
          <p:cNvSpPr/>
          <p:nvPr/>
        </p:nvSpPr>
        <p:spPr>
          <a:xfrm>
            <a:off x="1068125" y="1966700"/>
            <a:ext cx="89343" cy="73598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p:cNvSpPr/>
          <p:nvPr/>
        </p:nvSpPr>
        <p:spPr>
          <a:xfrm>
            <a:off x="4971327" y="1442951"/>
            <a:ext cx="92597" cy="9530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p:cNvSpPr/>
          <p:nvPr/>
        </p:nvSpPr>
        <p:spPr>
          <a:xfrm rot="4172779">
            <a:off x="5944397" y="1766545"/>
            <a:ext cx="112381" cy="98484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Down 21"/>
          <p:cNvSpPr/>
          <p:nvPr/>
        </p:nvSpPr>
        <p:spPr>
          <a:xfrm rot="4172779">
            <a:off x="7547017" y="2723377"/>
            <a:ext cx="129618" cy="58268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Down 22"/>
          <p:cNvSpPr/>
          <p:nvPr/>
        </p:nvSpPr>
        <p:spPr>
          <a:xfrm rot="14579569">
            <a:off x="5260278" y="5846436"/>
            <a:ext cx="139828" cy="37055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Down 23"/>
          <p:cNvSpPr/>
          <p:nvPr/>
        </p:nvSpPr>
        <p:spPr>
          <a:xfrm rot="6171052">
            <a:off x="6568997" y="3495466"/>
            <a:ext cx="114949" cy="233250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p:cNvSpPr/>
          <p:nvPr/>
        </p:nvSpPr>
        <p:spPr>
          <a:xfrm rot="7278355">
            <a:off x="6530751" y="3752710"/>
            <a:ext cx="143276" cy="2728392"/>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Down 25"/>
          <p:cNvSpPr/>
          <p:nvPr/>
        </p:nvSpPr>
        <p:spPr>
          <a:xfrm rot="11741763">
            <a:off x="1546927" y="4110724"/>
            <a:ext cx="100533" cy="177777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ZoneTexte 7"/>
          <p:cNvSpPr txBox="1"/>
          <p:nvPr/>
        </p:nvSpPr>
        <p:spPr>
          <a:xfrm>
            <a:off x="570989" y="5868953"/>
            <a:ext cx="1487096" cy="923330"/>
          </a:xfrm>
          <a:prstGeom prst="rect">
            <a:avLst/>
          </a:prstGeom>
          <a:solidFill>
            <a:srgbClr val="92D050"/>
          </a:solidFill>
        </p:spPr>
        <p:txBody>
          <a:bodyPr wrap="square" rtlCol="0">
            <a:spAutoFit/>
          </a:bodyPr>
          <a:lstStyle/>
          <a:p>
            <a:pPr algn="ctr" eaLnBrk="0" hangingPunct="0"/>
            <a:r>
              <a:rPr lang="en-US" sz="1800" dirty="0">
                <a:solidFill>
                  <a:srgbClr val="003399"/>
                </a:solidFill>
                <a:latin typeface="Times New Roman" pitchFamily="18" charset="0"/>
              </a:rPr>
              <a:t>First wide spectrum antibiotic</a:t>
            </a:r>
          </a:p>
        </p:txBody>
      </p:sp>
      <p:sp>
        <p:nvSpPr>
          <p:cNvPr id="29" name="Arrow: Down 28"/>
          <p:cNvSpPr/>
          <p:nvPr/>
        </p:nvSpPr>
        <p:spPr>
          <a:xfrm rot="10450991">
            <a:off x="2526421" y="5132505"/>
            <a:ext cx="138322" cy="80885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B7C1049F-8B98-4595-85F5-17CABF6564E5}"/>
              </a:ext>
            </a:extLst>
          </p:cNvPr>
          <p:cNvSpPr>
            <a:spLocks noGrp="1"/>
          </p:cNvSpPr>
          <p:nvPr>
            <p:ph type="title"/>
          </p:nvPr>
        </p:nvSpPr>
        <p:spPr>
          <a:xfrm>
            <a:off x="131523" y="30381"/>
            <a:ext cx="8983305" cy="722889"/>
          </a:xfrm>
        </p:spPr>
        <p:txBody>
          <a:bodyPr>
            <a:noAutofit/>
          </a:bodyPr>
          <a:lstStyle/>
          <a:p>
            <a:r>
              <a:rPr lang="en-GB" sz="2400" dirty="0"/>
              <a:t>Some observations on the nature of discovery</a:t>
            </a:r>
            <a:br>
              <a:rPr lang="en-GB" sz="2400" dirty="0"/>
            </a:br>
            <a:r>
              <a:rPr lang="en-US" sz="2400" b="1" dirty="0"/>
              <a:t>Coal tar</a:t>
            </a:r>
          </a:p>
        </p:txBody>
      </p:sp>
      <p:pic>
        <p:nvPicPr>
          <p:cNvPr id="27" name="Picture 26">
            <a:extLst>
              <a:ext uri="{FF2B5EF4-FFF2-40B4-BE49-F238E27FC236}">
                <a16:creationId xmlns:a16="http://schemas.microsoft.com/office/drawing/2014/main" id="{5A92A2DE-1984-49C0-9241-68285E8E7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6516" y="72816"/>
            <a:ext cx="916940" cy="608237"/>
          </a:xfrm>
          <a:prstGeom prst="rect">
            <a:avLst/>
          </a:prstGeom>
        </p:spPr>
      </p:pic>
    </p:spTree>
    <p:extLst>
      <p:ext uri="{BB962C8B-B14F-4D97-AF65-F5344CB8AC3E}">
        <p14:creationId xmlns:p14="http://schemas.microsoft.com/office/powerpoint/2010/main" val="3310488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endParaRPr lang="en-US" dirty="0"/>
          </a:p>
        </p:txBody>
      </p:sp>
      <p:sp>
        <p:nvSpPr>
          <p:cNvPr id="5" name="Title 4"/>
          <p:cNvSpPr>
            <a:spLocks noGrp="1"/>
          </p:cNvSpPr>
          <p:nvPr>
            <p:ph type="ctrTitle"/>
          </p:nvPr>
        </p:nvSpPr>
        <p:spPr/>
        <p:txBody>
          <a:bodyPr/>
          <a:lstStyle/>
          <a:p>
            <a:r>
              <a:rPr lang="en-US" i="1" dirty="0"/>
              <a:t>thank you for your attention!</a:t>
            </a:r>
            <a:br>
              <a:rPr lang="en-GB" i="1" dirty="0"/>
            </a:br>
            <a:endParaRPr lang="en-GB" i="1" dirty="0"/>
          </a:p>
        </p:txBody>
      </p:sp>
    </p:spTree>
    <p:extLst>
      <p:ext uri="{BB962C8B-B14F-4D97-AF65-F5344CB8AC3E}">
        <p14:creationId xmlns:p14="http://schemas.microsoft.com/office/powerpoint/2010/main" val="535788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GB" dirty="0"/>
              <a:t>Marsilid - </a:t>
            </a:r>
            <a:r>
              <a:rPr lang="en-GB" dirty="0" err="1"/>
              <a:t>iproniazid</a:t>
            </a:r>
            <a:endParaRPr lang="en-GB" dirty="0"/>
          </a:p>
        </p:txBody>
      </p:sp>
      <p:pic>
        <p:nvPicPr>
          <p:cNvPr id="1026" name="Picture 2" descr="https://encrypted-tbn0.gstatic.com/images?q=tbn:ANd9GcRrvdPqHU4ottYJI3wtEUTssRxnh3kHw0kAEv_DbHr8WhYWMIjg9Q"/>
          <p:cNvPicPr>
            <a:picLocks noChangeAspect="1" noChangeArrowheads="1"/>
          </p:cNvPicPr>
          <p:nvPr/>
        </p:nvPicPr>
        <p:blipFill>
          <a:blip r:embed="rId2" cstate="print"/>
          <a:srcRect/>
          <a:stretch>
            <a:fillRect/>
          </a:stretch>
        </p:blipFill>
        <p:spPr bwMode="auto">
          <a:xfrm>
            <a:off x="688480" y="1629361"/>
            <a:ext cx="1646567" cy="1596016"/>
          </a:xfrm>
          <a:prstGeom prst="rect">
            <a:avLst/>
          </a:prstGeom>
          <a:noFill/>
        </p:spPr>
      </p:pic>
      <p:pic>
        <p:nvPicPr>
          <p:cNvPr id="1030" name="Picture 6" descr="http://farm3.staticflickr.com/2495/3915774363_f9f6bf7536_o.jpg"/>
          <p:cNvPicPr>
            <a:picLocks noChangeAspect="1" noChangeArrowheads="1"/>
          </p:cNvPicPr>
          <p:nvPr/>
        </p:nvPicPr>
        <p:blipFill>
          <a:blip r:embed="rId3" cstate="print"/>
          <a:srcRect l="33587" t="10351" r="32048" b="27195"/>
          <a:stretch>
            <a:fillRect/>
          </a:stretch>
        </p:blipFill>
        <p:spPr bwMode="auto">
          <a:xfrm>
            <a:off x="2254723" y="2766116"/>
            <a:ext cx="930520" cy="1892405"/>
          </a:xfrm>
          <a:prstGeom prst="rect">
            <a:avLst/>
          </a:prstGeom>
          <a:noFill/>
        </p:spPr>
      </p:pic>
      <p:pic>
        <p:nvPicPr>
          <p:cNvPr id="10" name="Picture 2" descr="http://www.psicofarmacos.info/images/farmacos2/marsilid.gif"/>
          <p:cNvPicPr>
            <a:picLocks noChangeAspect="1" noChangeArrowheads="1"/>
          </p:cNvPicPr>
          <p:nvPr/>
        </p:nvPicPr>
        <p:blipFill>
          <a:blip r:embed="rId4" cstate="print"/>
          <a:srcRect l="22303" t="2829" r="31875" b="3546"/>
          <a:stretch>
            <a:fillRect/>
          </a:stretch>
        </p:blipFill>
        <p:spPr bwMode="auto">
          <a:xfrm>
            <a:off x="182397" y="3612021"/>
            <a:ext cx="2152650" cy="1992702"/>
          </a:xfrm>
          <a:prstGeom prst="rect">
            <a:avLst/>
          </a:prstGeom>
          <a:noFill/>
        </p:spPr>
      </p:pic>
      <p:sp>
        <p:nvSpPr>
          <p:cNvPr id="2" name="ZoneTexte 1"/>
          <p:cNvSpPr txBox="1"/>
          <p:nvPr/>
        </p:nvSpPr>
        <p:spPr>
          <a:xfrm>
            <a:off x="4981447" y="3471319"/>
            <a:ext cx="2565780" cy="400110"/>
          </a:xfrm>
          <a:prstGeom prst="rect">
            <a:avLst/>
          </a:prstGeom>
          <a:noFill/>
          <a:ln>
            <a:solidFill>
              <a:srgbClr val="B2B2B2"/>
            </a:solidFill>
          </a:ln>
        </p:spPr>
        <p:txBody>
          <a:bodyPr wrap="square" rtlCol="0">
            <a:spAutoFit/>
          </a:bodyPr>
          <a:lstStyle/>
          <a:p>
            <a:pPr algn="ctr"/>
            <a:r>
              <a:rPr lang="en-US" dirty="0"/>
              <a:t>Anti-tuberculosis</a:t>
            </a:r>
          </a:p>
        </p:txBody>
      </p:sp>
      <p:cxnSp>
        <p:nvCxnSpPr>
          <p:cNvPr id="4" name="Connecteur droit avec flèche 3"/>
          <p:cNvCxnSpPr>
            <a:stCxn id="8" idx="3"/>
            <a:endCxn id="2" idx="1"/>
          </p:cNvCxnSpPr>
          <p:nvPr/>
        </p:nvCxnSpPr>
        <p:spPr>
          <a:xfrm flipV="1">
            <a:off x="3198890" y="3671374"/>
            <a:ext cx="1782557" cy="25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tangle à coins arrondis 7"/>
          <p:cNvSpPr/>
          <p:nvPr/>
        </p:nvSpPr>
        <p:spPr>
          <a:xfrm>
            <a:off x="545909" y="1588417"/>
            <a:ext cx="2652981" cy="41709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p:cNvSpPr txBox="1"/>
          <p:nvPr/>
        </p:nvSpPr>
        <p:spPr>
          <a:xfrm>
            <a:off x="3198890" y="3225377"/>
            <a:ext cx="1495940" cy="400110"/>
          </a:xfrm>
          <a:prstGeom prst="rect">
            <a:avLst/>
          </a:prstGeom>
          <a:noFill/>
        </p:spPr>
        <p:txBody>
          <a:bodyPr wrap="square" rtlCol="0">
            <a:spAutoFit/>
          </a:bodyPr>
          <a:lstStyle/>
          <a:p>
            <a:r>
              <a:rPr lang="en-US" dirty="0"/>
              <a:t>Designed as</a:t>
            </a:r>
          </a:p>
        </p:txBody>
      </p:sp>
      <p:sp>
        <p:nvSpPr>
          <p:cNvPr id="12" name="Forme libre 11"/>
          <p:cNvSpPr/>
          <p:nvPr/>
        </p:nvSpPr>
        <p:spPr>
          <a:xfrm>
            <a:off x="5691115" y="3930555"/>
            <a:ext cx="1023583" cy="1514902"/>
          </a:xfrm>
          <a:custGeom>
            <a:avLst/>
            <a:gdLst>
              <a:gd name="connsiteX0" fmla="*/ 95534 w 368489"/>
              <a:gd name="connsiteY0" fmla="*/ 0 h 1514902"/>
              <a:gd name="connsiteX1" fmla="*/ 150125 w 368489"/>
              <a:gd name="connsiteY1" fmla="*/ 68239 h 1514902"/>
              <a:gd name="connsiteX2" fmla="*/ 136477 w 368489"/>
              <a:gd name="connsiteY2" fmla="*/ 136478 h 1514902"/>
              <a:gd name="connsiteX3" fmla="*/ 95534 w 368489"/>
              <a:gd name="connsiteY3" fmla="*/ 218364 h 1514902"/>
              <a:gd name="connsiteX4" fmla="*/ 81886 w 368489"/>
              <a:gd name="connsiteY4" fmla="*/ 259308 h 1514902"/>
              <a:gd name="connsiteX5" fmla="*/ 40943 w 368489"/>
              <a:gd name="connsiteY5" fmla="*/ 327546 h 1514902"/>
              <a:gd name="connsiteX6" fmla="*/ 13647 w 368489"/>
              <a:gd name="connsiteY6" fmla="*/ 423081 h 1514902"/>
              <a:gd name="connsiteX7" fmla="*/ 0 w 368489"/>
              <a:gd name="connsiteY7" fmla="*/ 477672 h 1514902"/>
              <a:gd name="connsiteX8" fmla="*/ 13647 w 368489"/>
              <a:gd name="connsiteY8" fmla="*/ 696036 h 1514902"/>
              <a:gd name="connsiteX9" fmla="*/ 81886 w 368489"/>
              <a:gd name="connsiteY9" fmla="*/ 791570 h 1514902"/>
              <a:gd name="connsiteX10" fmla="*/ 122829 w 368489"/>
              <a:gd name="connsiteY10" fmla="*/ 818866 h 1514902"/>
              <a:gd name="connsiteX11" fmla="*/ 177420 w 368489"/>
              <a:gd name="connsiteY11" fmla="*/ 873457 h 1514902"/>
              <a:gd name="connsiteX12" fmla="*/ 232011 w 368489"/>
              <a:gd name="connsiteY12" fmla="*/ 900752 h 1514902"/>
              <a:gd name="connsiteX13" fmla="*/ 313898 w 368489"/>
              <a:gd name="connsiteY13" fmla="*/ 968991 h 1514902"/>
              <a:gd name="connsiteX14" fmla="*/ 341194 w 368489"/>
              <a:gd name="connsiteY14" fmla="*/ 1009935 h 1514902"/>
              <a:gd name="connsiteX15" fmla="*/ 354841 w 368489"/>
              <a:gd name="connsiteY15" fmla="*/ 1064526 h 1514902"/>
              <a:gd name="connsiteX16" fmla="*/ 368489 w 368489"/>
              <a:gd name="connsiteY16" fmla="*/ 1105469 h 1514902"/>
              <a:gd name="connsiteX17" fmla="*/ 341194 w 368489"/>
              <a:gd name="connsiteY17" fmla="*/ 1392072 h 1514902"/>
              <a:gd name="connsiteX18" fmla="*/ 313898 w 368489"/>
              <a:gd name="connsiteY18" fmla="*/ 1473958 h 1514902"/>
              <a:gd name="connsiteX19" fmla="*/ 300250 w 368489"/>
              <a:gd name="connsiteY19" fmla="*/ 1514902 h 15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8489" h="1514902">
                <a:moveTo>
                  <a:pt x="95534" y="0"/>
                </a:moveTo>
                <a:cubicBezTo>
                  <a:pt x="113731" y="22746"/>
                  <a:pt x="141755" y="40338"/>
                  <a:pt x="150125" y="68239"/>
                </a:cubicBezTo>
                <a:cubicBezTo>
                  <a:pt x="156790" y="90458"/>
                  <a:pt x="142103" y="113974"/>
                  <a:pt x="136477" y="136478"/>
                </a:cubicBezTo>
                <a:cubicBezTo>
                  <a:pt x="119325" y="205085"/>
                  <a:pt x="128890" y="151651"/>
                  <a:pt x="95534" y="218364"/>
                </a:cubicBezTo>
                <a:cubicBezTo>
                  <a:pt x="89100" y="231231"/>
                  <a:pt x="88320" y="246441"/>
                  <a:pt x="81886" y="259308"/>
                </a:cubicBezTo>
                <a:cubicBezTo>
                  <a:pt x="70023" y="283034"/>
                  <a:pt x="54591" y="304800"/>
                  <a:pt x="40943" y="327546"/>
                </a:cubicBezTo>
                <a:cubicBezTo>
                  <a:pt x="-1733" y="498249"/>
                  <a:pt x="52814" y="285996"/>
                  <a:pt x="13647" y="423081"/>
                </a:cubicBezTo>
                <a:cubicBezTo>
                  <a:pt x="8494" y="441116"/>
                  <a:pt x="4549" y="459475"/>
                  <a:pt x="0" y="477672"/>
                </a:cubicBezTo>
                <a:cubicBezTo>
                  <a:pt x="4549" y="550460"/>
                  <a:pt x="2829" y="623913"/>
                  <a:pt x="13647" y="696036"/>
                </a:cubicBezTo>
                <a:cubicBezTo>
                  <a:pt x="19166" y="732829"/>
                  <a:pt x="55405" y="769502"/>
                  <a:pt x="81886" y="791570"/>
                </a:cubicBezTo>
                <a:cubicBezTo>
                  <a:pt x="94487" y="802071"/>
                  <a:pt x="110375" y="808191"/>
                  <a:pt x="122829" y="818866"/>
                </a:cubicBezTo>
                <a:cubicBezTo>
                  <a:pt x="142368" y="835614"/>
                  <a:pt x="156832" y="858016"/>
                  <a:pt x="177420" y="873457"/>
                </a:cubicBezTo>
                <a:cubicBezTo>
                  <a:pt x="193696" y="885664"/>
                  <a:pt x="214347" y="890658"/>
                  <a:pt x="232011" y="900752"/>
                </a:cubicBezTo>
                <a:cubicBezTo>
                  <a:pt x="266169" y="920271"/>
                  <a:pt x="288237" y="938198"/>
                  <a:pt x="313898" y="968991"/>
                </a:cubicBezTo>
                <a:cubicBezTo>
                  <a:pt x="324399" y="981592"/>
                  <a:pt x="332095" y="996287"/>
                  <a:pt x="341194" y="1009935"/>
                </a:cubicBezTo>
                <a:cubicBezTo>
                  <a:pt x="345743" y="1028132"/>
                  <a:pt x="349688" y="1046491"/>
                  <a:pt x="354841" y="1064526"/>
                </a:cubicBezTo>
                <a:cubicBezTo>
                  <a:pt x="358793" y="1078358"/>
                  <a:pt x="368489" y="1091083"/>
                  <a:pt x="368489" y="1105469"/>
                </a:cubicBezTo>
                <a:cubicBezTo>
                  <a:pt x="368489" y="1139503"/>
                  <a:pt x="355840" y="1328605"/>
                  <a:pt x="341194" y="1392072"/>
                </a:cubicBezTo>
                <a:cubicBezTo>
                  <a:pt x="334724" y="1420107"/>
                  <a:pt x="322997" y="1446663"/>
                  <a:pt x="313898" y="1473958"/>
                </a:cubicBezTo>
                <a:lnTo>
                  <a:pt x="300250" y="1514902"/>
                </a:lnTo>
              </a:path>
            </a:pathLst>
          </a:custGeom>
          <a:noFill/>
          <a:ln>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p:cNvSpPr txBox="1"/>
          <p:nvPr/>
        </p:nvSpPr>
        <p:spPr>
          <a:xfrm>
            <a:off x="5133847" y="5445457"/>
            <a:ext cx="2565780" cy="400110"/>
          </a:xfrm>
          <a:prstGeom prst="rect">
            <a:avLst/>
          </a:prstGeom>
          <a:noFill/>
          <a:ln>
            <a:solidFill>
              <a:srgbClr val="B2B2B2"/>
            </a:solidFill>
          </a:ln>
        </p:spPr>
        <p:txBody>
          <a:bodyPr wrap="square" rtlCol="0">
            <a:spAutoFit/>
          </a:bodyPr>
          <a:lstStyle/>
          <a:p>
            <a:pPr algn="ctr"/>
            <a:r>
              <a:rPr lang="en-US" dirty="0"/>
              <a:t>antidepressant</a:t>
            </a:r>
          </a:p>
        </p:txBody>
      </p:sp>
      <p:sp>
        <p:nvSpPr>
          <p:cNvPr id="3" name="Rectangle 2"/>
          <p:cNvSpPr/>
          <p:nvPr/>
        </p:nvSpPr>
        <p:spPr>
          <a:xfrm>
            <a:off x="3913632" y="1221945"/>
            <a:ext cx="4873752" cy="1323439"/>
          </a:xfrm>
          <a:prstGeom prst="rect">
            <a:avLst/>
          </a:prstGeom>
        </p:spPr>
        <p:txBody>
          <a:bodyPr wrap="square">
            <a:spAutoFit/>
          </a:bodyPr>
          <a:lstStyle/>
          <a:p>
            <a:pPr lvl="0"/>
            <a:r>
              <a:rPr lang="en-GB" b="0" i="1" dirty="0">
                <a:ea typeface="Calibri" pitchFamily="34" charset="0"/>
                <a:cs typeface="Times New Roman" pitchFamily="18" charset="0"/>
              </a:rPr>
              <a:t>Kline: “ a group of clinical investigators were trying to convince a pharmaceutical house that they had a valuable product rather than the other way around” </a:t>
            </a:r>
            <a:r>
              <a:rPr lang="en-GB" b="0" dirty="0">
                <a:ea typeface="Calibri" pitchFamily="34" charset="0"/>
                <a:cs typeface="Times New Roman" pitchFamily="18" charset="0"/>
              </a:rPr>
              <a:t>(Li, 2006)</a:t>
            </a:r>
            <a:endParaRPr lang="fr-FR" b="0" dirty="0">
              <a:cs typeface="Arial" pitchFamily="34" charset="0"/>
            </a:endParaRPr>
          </a:p>
        </p:txBody>
      </p:sp>
    </p:spTree>
    <p:extLst>
      <p:ext uri="{BB962C8B-B14F-4D97-AF65-F5344CB8AC3E}">
        <p14:creationId xmlns:p14="http://schemas.microsoft.com/office/powerpoint/2010/main" val="40982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Affordances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sz="2400" dirty="0"/>
              <a:t> Iproniazid contains some chemical features that affords neuro-transmitter modulation. </a:t>
            </a:r>
          </a:p>
          <a:p>
            <a:pPr marL="0" indent="0">
              <a:buNone/>
            </a:pPr>
            <a:r>
              <a:rPr lang="en-US" sz="2400" dirty="0"/>
              <a:t>The absorption (not reflection as in radars) of microwave by organic material generates heats and cooking. Microwave absorption affords cooking. </a:t>
            </a:r>
          </a:p>
          <a:p>
            <a:pPr marL="0" indent="0">
              <a:buNone/>
            </a:pPr>
            <a:r>
              <a:rPr lang="en-US" sz="2400" dirty="0"/>
              <a:t>Affording feature may </a:t>
            </a:r>
          </a:p>
          <a:p>
            <a:pPr marL="857250" lvl="1" indent="-457200">
              <a:buFont typeface="+mj-lt"/>
              <a:buAutoNum type="arabicPeriod"/>
            </a:pPr>
            <a:r>
              <a:rPr lang="en-US" sz="2000" dirty="0"/>
              <a:t>coincide with active agent of adaptive function (microwave radiation)</a:t>
            </a:r>
          </a:p>
          <a:p>
            <a:pPr marL="857250" lvl="1" indent="-457200">
              <a:buFont typeface="+mj-lt"/>
              <a:buAutoNum type="arabicPeriod"/>
            </a:pPr>
            <a:r>
              <a:rPr lang="en-US" sz="2000" dirty="0"/>
              <a:t>Be different (in principle a different module, say, an excipient, lithium discovery case?) </a:t>
            </a:r>
          </a:p>
          <a:p>
            <a:pPr marL="0" indent="0">
              <a:buNone/>
            </a:pPr>
            <a:r>
              <a:rPr lang="en-US" sz="2400" dirty="0"/>
              <a:t>Affordance may be based on continuity or not of phenomenon</a:t>
            </a:r>
          </a:p>
          <a:p>
            <a:pPr marL="857250" lvl="1" indent="-457200">
              <a:buFont typeface="+mj-lt"/>
              <a:buAutoNum type="arabicPeriod"/>
            </a:pPr>
            <a:r>
              <a:rPr lang="en-US" sz="2000" dirty="0"/>
              <a:t>Discontinuity</a:t>
            </a:r>
          </a:p>
          <a:p>
            <a:pPr marL="1257300" lvl="2" indent="-457200">
              <a:buFont typeface="+mj-lt"/>
              <a:buAutoNum type="arabicPeriod"/>
            </a:pPr>
            <a:r>
              <a:rPr lang="en-US" sz="1600" dirty="0"/>
              <a:t>Marsilid is antibacterial for TB and NT modulator for depression</a:t>
            </a:r>
          </a:p>
          <a:p>
            <a:pPr marL="1257300" lvl="2" indent="-457200">
              <a:buFont typeface="+mj-lt"/>
              <a:buAutoNum type="arabicPeriod"/>
            </a:pPr>
            <a:r>
              <a:rPr lang="en-US" sz="1600" dirty="0"/>
              <a:t>Magnetron uses reflection for radar detection and absorption for cooking</a:t>
            </a:r>
          </a:p>
          <a:p>
            <a:pPr marL="857250" lvl="1" indent="-457200">
              <a:buFont typeface="+mj-lt"/>
              <a:buAutoNum type="arabicPeriod"/>
            </a:pPr>
            <a:r>
              <a:rPr lang="en-US" sz="2000" dirty="0"/>
              <a:t>Continuity</a:t>
            </a:r>
          </a:p>
          <a:p>
            <a:pPr marL="1257300" lvl="2" indent="-457200">
              <a:buFont typeface="+mj-lt"/>
              <a:buAutoNum type="arabicPeriod"/>
            </a:pPr>
            <a:r>
              <a:rPr lang="en-US" sz="1600" dirty="0" err="1"/>
              <a:t>ecographer</a:t>
            </a:r>
            <a:endParaRPr lang="en-US" sz="1600" dirty="0"/>
          </a:p>
        </p:txBody>
      </p:sp>
    </p:spTree>
    <p:extLst>
      <p:ext uri="{BB962C8B-B14F-4D97-AF65-F5344CB8AC3E}">
        <p14:creationId xmlns:p14="http://schemas.microsoft.com/office/powerpoint/2010/main" val="2988445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spcBef>
                <a:spcPts val="1200"/>
              </a:spcBef>
              <a:spcAft>
                <a:spcPts val="3000"/>
              </a:spcAft>
              <a:buNone/>
            </a:pPr>
            <a:endParaRPr lang="en-US" sz="1400" dirty="0"/>
          </a:p>
          <a:p>
            <a:pPr marL="0" indent="0">
              <a:spcBef>
                <a:spcPts val="1200"/>
              </a:spcBef>
              <a:spcAft>
                <a:spcPts val="3000"/>
              </a:spcAft>
              <a:buNone/>
            </a:pPr>
            <a:r>
              <a:rPr lang="en-US" sz="2400" dirty="0"/>
              <a:t>Some observations on the nature of discovery</a:t>
            </a:r>
          </a:p>
          <a:p>
            <a:pPr marL="0" indent="0">
              <a:spcBef>
                <a:spcPts val="1200"/>
              </a:spcBef>
              <a:spcAft>
                <a:spcPts val="3000"/>
              </a:spcAft>
              <a:buNone/>
            </a:pPr>
            <a:r>
              <a:rPr lang="en-US" sz="2400" dirty="0"/>
              <a:t>Exaptation: definition</a:t>
            </a:r>
          </a:p>
          <a:p>
            <a:pPr marL="0" indent="0">
              <a:spcBef>
                <a:spcPts val="1200"/>
              </a:spcBef>
              <a:spcAft>
                <a:spcPts val="3000"/>
              </a:spcAft>
              <a:buNone/>
            </a:pPr>
            <a:r>
              <a:rPr lang="en-US" sz="2400" dirty="0"/>
              <a:t>The measure of exaptation</a:t>
            </a:r>
          </a:p>
          <a:p>
            <a:pPr marL="0" indent="0">
              <a:spcBef>
                <a:spcPts val="1200"/>
              </a:spcBef>
              <a:spcAft>
                <a:spcPts val="3000"/>
              </a:spcAft>
              <a:buNone/>
            </a:pPr>
            <a:r>
              <a:rPr lang="en-US" sz="2400" dirty="0"/>
              <a:t>Exaptation and radical innovation</a:t>
            </a:r>
          </a:p>
          <a:p>
            <a:pPr marL="0" indent="0">
              <a:spcBef>
                <a:spcPts val="1200"/>
              </a:spcBef>
              <a:spcAft>
                <a:spcPts val="3000"/>
              </a:spcAft>
              <a:buNone/>
            </a:pPr>
            <a:r>
              <a:rPr lang="en-US" sz="2400" dirty="0"/>
              <a:t>On distance and radiation of technologies</a:t>
            </a:r>
          </a:p>
          <a:p>
            <a:pPr>
              <a:spcAft>
                <a:spcPts val="3000"/>
              </a:spcAft>
            </a:pPr>
            <a:endParaRPr lang="en-US" sz="2400" dirty="0"/>
          </a:p>
          <a:p>
            <a:pPr>
              <a:spcAft>
                <a:spcPts val="3000"/>
              </a:spcAft>
            </a:pPr>
            <a:endParaRPr lang="en-GB" sz="2400" dirty="0"/>
          </a:p>
        </p:txBody>
      </p:sp>
    </p:spTree>
    <p:extLst>
      <p:ext uri="{BB962C8B-B14F-4D97-AF65-F5344CB8AC3E}">
        <p14:creationId xmlns:p14="http://schemas.microsoft.com/office/powerpoint/2010/main" val="324457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425"/>
            <a:ext cx="7772400" cy="1470025"/>
          </a:xfrm>
        </p:spPr>
        <p:txBody>
          <a:bodyPr/>
          <a:lstStyle/>
          <a:p>
            <a:r>
              <a:rPr lang="en-US" dirty="0"/>
              <a:t>Questions?</a:t>
            </a:r>
            <a:endParaRPr lang="en-GB" dirty="0"/>
          </a:p>
        </p:txBody>
      </p:sp>
      <p:sp>
        <p:nvSpPr>
          <p:cNvPr id="3" name="Subtitle 2"/>
          <p:cNvSpPr>
            <a:spLocks noGrp="1"/>
          </p:cNvSpPr>
          <p:nvPr>
            <p:ph type="subTitle" idx="1"/>
          </p:nvPr>
        </p:nvSpPr>
        <p:spPr>
          <a:xfrm>
            <a:off x="755650" y="1765300"/>
            <a:ext cx="7702550" cy="4521200"/>
          </a:xfrm>
        </p:spPr>
        <p:txBody>
          <a:bodyPr>
            <a:normAutofit fontScale="92500" lnSpcReduction="10000"/>
          </a:bodyPr>
          <a:lstStyle/>
          <a:p>
            <a:r>
              <a:rPr lang="en-US" sz="2400" dirty="0"/>
              <a:t>Does the distance technologies ‘travel’ matter for innovation? </a:t>
            </a:r>
          </a:p>
          <a:p>
            <a:endParaRPr lang="en-US" sz="2400" dirty="0"/>
          </a:p>
          <a:p>
            <a:r>
              <a:rPr lang="en-US" sz="2400" dirty="0"/>
              <a:t>If yes, why would a larger distance favor radical innovation?</a:t>
            </a:r>
          </a:p>
          <a:p>
            <a:endParaRPr lang="en-US" sz="2400" dirty="0"/>
          </a:p>
          <a:p>
            <a:r>
              <a:rPr lang="en-US" sz="2400" dirty="0"/>
              <a:t>Why is the concept of distance absent in innovation studies?</a:t>
            </a:r>
          </a:p>
          <a:p>
            <a:endParaRPr lang="en-US" sz="2400" dirty="0"/>
          </a:p>
          <a:p>
            <a:r>
              <a:rPr lang="en-US" sz="2400" dirty="0"/>
              <a:t>Is there such a thing as ‘radiation’ of technologies? </a:t>
            </a:r>
          </a:p>
          <a:p>
            <a:endParaRPr lang="en-US" sz="2400" dirty="0"/>
          </a:p>
          <a:p>
            <a:r>
              <a:rPr lang="en-US" sz="2400" dirty="0"/>
              <a:t>If yes, are there general patterns in the radiation of technologies?</a:t>
            </a:r>
          </a:p>
          <a:p>
            <a:endParaRPr lang="en-US" sz="2400" dirty="0"/>
          </a:p>
          <a:p>
            <a:r>
              <a:rPr lang="en-US" sz="2400" dirty="0"/>
              <a:t>If yes, what type of innovations are more likely to radiate?</a:t>
            </a:r>
            <a:endParaRPr lang="en-GB" sz="2400" dirty="0"/>
          </a:p>
        </p:txBody>
      </p:sp>
    </p:spTree>
    <p:extLst>
      <p:ext uri="{BB962C8B-B14F-4D97-AF65-F5344CB8AC3E}">
        <p14:creationId xmlns:p14="http://schemas.microsoft.com/office/powerpoint/2010/main" val="77619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en-US" noProof="0" dirty="0"/>
              <a:t>A Darwinian example </a:t>
            </a:r>
          </a:p>
        </p:txBody>
      </p:sp>
      <p:sp>
        <p:nvSpPr>
          <p:cNvPr id="3" name="Segnaposto testo 2"/>
          <p:cNvSpPr>
            <a:spLocks noGrp="1"/>
          </p:cNvSpPr>
          <p:nvPr>
            <p:ph idx="1"/>
          </p:nvPr>
        </p:nvSpPr>
        <p:spPr>
          <a:xfrm>
            <a:off x="395288" y="1196975"/>
            <a:ext cx="8189154" cy="4679950"/>
          </a:xfrm>
        </p:spPr>
        <p:txBody>
          <a:bodyPr/>
          <a:lstStyle/>
          <a:p>
            <a:pPr>
              <a:buNone/>
            </a:pPr>
            <a:r>
              <a:rPr lang="en-US" sz="2400" noProof="0" dirty="0"/>
              <a:t>The concept of exaptation was already in the </a:t>
            </a:r>
            <a:r>
              <a:rPr lang="en-US" sz="2400" b="1" noProof="0" dirty="0">
                <a:solidFill>
                  <a:srgbClr val="FF0000"/>
                </a:solidFill>
              </a:rPr>
              <a:t>Origin of species!</a:t>
            </a:r>
          </a:p>
          <a:p>
            <a:pPr>
              <a:buNone/>
            </a:pPr>
            <a:endParaRPr lang="en-US" sz="2400" b="1" noProof="0" dirty="0">
              <a:solidFill>
                <a:srgbClr val="FF0000"/>
              </a:solidFill>
            </a:endParaRPr>
          </a:p>
          <a:p>
            <a:pPr>
              <a:buNone/>
            </a:pPr>
            <a:r>
              <a:rPr lang="en-US" sz="2400" i="1" noProof="0" dirty="0"/>
              <a:t>“The illustration of the </a:t>
            </a:r>
            <a:r>
              <a:rPr lang="en-US" sz="2400" i="1" noProof="0" dirty="0" err="1"/>
              <a:t>swimbladder</a:t>
            </a:r>
            <a:r>
              <a:rPr lang="en-US" sz="2400" i="1" noProof="0" dirty="0"/>
              <a:t> in fishes is a good one, because it shows us clearly that an organ originally constructed with one purpose, namely </a:t>
            </a:r>
            <a:r>
              <a:rPr lang="en-US" sz="2400" b="1" i="1" noProof="0" dirty="0">
                <a:solidFill>
                  <a:srgbClr val="FF0000"/>
                </a:solidFill>
              </a:rPr>
              <a:t>flotation</a:t>
            </a:r>
            <a:r>
              <a:rPr lang="en-US" sz="2400" i="1" noProof="0" dirty="0"/>
              <a:t>, may be converted into one for a wholly different </a:t>
            </a:r>
            <a:r>
              <a:rPr lang="en-US" sz="2400" b="1" i="1" noProof="0" dirty="0"/>
              <a:t>purpose</a:t>
            </a:r>
            <a:r>
              <a:rPr lang="en-US" sz="2400" i="1" noProof="0" dirty="0"/>
              <a:t>, namely, </a:t>
            </a:r>
            <a:r>
              <a:rPr lang="en-US" sz="2400" b="1" i="1" noProof="0" dirty="0">
                <a:solidFill>
                  <a:srgbClr val="FF0000"/>
                </a:solidFill>
              </a:rPr>
              <a:t>respiration</a:t>
            </a:r>
            <a:r>
              <a:rPr lang="en-US" sz="2400" i="1" noProof="0" dirty="0"/>
              <a:t>.” </a:t>
            </a:r>
            <a:endParaRPr lang="en-US" sz="2400" i="1" u="sng" noProof="0" dirty="0"/>
          </a:p>
          <a:p>
            <a:pPr algn="r">
              <a:buNone/>
            </a:pPr>
            <a:r>
              <a:rPr lang="en-US" sz="1400" i="1" noProof="0" dirty="0"/>
              <a:t>(Darwin, 1859, Chapter V – Difficulties on theory, Organs of extreme perfection and complication) </a:t>
            </a:r>
            <a:endParaRPr lang="en-US" sz="1400" noProof="0" dirty="0"/>
          </a:p>
          <a:p>
            <a:endParaRPr lang="en-US" noProof="0" dirty="0"/>
          </a:p>
        </p:txBody>
      </p:sp>
      <p:pic>
        <p:nvPicPr>
          <p:cNvPr id="4" name="Immagine 3" descr="swimbladder.jpg"/>
          <p:cNvPicPr>
            <a:picLocks noChangeAspect="1"/>
          </p:cNvPicPr>
          <p:nvPr/>
        </p:nvPicPr>
        <p:blipFill>
          <a:blip r:embed="rId3" cstate="print"/>
          <a:srcRect/>
          <a:stretch>
            <a:fillRect/>
          </a:stretch>
        </p:blipFill>
        <p:spPr bwMode="auto">
          <a:xfrm>
            <a:off x="5704765" y="4315481"/>
            <a:ext cx="3439236" cy="2542519"/>
          </a:xfrm>
          <a:prstGeom prst="rect">
            <a:avLst/>
          </a:prstGeom>
          <a:noFill/>
          <a:ln w="9525">
            <a:noFill/>
            <a:miter lim="800000"/>
            <a:headEnd/>
            <a:tailEnd/>
          </a:ln>
        </p:spPr>
      </p:pic>
      <p:sp>
        <p:nvSpPr>
          <p:cNvPr id="5" name="Segnaposto piè di pagina 4"/>
          <p:cNvSpPr txBox="1">
            <a:spLocks/>
          </p:cNvSpPr>
          <p:nvPr/>
        </p:nvSpPr>
        <p:spPr>
          <a:xfrm>
            <a:off x="365233" y="6293288"/>
            <a:ext cx="5269173" cy="365125"/>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200" b="1" i="0" u="none" strike="noStrike" kern="1200" cap="none" spc="0" normalizeH="0" baseline="0" noProof="0">
                <a:ln>
                  <a:noFill/>
                </a:ln>
                <a:solidFill>
                  <a:schemeClr val="tx1"/>
                </a:solidFill>
                <a:effectLst/>
                <a:uLnTx/>
                <a:uFillTx/>
                <a:latin typeface="Arial" charset="0"/>
                <a:ea typeface="+mn-ea"/>
                <a:cs typeface="Arial" charset="0"/>
              </a:rPr>
              <a:t>Giuseppe Carignani – Udine University and Istituto Malignani</a:t>
            </a:r>
            <a:endParaRPr kumimoji="0" lang="it-IT" sz="1200"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421149648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30047" y="133902"/>
            <a:ext cx="2049888" cy="388032"/>
          </a:xfrm>
        </p:spPr>
        <p:txBody>
          <a:bodyPr>
            <a:normAutofit fontScale="90000"/>
          </a:bodyPr>
          <a:lstStyle/>
          <a:p>
            <a:r>
              <a:rPr lang="en-US" dirty="0"/>
              <a:t>                       GPS</a:t>
            </a:r>
            <a:endParaRPr lang="en-GB" dirty="0"/>
          </a:p>
        </p:txBody>
      </p:sp>
      <p:sp>
        <p:nvSpPr>
          <p:cNvPr id="5" name="Oval 4"/>
          <p:cNvSpPr/>
          <p:nvPr/>
        </p:nvSpPr>
        <p:spPr>
          <a:xfrm>
            <a:off x="2357258" y="2398734"/>
            <a:ext cx="4462642" cy="28643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6958" y="1056138"/>
            <a:ext cx="8997042" cy="5666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a:srcRect l="13599" t="18677" r="12299" b="29476"/>
          <a:stretch/>
        </p:blipFill>
        <p:spPr>
          <a:xfrm>
            <a:off x="4141334" y="3368947"/>
            <a:ext cx="523194" cy="381033"/>
          </a:xfrm>
          <a:prstGeom prst="rect">
            <a:avLst/>
          </a:prstGeom>
        </p:spPr>
      </p:pic>
      <p:sp>
        <p:nvSpPr>
          <p:cNvPr id="9" name="TextBox 8"/>
          <p:cNvSpPr txBox="1"/>
          <p:nvPr/>
        </p:nvSpPr>
        <p:spPr>
          <a:xfrm>
            <a:off x="3399064" y="6589769"/>
            <a:ext cx="2345872" cy="369332"/>
          </a:xfrm>
          <a:prstGeom prst="rect">
            <a:avLst/>
          </a:prstGeom>
          <a:noFill/>
        </p:spPr>
        <p:txBody>
          <a:bodyPr wrap="square" rtlCol="0">
            <a:spAutoFit/>
          </a:bodyPr>
          <a:lstStyle/>
          <a:p>
            <a:pPr algn="ctr"/>
            <a:r>
              <a:rPr lang="en-US" sz="1800" dirty="0"/>
              <a:t>Geolocation</a:t>
            </a:r>
            <a:endParaRPr lang="en-GB" sz="1800" dirty="0"/>
          </a:p>
        </p:txBody>
      </p:sp>
      <p:sp>
        <p:nvSpPr>
          <p:cNvPr id="10" name="TextBox 9"/>
          <p:cNvSpPr txBox="1"/>
          <p:nvPr/>
        </p:nvSpPr>
        <p:spPr>
          <a:xfrm>
            <a:off x="3339894" y="5186068"/>
            <a:ext cx="2345872" cy="369332"/>
          </a:xfrm>
          <a:prstGeom prst="rect">
            <a:avLst/>
          </a:prstGeom>
          <a:noFill/>
        </p:spPr>
        <p:txBody>
          <a:bodyPr wrap="square" rtlCol="0">
            <a:spAutoFit/>
          </a:bodyPr>
          <a:lstStyle/>
          <a:p>
            <a:pPr algn="ctr"/>
            <a:r>
              <a:rPr lang="en-US" sz="1800" dirty="0"/>
              <a:t>Guidance system</a:t>
            </a:r>
            <a:endParaRPr lang="en-GB" sz="1800" dirty="0"/>
          </a:p>
        </p:txBody>
      </p:sp>
      <p:pic>
        <p:nvPicPr>
          <p:cNvPr id="11" name="Picture 10"/>
          <p:cNvPicPr>
            <a:picLocks noChangeAspect="1"/>
          </p:cNvPicPr>
          <p:nvPr/>
        </p:nvPicPr>
        <p:blipFill>
          <a:blip r:embed="rId3"/>
          <a:stretch>
            <a:fillRect/>
          </a:stretch>
        </p:blipFill>
        <p:spPr>
          <a:xfrm>
            <a:off x="3908304" y="2440541"/>
            <a:ext cx="1533469" cy="1148622"/>
          </a:xfrm>
          <a:prstGeom prst="rect">
            <a:avLst/>
          </a:prstGeom>
        </p:spPr>
      </p:pic>
      <p:pic>
        <p:nvPicPr>
          <p:cNvPr id="12" name="Picture 11"/>
          <p:cNvPicPr>
            <a:picLocks noChangeAspect="1"/>
          </p:cNvPicPr>
          <p:nvPr/>
        </p:nvPicPr>
        <p:blipFill>
          <a:blip r:embed="rId4"/>
          <a:stretch>
            <a:fillRect/>
          </a:stretch>
        </p:blipFill>
        <p:spPr>
          <a:xfrm>
            <a:off x="2670571" y="3067315"/>
            <a:ext cx="796171" cy="1114639"/>
          </a:xfrm>
          <a:prstGeom prst="rect">
            <a:avLst/>
          </a:prstGeom>
        </p:spPr>
      </p:pic>
      <p:pic>
        <p:nvPicPr>
          <p:cNvPr id="13" name="Picture 12"/>
          <p:cNvPicPr>
            <a:picLocks noChangeAspect="1"/>
          </p:cNvPicPr>
          <p:nvPr/>
        </p:nvPicPr>
        <p:blipFill>
          <a:blip r:embed="rId5"/>
          <a:stretch>
            <a:fillRect/>
          </a:stretch>
        </p:blipFill>
        <p:spPr>
          <a:xfrm>
            <a:off x="5701229" y="2671584"/>
            <a:ext cx="1228378" cy="957554"/>
          </a:xfrm>
          <a:prstGeom prst="rect">
            <a:avLst/>
          </a:prstGeom>
        </p:spPr>
      </p:pic>
      <p:pic>
        <p:nvPicPr>
          <p:cNvPr id="14" name="Picture 13"/>
          <p:cNvPicPr>
            <a:picLocks noChangeAspect="1"/>
          </p:cNvPicPr>
          <p:nvPr/>
        </p:nvPicPr>
        <p:blipFill>
          <a:blip r:embed="rId6"/>
          <a:stretch>
            <a:fillRect/>
          </a:stretch>
        </p:blipFill>
        <p:spPr>
          <a:xfrm>
            <a:off x="756284" y="3954229"/>
            <a:ext cx="1535481" cy="857013"/>
          </a:xfrm>
          <a:prstGeom prst="rect">
            <a:avLst/>
          </a:prstGeom>
        </p:spPr>
      </p:pic>
      <p:pic>
        <p:nvPicPr>
          <p:cNvPr id="15" name="Picture 14"/>
          <p:cNvPicPr>
            <a:picLocks noChangeAspect="1"/>
          </p:cNvPicPr>
          <p:nvPr/>
        </p:nvPicPr>
        <p:blipFill>
          <a:blip r:embed="rId7"/>
          <a:stretch>
            <a:fillRect/>
          </a:stretch>
        </p:blipFill>
        <p:spPr>
          <a:xfrm>
            <a:off x="2788526" y="1131570"/>
            <a:ext cx="1241089" cy="1235573"/>
          </a:xfrm>
          <a:prstGeom prst="rect">
            <a:avLst/>
          </a:prstGeom>
        </p:spPr>
      </p:pic>
      <p:pic>
        <p:nvPicPr>
          <p:cNvPr id="16" name="Picture 15"/>
          <p:cNvPicPr>
            <a:picLocks noChangeAspect="1"/>
          </p:cNvPicPr>
          <p:nvPr/>
        </p:nvPicPr>
        <p:blipFill>
          <a:blip r:embed="rId8"/>
          <a:stretch>
            <a:fillRect/>
          </a:stretch>
        </p:blipFill>
        <p:spPr>
          <a:xfrm>
            <a:off x="688354" y="2084213"/>
            <a:ext cx="1676400" cy="1504950"/>
          </a:xfrm>
          <a:prstGeom prst="rect">
            <a:avLst/>
          </a:prstGeom>
        </p:spPr>
      </p:pic>
      <p:pic>
        <p:nvPicPr>
          <p:cNvPr id="17" name="Picture 16"/>
          <p:cNvPicPr>
            <a:picLocks noChangeAspect="1"/>
          </p:cNvPicPr>
          <p:nvPr/>
        </p:nvPicPr>
        <p:blipFill>
          <a:blip r:embed="rId9"/>
          <a:stretch>
            <a:fillRect/>
          </a:stretch>
        </p:blipFill>
        <p:spPr>
          <a:xfrm>
            <a:off x="5324949" y="3741330"/>
            <a:ext cx="1771334" cy="991947"/>
          </a:xfrm>
          <a:prstGeom prst="rect">
            <a:avLst/>
          </a:prstGeom>
        </p:spPr>
      </p:pic>
      <p:pic>
        <p:nvPicPr>
          <p:cNvPr id="18" name="Picture 17"/>
          <p:cNvPicPr>
            <a:picLocks noChangeAspect="1"/>
          </p:cNvPicPr>
          <p:nvPr/>
        </p:nvPicPr>
        <p:blipFill>
          <a:blip r:embed="rId10"/>
          <a:stretch>
            <a:fillRect/>
          </a:stretch>
        </p:blipFill>
        <p:spPr>
          <a:xfrm>
            <a:off x="1445141" y="4981408"/>
            <a:ext cx="1747316" cy="954126"/>
          </a:xfrm>
          <a:prstGeom prst="rect">
            <a:avLst/>
          </a:prstGeom>
        </p:spPr>
      </p:pic>
      <p:sp>
        <p:nvSpPr>
          <p:cNvPr id="19" name="TextBox 18"/>
          <p:cNvSpPr txBox="1"/>
          <p:nvPr/>
        </p:nvSpPr>
        <p:spPr>
          <a:xfrm>
            <a:off x="464174" y="3532071"/>
            <a:ext cx="2075411" cy="338554"/>
          </a:xfrm>
          <a:prstGeom prst="rect">
            <a:avLst/>
          </a:prstGeom>
          <a:noFill/>
        </p:spPr>
        <p:txBody>
          <a:bodyPr wrap="square" rtlCol="0">
            <a:spAutoFit/>
          </a:bodyPr>
          <a:lstStyle/>
          <a:p>
            <a:pPr algn="ctr"/>
            <a:r>
              <a:rPr lang="en-US" sz="1600" dirty="0"/>
              <a:t>Tsunami detection</a:t>
            </a:r>
            <a:endParaRPr lang="en-GB" sz="1600" dirty="0"/>
          </a:p>
        </p:txBody>
      </p:sp>
      <p:sp>
        <p:nvSpPr>
          <p:cNvPr id="20" name="TextBox 19"/>
          <p:cNvSpPr txBox="1"/>
          <p:nvPr/>
        </p:nvSpPr>
        <p:spPr>
          <a:xfrm>
            <a:off x="1264483" y="5875658"/>
            <a:ext cx="2075411" cy="338554"/>
          </a:xfrm>
          <a:prstGeom prst="rect">
            <a:avLst/>
          </a:prstGeom>
          <a:noFill/>
        </p:spPr>
        <p:txBody>
          <a:bodyPr wrap="square" rtlCol="0">
            <a:spAutoFit/>
          </a:bodyPr>
          <a:lstStyle/>
          <a:p>
            <a:pPr algn="ctr"/>
            <a:r>
              <a:rPr lang="en-US" sz="1600" dirty="0"/>
              <a:t>Precision agriculture</a:t>
            </a:r>
            <a:endParaRPr lang="en-GB" sz="1600" dirty="0"/>
          </a:p>
        </p:txBody>
      </p:sp>
      <p:sp>
        <p:nvSpPr>
          <p:cNvPr id="21" name="TextBox 20"/>
          <p:cNvSpPr txBox="1"/>
          <p:nvPr/>
        </p:nvSpPr>
        <p:spPr>
          <a:xfrm>
            <a:off x="2365491" y="2229121"/>
            <a:ext cx="2075411" cy="338554"/>
          </a:xfrm>
          <a:prstGeom prst="rect">
            <a:avLst/>
          </a:prstGeom>
          <a:noFill/>
        </p:spPr>
        <p:txBody>
          <a:bodyPr wrap="square" rtlCol="0">
            <a:spAutoFit/>
          </a:bodyPr>
          <a:lstStyle/>
          <a:p>
            <a:pPr algn="ctr"/>
            <a:r>
              <a:rPr lang="en-US" sz="1600" dirty="0"/>
              <a:t>Earthquake detection</a:t>
            </a:r>
            <a:endParaRPr lang="en-GB" sz="1600" dirty="0"/>
          </a:p>
        </p:txBody>
      </p:sp>
      <p:pic>
        <p:nvPicPr>
          <p:cNvPr id="22" name="Picture 21"/>
          <p:cNvPicPr>
            <a:picLocks noChangeAspect="1"/>
          </p:cNvPicPr>
          <p:nvPr/>
        </p:nvPicPr>
        <p:blipFill>
          <a:blip r:embed="rId11"/>
          <a:stretch>
            <a:fillRect/>
          </a:stretch>
        </p:blipFill>
        <p:spPr>
          <a:xfrm>
            <a:off x="3555126" y="3696817"/>
            <a:ext cx="1676400" cy="1114425"/>
          </a:xfrm>
          <a:prstGeom prst="rect">
            <a:avLst/>
          </a:prstGeom>
        </p:spPr>
      </p:pic>
      <p:sp>
        <p:nvSpPr>
          <p:cNvPr id="23" name="TextBox 22"/>
          <p:cNvSpPr txBox="1"/>
          <p:nvPr/>
        </p:nvSpPr>
        <p:spPr>
          <a:xfrm>
            <a:off x="3355620" y="4724626"/>
            <a:ext cx="2075411" cy="584775"/>
          </a:xfrm>
          <a:prstGeom prst="rect">
            <a:avLst/>
          </a:prstGeom>
          <a:noFill/>
        </p:spPr>
        <p:txBody>
          <a:bodyPr wrap="square" rtlCol="0">
            <a:spAutoFit/>
          </a:bodyPr>
          <a:lstStyle/>
          <a:p>
            <a:pPr algn="ctr"/>
            <a:r>
              <a:rPr lang="en-US" sz="1600" dirty="0"/>
              <a:t>Assisted landing system</a:t>
            </a:r>
            <a:endParaRPr lang="en-GB" sz="1600" dirty="0"/>
          </a:p>
        </p:txBody>
      </p:sp>
      <p:pic>
        <p:nvPicPr>
          <p:cNvPr id="3" name="Picture 2"/>
          <p:cNvPicPr>
            <a:picLocks noChangeAspect="1"/>
          </p:cNvPicPr>
          <p:nvPr/>
        </p:nvPicPr>
        <p:blipFill>
          <a:blip r:embed="rId12"/>
          <a:stretch>
            <a:fillRect/>
          </a:stretch>
        </p:blipFill>
        <p:spPr>
          <a:xfrm>
            <a:off x="5291587" y="1419999"/>
            <a:ext cx="1491767" cy="767331"/>
          </a:xfrm>
          <a:prstGeom prst="rect">
            <a:avLst/>
          </a:prstGeom>
        </p:spPr>
      </p:pic>
      <p:sp>
        <p:nvSpPr>
          <p:cNvPr id="24" name="TextBox 23"/>
          <p:cNvSpPr txBox="1"/>
          <p:nvPr/>
        </p:nvSpPr>
        <p:spPr>
          <a:xfrm>
            <a:off x="4950132" y="2113677"/>
            <a:ext cx="2075411" cy="338554"/>
          </a:xfrm>
          <a:prstGeom prst="rect">
            <a:avLst/>
          </a:prstGeom>
          <a:noFill/>
        </p:spPr>
        <p:txBody>
          <a:bodyPr wrap="square" rtlCol="0">
            <a:spAutoFit/>
          </a:bodyPr>
          <a:lstStyle/>
          <a:p>
            <a:pPr algn="ctr"/>
            <a:r>
              <a:rPr lang="en-US" sz="1600" dirty="0"/>
              <a:t>Universal time clock</a:t>
            </a:r>
            <a:endParaRPr lang="en-GB" sz="1600" dirty="0"/>
          </a:p>
        </p:txBody>
      </p:sp>
      <p:cxnSp>
        <p:nvCxnSpPr>
          <p:cNvPr id="25" name="Straight Arrow Connector 24"/>
          <p:cNvCxnSpPr>
            <a:stCxn id="15" idx="1"/>
            <a:endCxn id="16" idx="0"/>
          </p:cNvCxnSpPr>
          <p:nvPr/>
        </p:nvCxnSpPr>
        <p:spPr>
          <a:xfrm flipH="1">
            <a:off x="1526554" y="1749357"/>
            <a:ext cx="1261972" cy="334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3"/>
          <a:stretch>
            <a:fillRect/>
          </a:stretch>
        </p:blipFill>
        <p:spPr>
          <a:xfrm>
            <a:off x="7142876" y="2531754"/>
            <a:ext cx="1449018" cy="964256"/>
          </a:xfrm>
          <a:prstGeom prst="rect">
            <a:avLst/>
          </a:prstGeom>
        </p:spPr>
      </p:pic>
      <p:sp>
        <p:nvSpPr>
          <p:cNvPr id="27" name="TextBox 26"/>
          <p:cNvSpPr txBox="1"/>
          <p:nvPr/>
        </p:nvSpPr>
        <p:spPr>
          <a:xfrm>
            <a:off x="6992819" y="3419886"/>
            <a:ext cx="2075411" cy="338554"/>
          </a:xfrm>
          <a:prstGeom prst="rect">
            <a:avLst/>
          </a:prstGeom>
          <a:noFill/>
        </p:spPr>
        <p:txBody>
          <a:bodyPr wrap="square" rtlCol="0">
            <a:spAutoFit/>
          </a:bodyPr>
          <a:lstStyle/>
          <a:p>
            <a:pPr algn="ctr"/>
            <a:r>
              <a:rPr lang="en-US" sz="1600" dirty="0"/>
              <a:t>Multiplexing </a:t>
            </a:r>
            <a:endParaRPr lang="en-GB" sz="1600" dirty="0"/>
          </a:p>
        </p:txBody>
      </p:sp>
      <p:cxnSp>
        <p:nvCxnSpPr>
          <p:cNvPr id="29" name="Straight Arrow Connector 28"/>
          <p:cNvCxnSpPr>
            <a:stCxn id="3" idx="3"/>
            <a:endCxn id="26" idx="0"/>
          </p:cNvCxnSpPr>
          <p:nvPr/>
        </p:nvCxnSpPr>
        <p:spPr>
          <a:xfrm>
            <a:off x="6783354" y="1803665"/>
            <a:ext cx="1084031" cy="72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14"/>
          <a:stretch>
            <a:fillRect/>
          </a:stretch>
        </p:blipFill>
        <p:spPr>
          <a:xfrm>
            <a:off x="7386878" y="3895542"/>
            <a:ext cx="1109422" cy="1441686"/>
          </a:xfrm>
          <a:prstGeom prst="rect">
            <a:avLst/>
          </a:prstGeom>
        </p:spPr>
      </p:pic>
      <p:sp>
        <p:nvSpPr>
          <p:cNvPr id="31" name="TextBox 30"/>
          <p:cNvSpPr txBox="1"/>
          <p:nvPr/>
        </p:nvSpPr>
        <p:spPr>
          <a:xfrm>
            <a:off x="6783355" y="5263080"/>
            <a:ext cx="2246846" cy="338554"/>
          </a:xfrm>
          <a:prstGeom prst="rect">
            <a:avLst/>
          </a:prstGeom>
          <a:noFill/>
        </p:spPr>
        <p:txBody>
          <a:bodyPr wrap="square" rtlCol="0">
            <a:spAutoFit/>
          </a:bodyPr>
          <a:lstStyle/>
          <a:p>
            <a:pPr algn="ctr"/>
            <a:r>
              <a:rPr lang="en-US" sz="1600" dirty="0"/>
              <a:t>High-frequency trading </a:t>
            </a:r>
            <a:endParaRPr lang="en-GB" sz="1600" dirty="0"/>
          </a:p>
        </p:txBody>
      </p:sp>
      <p:pic>
        <p:nvPicPr>
          <p:cNvPr id="33" name="Picture 32"/>
          <p:cNvPicPr>
            <a:picLocks noChangeAspect="1"/>
          </p:cNvPicPr>
          <p:nvPr/>
        </p:nvPicPr>
        <p:blipFill>
          <a:blip r:embed="rId15"/>
          <a:stretch>
            <a:fillRect/>
          </a:stretch>
        </p:blipFill>
        <p:spPr>
          <a:xfrm>
            <a:off x="5538339" y="5183181"/>
            <a:ext cx="1283510" cy="1060065"/>
          </a:xfrm>
          <a:prstGeom prst="rect">
            <a:avLst/>
          </a:prstGeom>
        </p:spPr>
      </p:pic>
      <p:sp>
        <p:nvSpPr>
          <p:cNvPr id="34" name="TextBox 33"/>
          <p:cNvSpPr txBox="1"/>
          <p:nvPr/>
        </p:nvSpPr>
        <p:spPr>
          <a:xfrm>
            <a:off x="5117569" y="6106310"/>
            <a:ext cx="2075411" cy="338554"/>
          </a:xfrm>
          <a:prstGeom prst="rect">
            <a:avLst/>
          </a:prstGeom>
          <a:noFill/>
        </p:spPr>
        <p:txBody>
          <a:bodyPr wrap="square" rtlCol="0">
            <a:spAutoFit/>
          </a:bodyPr>
          <a:lstStyle/>
          <a:p>
            <a:pPr algn="ctr"/>
            <a:r>
              <a:rPr lang="en-US" sz="1600" dirty="0"/>
              <a:t>Fleet management</a:t>
            </a:r>
            <a:endParaRPr lang="en-GB" sz="1600" dirty="0"/>
          </a:p>
        </p:txBody>
      </p:sp>
      <p:pic>
        <p:nvPicPr>
          <p:cNvPr id="35" name="Picture 34"/>
          <p:cNvPicPr>
            <a:picLocks noChangeAspect="1"/>
          </p:cNvPicPr>
          <p:nvPr/>
        </p:nvPicPr>
        <p:blipFill>
          <a:blip r:embed="rId16"/>
          <a:stretch>
            <a:fillRect/>
          </a:stretch>
        </p:blipFill>
        <p:spPr>
          <a:xfrm>
            <a:off x="3944201" y="5494903"/>
            <a:ext cx="691689" cy="664505"/>
          </a:xfrm>
          <a:prstGeom prst="rect">
            <a:avLst/>
          </a:prstGeom>
        </p:spPr>
      </p:pic>
      <p:sp>
        <p:nvSpPr>
          <p:cNvPr id="36" name="TextBox 35"/>
          <p:cNvSpPr txBox="1"/>
          <p:nvPr/>
        </p:nvSpPr>
        <p:spPr>
          <a:xfrm>
            <a:off x="3088133" y="5990131"/>
            <a:ext cx="2252642" cy="338554"/>
          </a:xfrm>
          <a:prstGeom prst="rect">
            <a:avLst/>
          </a:prstGeom>
          <a:noFill/>
        </p:spPr>
        <p:txBody>
          <a:bodyPr wrap="square" rtlCol="0">
            <a:spAutoFit/>
          </a:bodyPr>
          <a:lstStyle/>
          <a:p>
            <a:pPr algn="ctr"/>
            <a:r>
              <a:rPr lang="en-US" sz="1600" dirty="0"/>
              <a:t>Electronic monitoring</a:t>
            </a:r>
            <a:endParaRPr lang="en-GB" sz="1600" dirty="0"/>
          </a:p>
        </p:txBody>
      </p:sp>
      <p:pic>
        <p:nvPicPr>
          <p:cNvPr id="37" name="Picture 36"/>
          <p:cNvPicPr>
            <a:picLocks noChangeAspect="1"/>
          </p:cNvPicPr>
          <p:nvPr/>
        </p:nvPicPr>
        <p:blipFill>
          <a:blip r:embed="rId17"/>
          <a:stretch>
            <a:fillRect/>
          </a:stretch>
        </p:blipFill>
        <p:spPr>
          <a:xfrm>
            <a:off x="392434" y="61077"/>
            <a:ext cx="1744097" cy="1212439"/>
          </a:xfrm>
          <a:prstGeom prst="rect">
            <a:avLst/>
          </a:prstGeom>
        </p:spPr>
      </p:pic>
      <p:sp>
        <p:nvSpPr>
          <p:cNvPr id="38" name="TextBox 37"/>
          <p:cNvSpPr txBox="1"/>
          <p:nvPr/>
        </p:nvSpPr>
        <p:spPr>
          <a:xfrm>
            <a:off x="137951" y="1041239"/>
            <a:ext cx="2341312" cy="338554"/>
          </a:xfrm>
          <a:prstGeom prst="rect">
            <a:avLst/>
          </a:prstGeom>
          <a:noFill/>
        </p:spPr>
        <p:txBody>
          <a:bodyPr wrap="square" rtlCol="0">
            <a:spAutoFit/>
          </a:bodyPr>
          <a:lstStyle/>
          <a:p>
            <a:pPr algn="ctr"/>
            <a:r>
              <a:rPr lang="en-US" sz="1600" dirty="0"/>
              <a:t>Humidity measurement</a:t>
            </a:r>
            <a:endParaRPr lang="en-GB" sz="1600" dirty="0"/>
          </a:p>
        </p:txBody>
      </p:sp>
      <p:pic>
        <p:nvPicPr>
          <p:cNvPr id="39" name="Picture 38"/>
          <p:cNvPicPr>
            <a:picLocks noChangeAspect="1"/>
          </p:cNvPicPr>
          <p:nvPr/>
        </p:nvPicPr>
        <p:blipFill>
          <a:blip r:embed="rId18"/>
          <a:stretch>
            <a:fillRect/>
          </a:stretch>
        </p:blipFill>
        <p:spPr>
          <a:xfrm>
            <a:off x="179784" y="5335450"/>
            <a:ext cx="1152999" cy="1200167"/>
          </a:xfrm>
          <a:prstGeom prst="rect">
            <a:avLst/>
          </a:prstGeom>
        </p:spPr>
      </p:pic>
      <p:sp>
        <p:nvSpPr>
          <p:cNvPr id="40" name="TextBox 39"/>
          <p:cNvSpPr txBox="1"/>
          <p:nvPr/>
        </p:nvSpPr>
        <p:spPr>
          <a:xfrm>
            <a:off x="0" y="6451033"/>
            <a:ext cx="2539585" cy="338554"/>
          </a:xfrm>
          <a:prstGeom prst="rect">
            <a:avLst/>
          </a:prstGeom>
          <a:noFill/>
        </p:spPr>
        <p:txBody>
          <a:bodyPr wrap="square" rtlCol="0">
            <a:spAutoFit/>
          </a:bodyPr>
          <a:lstStyle/>
          <a:p>
            <a:pPr algn="ctr"/>
            <a:r>
              <a:rPr lang="en-US" sz="1600" dirty="0"/>
              <a:t>Volcanic ash measurement</a:t>
            </a:r>
            <a:endParaRPr lang="en-GB" sz="1600" dirty="0"/>
          </a:p>
        </p:txBody>
      </p:sp>
      <p:sp>
        <p:nvSpPr>
          <p:cNvPr id="42" name="Rectangle 41"/>
          <p:cNvSpPr/>
          <p:nvPr/>
        </p:nvSpPr>
        <p:spPr>
          <a:xfrm>
            <a:off x="3299771" y="68219"/>
            <a:ext cx="2290428" cy="97302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p:cNvPicPr>
            <a:picLocks noChangeAspect="1"/>
          </p:cNvPicPr>
          <p:nvPr/>
        </p:nvPicPr>
        <p:blipFill>
          <a:blip r:embed="rId19"/>
          <a:stretch>
            <a:fillRect/>
          </a:stretch>
        </p:blipFill>
        <p:spPr>
          <a:xfrm>
            <a:off x="7415365" y="51110"/>
            <a:ext cx="1418393" cy="1085957"/>
          </a:xfrm>
          <a:prstGeom prst="rect">
            <a:avLst/>
          </a:prstGeom>
        </p:spPr>
      </p:pic>
      <p:sp>
        <p:nvSpPr>
          <p:cNvPr id="44" name="TextBox 43"/>
          <p:cNvSpPr txBox="1"/>
          <p:nvPr/>
        </p:nvSpPr>
        <p:spPr>
          <a:xfrm>
            <a:off x="6445041" y="1037705"/>
            <a:ext cx="2816278" cy="338554"/>
          </a:xfrm>
          <a:prstGeom prst="rect">
            <a:avLst/>
          </a:prstGeom>
          <a:noFill/>
        </p:spPr>
        <p:txBody>
          <a:bodyPr wrap="square" rtlCol="0">
            <a:spAutoFit/>
          </a:bodyPr>
          <a:lstStyle/>
          <a:p>
            <a:pPr algn="ctr"/>
            <a:r>
              <a:rPr lang="en-US" sz="1600" dirty="0"/>
              <a:t>Glacier melting measurement</a:t>
            </a:r>
            <a:endParaRPr lang="en-GB" sz="1600" dirty="0"/>
          </a:p>
        </p:txBody>
      </p:sp>
    </p:spTree>
    <p:extLst>
      <p:ext uri="{BB962C8B-B14F-4D97-AF65-F5344CB8AC3E}">
        <p14:creationId xmlns:p14="http://schemas.microsoft.com/office/powerpoint/2010/main" val="2932429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patterns in radiation</a:t>
            </a:r>
            <a:endParaRPr lang="en-GB" dirty="0"/>
          </a:p>
        </p:txBody>
      </p:sp>
      <p:sp>
        <p:nvSpPr>
          <p:cNvPr id="3" name="Content Placeholder 2"/>
          <p:cNvSpPr>
            <a:spLocks noGrp="1"/>
          </p:cNvSpPr>
          <p:nvPr>
            <p:ph idx="1"/>
          </p:nvPr>
        </p:nvSpPr>
        <p:spPr/>
        <p:txBody>
          <a:bodyPr>
            <a:normAutofit/>
          </a:bodyPr>
          <a:lstStyle/>
          <a:p>
            <a:pPr>
              <a:buFont typeface="+mj-lt"/>
              <a:buAutoNum type="arabicPeriod"/>
            </a:pPr>
            <a:r>
              <a:rPr lang="en-US" sz="1800" dirty="0"/>
              <a:t>Technologies show a tendency</a:t>
            </a:r>
            <a:r>
              <a:rPr lang="en-US" sz="1800" baseline="-25000" dirty="0"/>
              <a:t> </a:t>
            </a:r>
            <a:r>
              <a:rPr lang="en-US" sz="1800" dirty="0"/>
              <a:t> to radiate in adjacent and distant functional spaces.</a:t>
            </a:r>
          </a:p>
          <a:p>
            <a:pPr>
              <a:buFont typeface="+mj-lt"/>
              <a:buAutoNum type="arabicPeriod"/>
            </a:pPr>
            <a:r>
              <a:rPr lang="en-US" sz="1800" dirty="0"/>
              <a:t>The number of uses is </a:t>
            </a:r>
            <a:r>
              <a:rPr lang="en-US" sz="1800" dirty="0" err="1"/>
              <a:t>unprestateable</a:t>
            </a:r>
            <a:r>
              <a:rPr lang="en-US" sz="1800" dirty="0"/>
              <a:t>. The number of uses is always larger than the current set.</a:t>
            </a:r>
          </a:p>
          <a:p>
            <a:pPr>
              <a:buFont typeface="+mj-lt"/>
              <a:buAutoNum type="arabicPeriod"/>
            </a:pPr>
            <a:r>
              <a:rPr lang="en-US" sz="1800" dirty="0"/>
              <a:t>Uses can be adaptive or exaptive. A fraction of emergent uses is characterized by functional novelty (exaptive)</a:t>
            </a:r>
          </a:p>
          <a:p>
            <a:pPr>
              <a:buFont typeface="+mj-lt"/>
              <a:buAutoNum type="arabicPeriod"/>
            </a:pPr>
            <a:r>
              <a:rPr lang="en-US" sz="1800" dirty="0"/>
              <a:t>A fraction of emergent uses is radical</a:t>
            </a:r>
          </a:p>
          <a:p>
            <a:pPr>
              <a:buFont typeface="+mj-lt"/>
              <a:buAutoNum type="arabicPeriod"/>
            </a:pPr>
            <a:r>
              <a:rPr lang="en-US" sz="1800" dirty="0"/>
              <a:t>The radiation of exaptive uses is driven by affordances. The radiation of adaptive uses is driven by commonality of mechanisms and adjacency.</a:t>
            </a:r>
          </a:p>
          <a:p>
            <a:pPr>
              <a:buFont typeface="+mj-lt"/>
              <a:buAutoNum type="arabicPeriod"/>
            </a:pPr>
            <a:r>
              <a:rPr lang="en-US" sz="1800" dirty="0"/>
              <a:t>About 60% (?) of emergent uses is characterized by a large distance from the original use</a:t>
            </a:r>
          </a:p>
          <a:p>
            <a:pPr>
              <a:buFont typeface="+mj-lt"/>
              <a:buAutoNum type="arabicPeriod"/>
            </a:pPr>
            <a:r>
              <a:rPr lang="en-US" sz="1800" dirty="0"/>
              <a:t>Affordances are revealed by exposure to distant contexts</a:t>
            </a:r>
          </a:p>
          <a:p>
            <a:endParaRPr lang="en-US" sz="1800" dirty="0"/>
          </a:p>
          <a:p>
            <a:endParaRPr lang="en-GB" sz="1800" dirty="0"/>
          </a:p>
        </p:txBody>
      </p:sp>
    </p:spTree>
    <p:extLst>
      <p:ext uri="{BB962C8B-B14F-4D97-AF65-F5344CB8AC3E}">
        <p14:creationId xmlns:p14="http://schemas.microsoft.com/office/powerpoint/2010/main" val="1302447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these ‘things’ (that are associated to a large distance)?</a:t>
            </a:r>
            <a:endParaRPr lang="en-GB" dirty="0"/>
          </a:p>
        </p:txBody>
      </p:sp>
      <p:sp>
        <p:nvSpPr>
          <p:cNvPr id="3" name="Content Placeholder 2"/>
          <p:cNvSpPr>
            <a:spLocks noGrp="1"/>
          </p:cNvSpPr>
          <p:nvPr>
            <p:ph idx="1"/>
          </p:nvPr>
        </p:nvSpPr>
        <p:spPr/>
        <p:txBody>
          <a:bodyPr>
            <a:normAutofit/>
          </a:bodyPr>
          <a:lstStyle/>
          <a:p>
            <a:r>
              <a:rPr lang="en-US" sz="2400" dirty="0"/>
              <a:t>Surprise: large distance is not granted. </a:t>
            </a:r>
          </a:p>
          <a:p>
            <a:r>
              <a:rPr lang="en-US" sz="2400" dirty="0"/>
              <a:t>Radicalness associated with:</a:t>
            </a:r>
          </a:p>
          <a:p>
            <a:pPr lvl="1"/>
            <a:r>
              <a:rPr lang="en-US" sz="2000" dirty="0"/>
              <a:t>Exaptation (functionally novel)</a:t>
            </a:r>
          </a:p>
          <a:p>
            <a:pPr lvl="1"/>
            <a:r>
              <a:rPr lang="en-US" sz="2000" dirty="0"/>
              <a:t>Large distance</a:t>
            </a:r>
          </a:p>
          <a:p>
            <a:r>
              <a:rPr lang="en-US" sz="2400" dirty="0"/>
              <a:t>Their emergence requires exposure to very different context.</a:t>
            </a:r>
          </a:p>
          <a:p>
            <a:r>
              <a:rPr lang="en-US" sz="2400" dirty="0"/>
              <a:t>They seem to be based on novel phenomena or pathway.</a:t>
            </a:r>
          </a:p>
          <a:p>
            <a:r>
              <a:rPr lang="en-US" sz="2400" dirty="0"/>
              <a:t>They are based on unknown affordances that are revealed by exposure to new contexts.</a:t>
            </a:r>
          </a:p>
          <a:p>
            <a:pPr marL="0" indent="0">
              <a:buNone/>
            </a:pPr>
            <a:endParaRPr lang="en-GB" sz="2400" dirty="0"/>
          </a:p>
        </p:txBody>
      </p:sp>
    </p:spTree>
    <p:extLst>
      <p:ext uri="{BB962C8B-B14F-4D97-AF65-F5344CB8AC3E}">
        <p14:creationId xmlns:p14="http://schemas.microsoft.com/office/powerpoint/2010/main" val="2057101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noProof="0" dirty="0"/>
          </a:p>
        </p:txBody>
      </p:sp>
      <p:sp>
        <p:nvSpPr>
          <p:cNvPr id="4" name="ZoneTexte 3"/>
          <p:cNvSpPr txBox="1"/>
          <p:nvPr/>
        </p:nvSpPr>
        <p:spPr>
          <a:xfrm>
            <a:off x="551793" y="1980067"/>
            <a:ext cx="2049517" cy="400110"/>
          </a:xfrm>
          <a:prstGeom prst="rect">
            <a:avLst/>
          </a:prstGeom>
          <a:noFill/>
          <a:ln>
            <a:solidFill>
              <a:schemeClr val="bg1">
                <a:lumMod val="85000"/>
              </a:schemeClr>
            </a:solidFill>
          </a:ln>
        </p:spPr>
        <p:txBody>
          <a:bodyPr wrap="square" rtlCol="0">
            <a:spAutoFit/>
          </a:bodyPr>
          <a:lstStyle/>
          <a:p>
            <a:pPr algn="ctr"/>
            <a:r>
              <a:rPr lang="en-GB" b="0" dirty="0"/>
              <a:t>Result </a:t>
            </a:r>
          </a:p>
        </p:txBody>
      </p:sp>
      <p:cxnSp>
        <p:nvCxnSpPr>
          <p:cNvPr id="6" name="Connecteur droit avec flèche 5"/>
          <p:cNvCxnSpPr>
            <a:stCxn id="4" idx="3"/>
            <a:endCxn id="9" idx="1"/>
          </p:cNvCxnSpPr>
          <p:nvPr/>
        </p:nvCxnSpPr>
        <p:spPr>
          <a:xfrm>
            <a:off x="2601310" y="2180122"/>
            <a:ext cx="35419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3358054" y="2191405"/>
            <a:ext cx="2207172" cy="400110"/>
          </a:xfrm>
          <a:prstGeom prst="rect">
            <a:avLst/>
          </a:prstGeom>
          <a:noFill/>
        </p:spPr>
        <p:txBody>
          <a:bodyPr wrap="square" rtlCol="0">
            <a:spAutoFit/>
          </a:bodyPr>
          <a:lstStyle/>
          <a:p>
            <a:r>
              <a:rPr lang="en-GB" b="0" dirty="0"/>
              <a:t>Reverse question</a:t>
            </a:r>
          </a:p>
        </p:txBody>
      </p:sp>
      <p:sp>
        <p:nvSpPr>
          <p:cNvPr id="9" name="ZoneTexte 8"/>
          <p:cNvSpPr txBox="1"/>
          <p:nvPr/>
        </p:nvSpPr>
        <p:spPr>
          <a:xfrm>
            <a:off x="6143297" y="1826179"/>
            <a:ext cx="2049517" cy="707886"/>
          </a:xfrm>
          <a:prstGeom prst="rect">
            <a:avLst/>
          </a:prstGeom>
          <a:noFill/>
          <a:ln>
            <a:solidFill>
              <a:schemeClr val="bg1">
                <a:lumMod val="85000"/>
              </a:schemeClr>
            </a:solidFill>
          </a:ln>
        </p:spPr>
        <p:txBody>
          <a:bodyPr wrap="square" rtlCol="0">
            <a:spAutoFit/>
          </a:bodyPr>
          <a:lstStyle/>
          <a:p>
            <a:pPr algn="ctr"/>
            <a:r>
              <a:rPr lang="en-GB" b="0" dirty="0"/>
              <a:t>Answer to what problem? </a:t>
            </a:r>
          </a:p>
        </p:txBody>
      </p:sp>
      <p:sp>
        <p:nvSpPr>
          <p:cNvPr id="11" name="ZoneTexte 10"/>
          <p:cNvSpPr txBox="1"/>
          <p:nvPr/>
        </p:nvSpPr>
        <p:spPr>
          <a:xfrm>
            <a:off x="562299" y="4387005"/>
            <a:ext cx="2049517" cy="400110"/>
          </a:xfrm>
          <a:prstGeom prst="rect">
            <a:avLst/>
          </a:prstGeom>
          <a:noFill/>
          <a:ln>
            <a:solidFill>
              <a:schemeClr val="bg1">
                <a:lumMod val="85000"/>
              </a:schemeClr>
            </a:solidFill>
          </a:ln>
        </p:spPr>
        <p:txBody>
          <a:bodyPr wrap="square" rtlCol="0">
            <a:spAutoFit/>
          </a:bodyPr>
          <a:lstStyle/>
          <a:p>
            <a:pPr algn="ctr"/>
            <a:r>
              <a:rPr lang="en-GB" dirty="0"/>
              <a:t>Problem</a:t>
            </a:r>
          </a:p>
        </p:txBody>
      </p:sp>
      <p:cxnSp>
        <p:nvCxnSpPr>
          <p:cNvPr id="12" name="Connecteur droit avec flèche 11"/>
          <p:cNvCxnSpPr>
            <a:stCxn id="11" idx="3"/>
            <a:endCxn id="14" idx="1"/>
          </p:cNvCxnSpPr>
          <p:nvPr/>
        </p:nvCxnSpPr>
        <p:spPr>
          <a:xfrm>
            <a:off x="2611816" y="4587060"/>
            <a:ext cx="35419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368560" y="4598343"/>
            <a:ext cx="2207172" cy="400110"/>
          </a:xfrm>
          <a:prstGeom prst="rect">
            <a:avLst/>
          </a:prstGeom>
          <a:noFill/>
        </p:spPr>
        <p:txBody>
          <a:bodyPr wrap="square" rtlCol="0">
            <a:spAutoFit/>
          </a:bodyPr>
          <a:lstStyle/>
          <a:p>
            <a:r>
              <a:rPr lang="en-GB" dirty="0"/>
              <a:t>Direct question</a:t>
            </a:r>
          </a:p>
        </p:txBody>
      </p:sp>
      <p:sp>
        <p:nvSpPr>
          <p:cNvPr id="14" name="ZoneTexte 13"/>
          <p:cNvSpPr txBox="1"/>
          <p:nvPr/>
        </p:nvSpPr>
        <p:spPr>
          <a:xfrm>
            <a:off x="6153803" y="4233117"/>
            <a:ext cx="2049517" cy="707886"/>
          </a:xfrm>
          <a:prstGeom prst="rect">
            <a:avLst/>
          </a:prstGeom>
          <a:noFill/>
          <a:ln>
            <a:solidFill>
              <a:schemeClr val="bg1">
                <a:lumMod val="85000"/>
              </a:schemeClr>
            </a:solidFill>
          </a:ln>
        </p:spPr>
        <p:txBody>
          <a:bodyPr wrap="square" rtlCol="0">
            <a:spAutoFit/>
          </a:bodyPr>
          <a:lstStyle/>
          <a:p>
            <a:pPr algn="ctr"/>
            <a:r>
              <a:rPr lang="en-GB" dirty="0"/>
              <a:t>What is the solution?</a:t>
            </a:r>
          </a:p>
        </p:txBody>
      </p:sp>
      <p:sp>
        <p:nvSpPr>
          <p:cNvPr id="15" name="Rectangle à coins arrondis 14"/>
          <p:cNvSpPr/>
          <p:nvPr/>
        </p:nvSpPr>
        <p:spPr>
          <a:xfrm>
            <a:off x="378372" y="1608090"/>
            <a:ext cx="8213835" cy="1229710"/>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ZoneTexte 15"/>
          <p:cNvSpPr txBox="1"/>
          <p:nvPr/>
        </p:nvSpPr>
        <p:spPr>
          <a:xfrm>
            <a:off x="2900856" y="1213944"/>
            <a:ext cx="2617076" cy="400110"/>
          </a:xfrm>
          <a:prstGeom prst="rect">
            <a:avLst/>
          </a:prstGeom>
          <a:noFill/>
        </p:spPr>
        <p:txBody>
          <a:bodyPr wrap="square" rtlCol="0">
            <a:spAutoFit/>
          </a:bodyPr>
          <a:lstStyle/>
          <a:p>
            <a:pPr algn="ctr"/>
            <a:r>
              <a:rPr lang="en-GB" i="1" dirty="0"/>
              <a:t>Exaptive method</a:t>
            </a:r>
          </a:p>
        </p:txBody>
      </p:sp>
      <p:sp>
        <p:nvSpPr>
          <p:cNvPr id="17" name="ZoneTexte 16"/>
          <p:cNvSpPr txBox="1"/>
          <p:nvPr/>
        </p:nvSpPr>
        <p:spPr>
          <a:xfrm>
            <a:off x="2974429" y="3636587"/>
            <a:ext cx="2617076" cy="400110"/>
          </a:xfrm>
          <a:prstGeom prst="rect">
            <a:avLst/>
          </a:prstGeom>
          <a:noFill/>
        </p:spPr>
        <p:txBody>
          <a:bodyPr wrap="square" rtlCol="0">
            <a:spAutoFit/>
          </a:bodyPr>
          <a:lstStyle/>
          <a:p>
            <a:pPr algn="ctr"/>
            <a:r>
              <a:rPr lang="en-GB" i="1" dirty="0"/>
              <a:t>Adaptive method</a:t>
            </a:r>
          </a:p>
        </p:txBody>
      </p:sp>
      <p:sp>
        <p:nvSpPr>
          <p:cNvPr id="18" name="Rectangle à coins arrondis 17"/>
          <p:cNvSpPr/>
          <p:nvPr/>
        </p:nvSpPr>
        <p:spPr>
          <a:xfrm>
            <a:off x="388878" y="4046560"/>
            <a:ext cx="8213835" cy="1229710"/>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Reverse question</a:t>
            </a:r>
          </a:p>
        </p:txBody>
      </p:sp>
      <p:sp>
        <p:nvSpPr>
          <p:cNvPr id="3" name="Espace réservé du contenu 2"/>
          <p:cNvSpPr>
            <a:spLocks noGrp="1"/>
          </p:cNvSpPr>
          <p:nvPr>
            <p:ph idx="1"/>
          </p:nvPr>
        </p:nvSpPr>
        <p:spPr/>
        <p:txBody>
          <a:bodyPr/>
          <a:lstStyle/>
          <a:p>
            <a:pPr marL="0" indent="0">
              <a:buNone/>
            </a:pPr>
            <a:endParaRPr lang="en-US" i="1" noProof="0" dirty="0"/>
          </a:p>
          <a:p>
            <a:pPr marL="0" indent="0">
              <a:buNone/>
            </a:pPr>
            <a:r>
              <a:rPr lang="en-US" i="1" noProof="0" dirty="0"/>
              <a:t>Many of the essential medical discoveries in history came about not because someone came up with a hypothesis, tested it, and discovered that it was correct, but more typically because someone stumbled upon an answer, after some creative thought, figured out what problem had been inadvertently solved </a:t>
            </a:r>
          </a:p>
          <a:p>
            <a:pPr marL="0" indent="0" algn="r">
              <a:buNone/>
            </a:pPr>
            <a:endParaRPr lang="en-US" sz="1800" noProof="0" dirty="0"/>
          </a:p>
          <a:p>
            <a:pPr marL="0" indent="0" algn="r">
              <a:buNone/>
            </a:pPr>
            <a:r>
              <a:rPr lang="en-US" sz="1800" noProof="0" dirty="0"/>
              <a:t>Meyer (2007) </a:t>
            </a:r>
            <a:r>
              <a:rPr lang="en-US" sz="1800" i="1" noProof="0" dirty="0"/>
              <a:t>Happy accidents: serendipity in major medical breakthroughs in the twentieth century</a:t>
            </a:r>
            <a:r>
              <a:rPr lang="en-US" sz="1800" noProof="0" dirty="0"/>
              <a:t>, p.300</a:t>
            </a:r>
          </a:p>
          <a:p>
            <a:endParaRPr lang="en-US" noProof="0" dirty="0"/>
          </a:p>
        </p:txBody>
      </p:sp>
    </p:spTree>
    <p:extLst>
      <p:ext uri="{BB962C8B-B14F-4D97-AF65-F5344CB8AC3E}">
        <p14:creationId xmlns:p14="http://schemas.microsoft.com/office/powerpoint/2010/main" val="1542671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1: high distance</a:t>
            </a:r>
            <a:endParaRPr lang="en-GB" dirty="0"/>
          </a:p>
        </p:txBody>
      </p:sp>
      <p:pic>
        <p:nvPicPr>
          <p:cNvPr id="4" name="Picture 3"/>
          <p:cNvPicPr>
            <a:picLocks noChangeAspect="1"/>
          </p:cNvPicPr>
          <p:nvPr/>
        </p:nvPicPr>
        <p:blipFill>
          <a:blip r:embed="rId3"/>
          <a:stretch>
            <a:fillRect/>
          </a:stretch>
        </p:blipFill>
        <p:spPr>
          <a:xfrm>
            <a:off x="678707" y="1661607"/>
            <a:ext cx="2068819" cy="1477728"/>
          </a:xfrm>
          <a:prstGeom prst="rect">
            <a:avLst/>
          </a:prstGeom>
        </p:spPr>
      </p:pic>
      <p:pic>
        <p:nvPicPr>
          <p:cNvPr id="5" name="Picture 4"/>
          <p:cNvPicPr>
            <a:picLocks noChangeAspect="1"/>
          </p:cNvPicPr>
          <p:nvPr/>
        </p:nvPicPr>
        <p:blipFill>
          <a:blip r:embed="rId4"/>
          <a:stretch>
            <a:fillRect/>
          </a:stretch>
        </p:blipFill>
        <p:spPr>
          <a:xfrm>
            <a:off x="6999047" y="1668093"/>
            <a:ext cx="1405647" cy="1522785"/>
          </a:xfrm>
          <a:prstGeom prst="rect">
            <a:avLst/>
          </a:prstGeom>
        </p:spPr>
      </p:pic>
      <p:sp>
        <p:nvSpPr>
          <p:cNvPr id="6" name="Oval 5"/>
          <p:cNvSpPr/>
          <p:nvPr/>
        </p:nvSpPr>
        <p:spPr>
          <a:xfrm>
            <a:off x="752272" y="1407269"/>
            <a:ext cx="1915539" cy="2049293"/>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735591" y="1407269"/>
            <a:ext cx="1915539" cy="2049293"/>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79253" y="979252"/>
            <a:ext cx="1620443" cy="707886"/>
          </a:xfrm>
          <a:prstGeom prst="rect">
            <a:avLst/>
          </a:prstGeom>
          <a:noFill/>
        </p:spPr>
        <p:txBody>
          <a:bodyPr wrap="square" rtlCol="0">
            <a:spAutoFit/>
          </a:bodyPr>
          <a:lstStyle/>
          <a:p>
            <a:pPr algn="ctr"/>
            <a:r>
              <a:rPr lang="en-US" dirty="0"/>
              <a:t>Context 1</a:t>
            </a:r>
          </a:p>
          <a:p>
            <a:pPr algn="ctr"/>
            <a:r>
              <a:rPr lang="en-US" dirty="0"/>
              <a:t>Radar</a:t>
            </a:r>
            <a:endParaRPr lang="en-GB" dirty="0"/>
          </a:p>
        </p:txBody>
      </p:sp>
      <p:sp>
        <p:nvSpPr>
          <p:cNvPr id="9" name="TextBox 8"/>
          <p:cNvSpPr txBox="1"/>
          <p:nvPr/>
        </p:nvSpPr>
        <p:spPr>
          <a:xfrm>
            <a:off x="6565148" y="976302"/>
            <a:ext cx="2163804" cy="707886"/>
          </a:xfrm>
          <a:prstGeom prst="rect">
            <a:avLst/>
          </a:prstGeom>
          <a:noFill/>
        </p:spPr>
        <p:txBody>
          <a:bodyPr wrap="square" rtlCol="0">
            <a:spAutoFit/>
          </a:bodyPr>
          <a:lstStyle/>
          <a:p>
            <a:pPr algn="ctr"/>
            <a:r>
              <a:rPr lang="en-US" dirty="0"/>
              <a:t>Context 2</a:t>
            </a:r>
          </a:p>
          <a:p>
            <a:pPr algn="ctr"/>
            <a:r>
              <a:rPr lang="en-US" dirty="0"/>
              <a:t>Kitchen appliance</a:t>
            </a:r>
            <a:endParaRPr lang="en-GB" dirty="0"/>
          </a:p>
        </p:txBody>
      </p:sp>
      <p:cxnSp>
        <p:nvCxnSpPr>
          <p:cNvPr id="11" name="Straight Arrow Connector 10"/>
          <p:cNvCxnSpPr>
            <a:cxnSpLocks/>
            <a:stCxn id="6" idx="6"/>
            <a:endCxn id="7" idx="2"/>
          </p:cNvCxnSpPr>
          <p:nvPr/>
        </p:nvCxnSpPr>
        <p:spPr>
          <a:xfrm>
            <a:off x="2667811" y="2431916"/>
            <a:ext cx="40677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58316" y="2365616"/>
            <a:ext cx="1154348" cy="400110"/>
          </a:xfrm>
          <a:prstGeom prst="rect">
            <a:avLst/>
          </a:prstGeom>
          <a:noFill/>
        </p:spPr>
        <p:txBody>
          <a:bodyPr wrap="square" rtlCol="0">
            <a:spAutoFit/>
          </a:bodyPr>
          <a:lstStyle/>
          <a:p>
            <a:pPr algn="ctr"/>
            <a:r>
              <a:rPr lang="en-US" dirty="0"/>
              <a:t>distance</a:t>
            </a:r>
            <a:endParaRPr lang="en-GB" dirty="0"/>
          </a:p>
        </p:txBody>
      </p:sp>
      <p:sp>
        <p:nvSpPr>
          <p:cNvPr id="17" name="Oval 16"/>
          <p:cNvSpPr/>
          <p:nvPr/>
        </p:nvSpPr>
        <p:spPr>
          <a:xfrm>
            <a:off x="684180" y="4302864"/>
            <a:ext cx="1915539" cy="2049293"/>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6823142" y="4302864"/>
            <a:ext cx="1915539" cy="2049293"/>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911161" y="3874847"/>
            <a:ext cx="1620443" cy="400110"/>
          </a:xfrm>
          <a:prstGeom prst="rect">
            <a:avLst/>
          </a:prstGeom>
          <a:noFill/>
        </p:spPr>
        <p:txBody>
          <a:bodyPr wrap="square" rtlCol="0">
            <a:spAutoFit/>
          </a:bodyPr>
          <a:lstStyle/>
          <a:p>
            <a:pPr algn="ctr"/>
            <a:r>
              <a:rPr lang="en-US" dirty="0"/>
              <a:t>Context 1</a:t>
            </a:r>
            <a:endParaRPr lang="en-GB" dirty="0"/>
          </a:p>
        </p:txBody>
      </p:sp>
      <p:sp>
        <p:nvSpPr>
          <p:cNvPr id="20" name="TextBox 19"/>
          <p:cNvSpPr txBox="1"/>
          <p:nvPr/>
        </p:nvSpPr>
        <p:spPr>
          <a:xfrm>
            <a:off x="6944528" y="3871897"/>
            <a:ext cx="1620443" cy="400110"/>
          </a:xfrm>
          <a:prstGeom prst="rect">
            <a:avLst/>
          </a:prstGeom>
          <a:noFill/>
        </p:spPr>
        <p:txBody>
          <a:bodyPr wrap="square" rtlCol="0">
            <a:spAutoFit/>
          </a:bodyPr>
          <a:lstStyle/>
          <a:p>
            <a:pPr algn="ctr"/>
            <a:r>
              <a:rPr lang="en-US" dirty="0"/>
              <a:t>Context 2</a:t>
            </a:r>
            <a:endParaRPr lang="en-GB" dirty="0"/>
          </a:p>
        </p:txBody>
      </p:sp>
      <p:cxnSp>
        <p:nvCxnSpPr>
          <p:cNvPr id="21" name="Straight Arrow Connector 20"/>
          <p:cNvCxnSpPr>
            <a:cxnSpLocks/>
            <a:stCxn id="17" idx="6"/>
            <a:endCxn id="18" idx="2"/>
          </p:cNvCxnSpPr>
          <p:nvPr/>
        </p:nvCxnSpPr>
        <p:spPr>
          <a:xfrm>
            <a:off x="2599719" y="5327511"/>
            <a:ext cx="422342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a:stretch>
            <a:fillRect/>
          </a:stretch>
        </p:blipFill>
        <p:spPr>
          <a:xfrm>
            <a:off x="1145085" y="4505323"/>
            <a:ext cx="1047741" cy="1307031"/>
          </a:xfrm>
          <a:prstGeom prst="rect">
            <a:avLst/>
          </a:prstGeom>
        </p:spPr>
      </p:pic>
      <p:sp>
        <p:nvSpPr>
          <p:cNvPr id="24" name="TextBox 23"/>
          <p:cNvSpPr txBox="1"/>
          <p:nvPr/>
        </p:nvSpPr>
        <p:spPr>
          <a:xfrm>
            <a:off x="6711776" y="5738242"/>
            <a:ext cx="2122859" cy="400110"/>
          </a:xfrm>
          <a:prstGeom prst="rect">
            <a:avLst/>
          </a:prstGeom>
          <a:noFill/>
        </p:spPr>
        <p:txBody>
          <a:bodyPr wrap="square" rtlCol="0">
            <a:spAutoFit/>
          </a:bodyPr>
          <a:lstStyle/>
          <a:p>
            <a:pPr algn="ctr"/>
            <a:r>
              <a:rPr lang="en-US" dirty="0"/>
              <a:t>depression</a:t>
            </a:r>
            <a:endParaRPr lang="en-GB" dirty="0"/>
          </a:p>
        </p:txBody>
      </p:sp>
      <p:pic>
        <p:nvPicPr>
          <p:cNvPr id="25" name="Picture 24"/>
          <p:cNvPicPr>
            <a:picLocks noChangeAspect="1"/>
          </p:cNvPicPr>
          <p:nvPr/>
        </p:nvPicPr>
        <p:blipFill>
          <a:blip r:embed="rId6"/>
          <a:stretch>
            <a:fillRect/>
          </a:stretch>
        </p:blipFill>
        <p:spPr>
          <a:xfrm>
            <a:off x="7327308" y="4466852"/>
            <a:ext cx="907205" cy="1375761"/>
          </a:xfrm>
          <a:prstGeom prst="rect">
            <a:avLst/>
          </a:prstGeom>
        </p:spPr>
      </p:pic>
      <p:sp>
        <p:nvSpPr>
          <p:cNvPr id="26" name="TextBox 25"/>
          <p:cNvSpPr txBox="1"/>
          <p:nvPr/>
        </p:nvSpPr>
        <p:spPr>
          <a:xfrm>
            <a:off x="587764" y="5738242"/>
            <a:ext cx="2122859" cy="400110"/>
          </a:xfrm>
          <a:prstGeom prst="rect">
            <a:avLst/>
          </a:prstGeom>
          <a:noFill/>
        </p:spPr>
        <p:txBody>
          <a:bodyPr wrap="square" rtlCol="0">
            <a:spAutoFit/>
          </a:bodyPr>
          <a:lstStyle/>
          <a:p>
            <a:pPr algn="ctr"/>
            <a:r>
              <a:rPr lang="en-US" dirty="0"/>
              <a:t>tuberculosis</a:t>
            </a:r>
            <a:endParaRPr lang="en-GB" dirty="0"/>
          </a:p>
        </p:txBody>
      </p:sp>
      <p:pic>
        <p:nvPicPr>
          <p:cNvPr id="27" name="Picture 26"/>
          <p:cNvPicPr>
            <a:picLocks noChangeAspect="1"/>
          </p:cNvPicPr>
          <p:nvPr/>
        </p:nvPicPr>
        <p:blipFill rotWithShape="1">
          <a:blip r:embed="rId7"/>
          <a:srcRect l="8968" r="31269"/>
          <a:stretch/>
        </p:blipFill>
        <p:spPr>
          <a:xfrm>
            <a:off x="34656" y="1706840"/>
            <a:ext cx="1024647" cy="1285875"/>
          </a:xfrm>
          <a:prstGeom prst="rect">
            <a:avLst/>
          </a:prstGeom>
        </p:spPr>
      </p:pic>
      <p:sp>
        <p:nvSpPr>
          <p:cNvPr id="28" name="AutoShape 2" descr="Image result for marsilid"/>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9" name="Picture 28"/>
          <p:cNvPicPr>
            <a:picLocks noChangeAspect="1"/>
          </p:cNvPicPr>
          <p:nvPr/>
        </p:nvPicPr>
        <p:blipFill rotWithShape="1">
          <a:blip r:embed="rId8"/>
          <a:srcRect l="34594" t="11564" r="31814" b="24209"/>
          <a:stretch/>
        </p:blipFill>
        <p:spPr>
          <a:xfrm>
            <a:off x="738192" y="4716853"/>
            <a:ext cx="547141" cy="1174589"/>
          </a:xfrm>
          <a:prstGeom prst="rect">
            <a:avLst/>
          </a:prstGeom>
        </p:spPr>
      </p:pic>
      <p:pic>
        <p:nvPicPr>
          <p:cNvPr id="31" name="Picture 30"/>
          <p:cNvPicPr>
            <a:picLocks noChangeAspect="1"/>
          </p:cNvPicPr>
          <p:nvPr/>
        </p:nvPicPr>
        <p:blipFill rotWithShape="1">
          <a:blip r:embed="rId7"/>
          <a:srcRect l="8968" r="31269"/>
          <a:stretch/>
        </p:blipFill>
        <p:spPr>
          <a:xfrm>
            <a:off x="6013800" y="1760702"/>
            <a:ext cx="1024647" cy="1285875"/>
          </a:xfrm>
          <a:prstGeom prst="rect">
            <a:avLst/>
          </a:prstGeom>
        </p:spPr>
      </p:pic>
      <p:pic>
        <p:nvPicPr>
          <p:cNvPr id="32" name="Picture 31"/>
          <p:cNvPicPr>
            <a:picLocks noChangeAspect="1"/>
          </p:cNvPicPr>
          <p:nvPr/>
        </p:nvPicPr>
        <p:blipFill rotWithShape="1">
          <a:blip r:embed="rId8"/>
          <a:srcRect l="34594" t="11564" r="31814" b="24209"/>
          <a:stretch/>
        </p:blipFill>
        <p:spPr>
          <a:xfrm>
            <a:off x="6904187" y="4689480"/>
            <a:ext cx="547141" cy="1174589"/>
          </a:xfrm>
          <a:prstGeom prst="rect">
            <a:avLst/>
          </a:prstGeom>
        </p:spPr>
      </p:pic>
    </p:spTree>
    <p:extLst>
      <p:ext uri="{BB962C8B-B14F-4D97-AF65-F5344CB8AC3E}">
        <p14:creationId xmlns:p14="http://schemas.microsoft.com/office/powerpoint/2010/main" val="3299517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2: conflation of contexts</a:t>
            </a:r>
            <a:endParaRPr lang="en-GB" dirty="0"/>
          </a:p>
        </p:txBody>
      </p:sp>
      <p:pic>
        <p:nvPicPr>
          <p:cNvPr id="4" name="Picture 3"/>
          <p:cNvPicPr>
            <a:picLocks noChangeAspect="1"/>
          </p:cNvPicPr>
          <p:nvPr/>
        </p:nvPicPr>
        <p:blipFill>
          <a:blip r:embed="rId3"/>
          <a:stretch>
            <a:fillRect/>
          </a:stretch>
        </p:blipFill>
        <p:spPr>
          <a:xfrm>
            <a:off x="740945" y="2375712"/>
            <a:ext cx="1799478" cy="1285342"/>
          </a:xfrm>
          <a:prstGeom prst="rect">
            <a:avLst/>
          </a:prstGeom>
        </p:spPr>
      </p:pic>
      <p:sp>
        <p:nvSpPr>
          <p:cNvPr id="6" name="Oval 5"/>
          <p:cNvSpPr/>
          <p:nvPr/>
        </p:nvSpPr>
        <p:spPr>
          <a:xfrm>
            <a:off x="752272" y="2166027"/>
            <a:ext cx="3236068" cy="2049293"/>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068107" y="2160966"/>
            <a:ext cx="3706241" cy="214838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55574" y="1783432"/>
            <a:ext cx="2995096" cy="400110"/>
          </a:xfrm>
          <a:prstGeom prst="rect">
            <a:avLst/>
          </a:prstGeom>
          <a:noFill/>
        </p:spPr>
        <p:txBody>
          <a:bodyPr wrap="square" rtlCol="0">
            <a:spAutoFit/>
          </a:bodyPr>
          <a:lstStyle/>
          <a:p>
            <a:pPr algn="ctr"/>
            <a:r>
              <a:rPr lang="en-US" dirty="0"/>
              <a:t>Context 1∩2</a:t>
            </a:r>
            <a:endParaRPr lang="en-GB" dirty="0"/>
          </a:p>
        </p:txBody>
      </p:sp>
      <p:pic>
        <p:nvPicPr>
          <p:cNvPr id="23" name="Picture 22"/>
          <p:cNvPicPr>
            <a:picLocks noChangeAspect="1"/>
          </p:cNvPicPr>
          <p:nvPr/>
        </p:nvPicPr>
        <p:blipFill>
          <a:blip r:embed="rId4"/>
          <a:stretch>
            <a:fillRect/>
          </a:stretch>
        </p:blipFill>
        <p:spPr>
          <a:xfrm>
            <a:off x="5707220" y="2477214"/>
            <a:ext cx="1047741" cy="1307031"/>
          </a:xfrm>
          <a:prstGeom prst="rect">
            <a:avLst/>
          </a:prstGeom>
        </p:spPr>
      </p:pic>
      <p:pic>
        <p:nvPicPr>
          <p:cNvPr id="25" name="Picture 24"/>
          <p:cNvPicPr>
            <a:picLocks noChangeAspect="1"/>
          </p:cNvPicPr>
          <p:nvPr/>
        </p:nvPicPr>
        <p:blipFill>
          <a:blip r:embed="rId5"/>
          <a:stretch>
            <a:fillRect/>
          </a:stretch>
        </p:blipFill>
        <p:spPr>
          <a:xfrm>
            <a:off x="7104723" y="2375712"/>
            <a:ext cx="907205" cy="1375761"/>
          </a:xfrm>
          <a:prstGeom prst="rect">
            <a:avLst/>
          </a:prstGeom>
        </p:spPr>
      </p:pic>
      <p:sp>
        <p:nvSpPr>
          <p:cNvPr id="26" name="TextBox 25"/>
          <p:cNvSpPr txBox="1"/>
          <p:nvPr/>
        </p:nvSpPr>
        <p:spPr>
          <a:xfrm>
            <a:off x="5305777" y="3645663"/>
            <a:ext cx="3316270" cy="369332"/>
          </a:xfrm>
          <a:prstGeom prst="rect">
            <a:avLst/>
          </a:prstGeom>
          <a:noFill/>
        </p:spPr>
        <p:txBody>
          <a:bodyPr wrap="square" rtlCol="0">
            <a:spAutoFit/>
          </a:bodyPr>
          <a:lstStyle/>
          <a:p>
            <a:pPr algn="ctr"/>
            <a:r>
              <a:rPr lang="en-US" sz="1800" dirty="0"/>
              <a:t>tuberculosis ∩ depression</a:t>
            </a:r>
            <a:endParaRPr lang="en-GB" sz="1800" dirty="0"/>
          </a:p>
        </p:txBody>
      </p:sp>
      <p:pic>
        <p:nvPicPr>
          <p:cNvPr id="27" name="Picture 26"/>
          <p:cNvPicPr>
            <a:picLocks noChangeAspect="1"/>
          </p:cNvPicPr>
          <p:nvPr/>
        </p:nvPicPr>
        <p:blipFill rotWithShape="1">
          <a:blip r:embed="rId6"/>
          <a:srcRect l="16945" t="7819" r="39721"/>
          <a:stretch/>
        </p:blipFill>
        <p:spPr>
          <a:xfrm>
            <a:off x="1998830" y="4253733"/>
            <a:ext cx="742951" cy="1185336"/>
          </a:xfrm>
          <a:prstGeom prst="rect">
            <a:avLst/>
          </a:prstGeom>
        </p:spPr>
      </p:pic>
      <p:sp>
        <p:nvSpPr>
          <p:cNvPr id="28" name="AutoShape 2" descr="Image result for marsilid"/>
          <p:cNvSpPr>
            <a:spLocks noChangeAspect="1" noChangeArrowheads="1"/>
          </p:cNvSpPr>
          <p:nvPr/>
        </p:nvSpPr>
        <p:spPr bwMode="auto">
          <a:xfrm>
            <a:off x="4419600" y="403535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9" name="Picture 28"/>
          <p:cNvPicPr>
            <a:picLocks noChangeAspect="1"/>
          </p:cNvPicPr>
          <p:nvPr/>
        </p:nvPicPr>
        <p:blipFill rotWithShape="1">
          <a:blip r:embed="rId7"/>
          <a:srcRect l="35692" t="11933" r="33252" b="30455"/>
          <a:stretch/>
        </p:blipFill>
        <p:spPr>
          <a:xfrm>
            <a:off x="6710993" y="4340157"/>
            <a:ext cx="594908" cy="1239147"/>
          </a:xfrm>
          <a:prstGeom prst="rect">
            <a:avLst/>
          </a:prstGeom>
        </p:spPr>
      </p:pic>
      <p:pic>
        <p:nvPicPr>
          <p:cNvPr id="10" name="Picture 9"/>
          <p:cNvPicPr>
            <a:picLocks noChangeAspect="1"/>
          </p:cNvPicPr>
          <p:nvPr/>
        </p:nvPicPr>
        <p:blipFill>
          <a:blip r:embed="rId8"/>
          <a:stretch>
            <a:fillRect/>
          </a:stretch>
        </p:blipFill>
        <p:spPr>
          <a:xfrm>
            <a:off x="2664975" y="2780178"/>
            <a:ext cx="1127858" cy="701101"/>
          </a:xfrm>
          <a:prstGeom prst="rect">
            <a:avLst/>
          </a:prstGeom>
        </p:spPr>
      </p:pic>
      <p:sp>
        <p:nvSpPr>
          <p:cNvPr id="30" name="TextBox 29"/>
          <p:cNvSpPr txBox="1"/>
          <p:nvPr/>
        </p:nvSpPr>
        <p:spPr>
          <a:xfrm>
            <a:off x="5423679" y="1767059"/>
            <a:ext cx="2995096" cy="400110"/>
          </a:xfrm>
          <a:prstGeom prst="rect">
            <a:avLst/>
          </a:prstGeom>
          <a:noFill/>
        </p:spPr>
        <p:txBody>
          <a:bodyPr wrap="square" rtlCol="0">
            <a:spAutoFit/>
          </a:bodyPr>
          <a:lstStyle/>
          <a:p>
            <a:pPr algn="ctr"/>
            <a:r>
              <a:rPr lang="en-US" dirty="0"/>
              <a:t>Context 1∩2</a:t>
            </a:r>
            <a:endParaRPr lang="en-GB" dirty="0"/>
          </a:p>
        </p:txBody>
      </p:sp>
      <p:sp>
        <p:nvSpPr>
          <p:cNvPr id="31" name="TextBox 30"/>
          <p:cNvSpPr txBox="1"/>
          <p:nvPr/>
        </p:nvSpPr>
        <p:spPr>
          <a:xfrm>
            <a:off x="745207" y="3641853"/>
            <a:ext cx="3316270" cy="369332"/>
          </a:xfrm>
          <a:prstGeom prst="rect">
            <a:avLst/>
          </a:prstGeom>
          <a:noFill/>
        </p:spPr>
        <p:txBody>
          <a:bodyPr wrap="square" rtlCol="0">
            <a:spAutoFit/>
          </a:bodyPr>
          <a:lstStyle/>
          <a:p>
            <a:pPr algn="ctr"/>
            <a:r>
              <a:rPr lang="en-US" sz="1800" dirty="0"/>
              <a:t>radar ∩ cooking</a:t>
            </a:r>
            <a:endParaRPr lang="en-GB" sz="1800" dirty="0"/>
          </a:p>
        </p:txBody>
      </p:sp>
    </p:spTree>
    <p:extLst>
      <p:ext uri="{BB962C8B-B14F-4D97-AF65-F5344CB8AC3E}">
        <p14:creationId xmlns:p14="http://schemas.microsoft.com/office/powerpoint/2010/main" val="4232410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Thus,</a:t>
            </a:r>
            <a:endParaRPr lang="en-GB" dirty="0"/>
          </a:p>
        </p:txBody>
      </p:sp>
      <p:sp>
        <p:nvSpPr>
          <p:cNvPr id="4" name="Content Placeholder 3"/>
          <p:cNvSpPr>
            <a:spLocks noGrp="1"/>
          </p:cNvSpPr>
          <p:nvPr>
            <p:ph idx="1"/>
          </p:nvPr>
        </p:nvSpPr>
        <p:spPr/>
        <p:txBody>
          <a:bodyPr>
            <a:normAutofit lnSpcReduction="10000"/>
          </a:bodyPr>
          <a:lstStyle/>
          <a:p>
            <a:r>
              <a:rPr lang="en-US" sz="2400" dirty="0"/>
              <a:t>Exaptation is pervasive in technology development.</a:t>
            </a:r>
          </a:p>
          <a:p>
            <a:endParaRPr lang="en-US" sz="2400" dirty="0"/>
          </a:p>
          <a:p>
            <a:r>
              <a:rPr lang="en-US" sz="2400" dirty="0"/>
              <a:t>Exaptation is at the root of the emergence of entire industries (pharmaceutical, organic chemical, and microwave oven industries).</a:t>
            </a:r>
          </a:p>
          <a:p>
            <a:endParaRPr lang="en-US" sz="2400" dirty="0"/>
          </a:p>
          <a:p>
            <a:r>
              <a:rPr lang="en-US" sz="2400" dirty="0"/>
              <a:t>Exaptation leads to the discovery of new science: psychiatric biology (</a:t>
            </a:r>
            <a:r>
              <a:rPr lang="en-US" sz="2400" i="1" dirty="0"/>
              <a:t>marsilid: </a:t>
            </a:r>
            <a:r>
              <a:rPr lang="en-US" sz="2400" dirty="0"/>
              <a:t>antidepressant</a:t>
            </a:r>
            <a:r>
              <a:rPr lang="en-US" sz="2400" i="1" dirty="0"/>
              <a:t>; chlorpromazine: antipsychotic</a:t>
            </a:r>
            <a:r>
              <a:rPr lang="en-US" sz="2400" dirty="0"/>
              <a:t>), effect of microwave radiation on food. </a:t>
            </a:r>
          </a:p>
          <a:p>
            <a:pPr marL="0" indent="0" algn="ctr">
              <a:buNone/>
            </a:pPr>
            <a:endParaRPr lang="en-US" sz="2400" dirty="0"/>
          </a:p>
          <a:p>
            <a:pPr marL="0" indent="0" algn="ctr">
              <a:buNone/>
            </a:pPr>
            <a:endParaRPr lang="en-US" sz="2400" dirty="0"/>
          </a:p>
          <a:p>
            <a:pPr marL="0" indent="0" algn="ctr">
              <a:buNone/>
            </a:pPr>
            <a:endParaRPr lang="en-US" sz="2400" dirty="0"/>
          </a:p>
          <a:p>
            <a:pPr marL="0" indent="0">
              <a:buNone/>
            </a:pPr>
            <a:r>
              <a:rPr lang="en-US" sz="2400" i="1" dirty="0"/>
              <a:t>Exaptation is a contributor to radical and incremental innovation.</a:t>
            </a:r>
          </a:p>
          <a:p>
            <a:endParaRPr lang="en-GB" sz="2400" dirty="0"/>
          </a:p>
        </p:txBody>
      </p:sp>
    </p:spTree>
    <p:extLst>
      <p:ext uri="{BB962C8B-B14F-4D97-AF65-F5344CB8AC3E}">
        <p14:creationId xmlns:p14="http://schemas.microsoft.com/office/powerpoint/2010/main" val="3558348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79103"/>
            <a:ext cx="8229600" cy="639761"/>
          </a:xfrm>
        </p:spPr>
        <p:txBody>
          <a:bodyPr>
            <a:normAutofit fontScale="90000"/>
          </a:bodyPr>
          <a:lstStyle/>
          <a:p>
            <a:r>
              <a:rPr lang="en-US" dirty="0"/>
              <a:t>Statistics:</a:t>
            </a:r>
            <a:br>
              <a:rPr lang="en-US" dirty="0"/>
            </a:br>
            <a:r>
              <a:rPr lang="en-US" dirty="0"/>
              <a:t>Long tail of off-labels and exaptations per drug</a:t>
            </a:r>
          </a:p>
        </p:txBody>
      </p:sp>
      <p:pic>
        <p:nvPicPr>
          <p:cNvPr id="4" name="Picture 3"/>
          <p:cNvPicPr>
            <a:picLocks noChangeAspect="1"/>
          </p:cNvPicPr>
          <p:nvPr/>
        </p:nvPicPr>
        <p:blipFill>
          <a:blip r:embed="rId2"/>
          <a:stretch>
            <a:fillRect/>
          </a:stretch>
        </p:blipFill>
        <p:spPr>
          <a:xfrm>
            <a:off x="141648" y="979033"/>
            <a:ext cx="10623302" cy="5878967"/>
          </a:xfrm>
          <a:prstGeom prst="rect">
            <a:avLst/>
          </a:prstGeom>
        </p:spPr>
      </p:pic>
      <p:sp>
        <p:nvSpPr>
          <p:cNvPr id="10" name="TextBox 9"/>
          <p:cNvSpPr txBox="1"/>
          <p:nvPr/>
        </p:nvSpPr>
        <p:spPr>
          <a:xfrm>
            <a:off x="699303" y="1122741"/>
            <a:ext cx="327124" cy="400110"/>
          </a:xfrm>
          <a:prstGeom prst="rect">
            <a:avLst/>
          </a:prstGeom>
          <a:noFill/>
        </p:spPr>
        <p:txBody>
          <a:bodyPr wrap="square" rtlCol="0">
            <a:spAutoFit/>
          </a:bodyPr>
          <a:lstStyle/>
          <a:p>
            <a:r>
              <a:rPr lang="en-GB" dirty="0"/>
              <a:t>7</a:t>
            </a:r>
          </a:p>
        </p:txBody>
      </p:sp>
      <p:cxnSp>
        <p:nvCxnSpPr>
          <p:cNvPr id="12" name="Straight Arrow Connector 11"/>
          <p:cNvCxnSpPr>
            <a:stCxn id="10" idx="1"/>
          </p:cNvCxnSpPr>
          <p:nvPr/>
        </p:nvCxnSpPr>
        <p:spPr>
          <a:xfrm flipH="1">
            <a:off x="449163" y="1322796"/>
            <a:ext cx="250140" cy="99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23042" y="3809941"/>
            <a:ext cx="327124" cy="400110"/>
          </a:xfrm>
          <a:prstGeom prst="rect">
            <a:avLst/>
          </a:prstGeom>
          <a:noFill/>
        </p:spPr>
        <p:txBody>
          <a:bodyPr wrap="square" rtlCol="0">
            <a:spAutoFit/>
          </a:bodyPr>
          <a:lstStyle/>
          <a:p>
            <a:r>
              <a:rPr lang="en-GB" dirty="0"/>
              <a:t>1</a:t>
            </a:r>
          </a:p>
        </p:txBody>
      </p:sp>
      <p:cxnSp>
        <p:nvCxnSpPr>
          <p:cNvPr id="15" name="Straight Arrow Connector 14"/>
          <p:cNvCxnSpPr>
            <a:stCxn id="13" idx="2"/>
          </p:cNvCxnSpPr>
          <p:nvPr/>
        </p:nvCxnSpPr>
        <p:spPr>
          <a:xfrm>
            <a:off x="5686604" y="4210051"/>
            <a:ext cx="66496" cy="754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50429" y="3971367"/>
            <a:ext cx="327124" cy="400110"/>
          </a:xfrm>
          <a:prstGeom prst="rect">
            <a:avLst/>
          </a:prstGeom>
          <a:noFill/>
        </p:spPr>
        <p:txBody>
          <a:bodyPr wrap="square" rtlCol="0">
            <a:spAutoFit/>
          </a:bodyPr>
          <a:lstStyle/>
          <a:p>
            <a:r>
              <a:rPr lang="en-GB" dirty="0"/>
              <a:t>1</a:t>
            </a:r>
          </a:p>
        </p:txBody>
      </p:sp>
      <p:cxnSp>
        <p:nvCxnSpPr>
          <p:cNvPr id="17" name="Straight Arrow Connector 16"/>
          <p:cNvCxnSpPr>
            <a:stCxn id="16" idx="2"/>
          </p:cNvCxnSpPr>
          <p:nvPr/>
        </p:nvCxnSpPr>
        <p:spPr>
          <a:xfrm flipH="1">
            <a:off x="4019550" y="4371477"/>
            <a:ext cx="94441" cy="502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86445" y="3719051"/>
            <a:ext cx="327124" cy="400110"/>
          </a:xfrm>
          <a:prstGeom prst="rect">
            <a:avLst/>
          </a:prstGeom>
          <a:noFill/>
        </p:spPr>
        <p:txBody>
          <a:bodyPr wrap="square" rtlCol="0">
            <a:spAutoFit/>
          </a:bodyPr>
          <a:lstStyle/>
          <a:p>
            <a:r>
              <a:rPr lang="en-GB" dirty="0"/>
              <a:t>2</a:t>
            </a:r>
          </a:p>
        </p:txBody>
      </p:sp>
      <p:cxnSp>
        <p:nvCxnSpPr>
          <p:cNvPr id="19" name="Straight Arrow Connector 18"/>
          <p:cNvCxnSpPr>
            <a:stCxn id="18" idx="2"/>
          </p:cNvCxnSpPr>
          <p:nvPr/>
        </p:nvCxnSpPr>
        <p:spPr>
          <a:xfrm flipH="1">
            <a:off x="4521027" y="4119161"/>
            <a:ext cx="228980" cy="590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49444" y="3246853"/>
            <a:ext cx="327124" cy="400110"/>
          </a:xfrm>
          <a:prstGeom prst="rect">
            <a:avLst/>
          </a:prstGeom>
          <a:noFill/>
        </p:spPr>
        <p:txBody>
          <a:bodyPr wrap="square" rtlCol="0">
            <a:spAutoFit/>
          </a:bodyPr>
          <a:lstStyle/>
          <a:p>
            <a:r>
              <a:rPr lang="en-GB" dirty="0"/>
              <a:t>4</a:t>
            </a:r>
          </a:p>
        </p:txBody>
      </p:sp>
      <p:cxnSp>
        <p:nvCxnSpPr>
          <p:cNvPr id="21" name="Straight Arrow Connector 20"/>
          <p:cNvCxnSpPr/>
          <p:nvPr/>
        </p:nvCxnSpPr>
        <p:spPr>
          <a:xfrm flipH="1">
            <a:off x="1026427" y="3818413"/>
            <a:ext cx="86579" cy="590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44508" y="3863508"/>
            <a:ext cx="313592" cy="400110"/>
          </a:xfrm>
          <a:prstGeom prst="rect">
            <a:avLst/>
          </a:prstGeom>
          <a:noFill/>
        </p:spPr>
        <p:txBody>
          <a:bodyPr wrap="square" rtlCol="0">
            <a:spAutoFit/>
          </a:bodyPr>
          <a:lstStyle/>
          <a:p>
            <a:r>
              <a:rPr lang="en-GB" dirty="0"/>
              <a:t>1</a:t>
            </a:r>
          </a:p>
        </p:txBody>
      </p:sp>
      <p:cxnSp>
        <p:nvCxnSpPr>
          <p:cNvPr id="23" name="Straight Arrow Connector 22"/>
          <p:cNvCxnSpPr>
            <a:stCxn id="22" idx="2"/>
          </p:cNvCxnSpPr>
          <p:nvPr/>
        </p:nvCxnSpPr>
        <p:spPr>
          <a:xfrm flipH="1">
            <a:off x="7385948" y="4263618"/>
            <a:ext cx="115356" cy="701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07029" y="3479208"/>
            <a:ext cx="277335" cy="400110"/>
          </a:xfrm>
          <a:prstGeom prst="rect">
            <a:avLst/>
          </a:prstGeom>
          <a:noFill/>
        </p:spPr>
        <p:txBody>
          <a:bodyPr wrap="square" rtlCol="0">
            <a:spAutoFit/>
          </a:bodyPr>
          <a:lstStyle/>
          <a:p>
            <a:r>
              <a:rPr lang="en-GB" dirty="0"/>
              <a:t>1</a:t>
            </a:r>
          </a:p>
        </p:txBody>
      </p:sp>
      <p:cxnSp>
        <p:nvCxnSpPr>
          <p:cNvPr id="25" name="Straight Arrow Connector 24"/>
          <p:cNvCxnSpPr/>
          <p:nvPr/>
        </p:nvCxnSpPr>
        <p:spPr>
          <a:xfrm>
            <a:off x="1983961" y="3971367"/>
            <a:ext cx="23042" cy="61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45329" y="3719051"/>
            <a:ext cx="261626" cy="400110"/>
          </a:xfrm>
          <a:prstGeom prst="rect">
            <a:avLst/>
          </a:prstGeom>
          <a:noFill/>
        </p:spPr>
        <p:txBody>
          <a:bodyPr wrap="square" rtlCol="0">
            <a:spAutoFit/>
          </a:bodyPr>
          <a:lstStyle/>
          <a:p>
            <a:r>
              <a:rPr lang="en-GB" dirty="0"/>
              <a:t>1</a:t>
            </a:r>
          </a:p>
        </p:txBody>
      </p:sp>
      <p:cxnSp>
        <p:nvCxnSpPr>
          <p:cNvPr id="27" name="Straight Arrow Connector 26"/>
          <p:cNvCxnSpPr>
            <a:stCxn id="26" idx="2"/>
          </p:cNvCxnSpPr>
          <p:nvPr/>
        </p:nvCxnSpPr>
        <p:spPr>
          <a:xfrm flipH="1">
            <a:off x="3519933" y="4119161"/>
            <a:ext cx="56209" cy="648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Chart 27"/>
          <p:cNvGraphicFramePr>
            <a:graphicFrameLocks/>
          </p:cNvGraphicFramePr>
          <p:nvPr>
            <p:extLst/>
          </p:nvPr>
        </p:nvGraphicFramePr>
        <p:xfrm>
          <a:off x="5523043" y="1261054"/>
          <a:ext cx="3468558" cy="2557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5533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rapamycin (</a:t>
            </a:r>
            <a:r>
              <a:rPr lang="en-US" dirty="0" err="1"/>
              <a:t>sirolimus</a:t>
            </a:r>
            <a:r>
              <a:rPr lang="en-US" dirty="0"/>
              <a:t>)</a:t>
            </a:r>
            <a:endParaRPr lang="en-GB" dirty="0"/>
          </a:p>
        </p:txBody>
      </p:sp>
      <p:sp>
        <p:nvSpPr>
          <p:cNvPr id="3" name="Content Placeholder 2"/>
          <p:cNvSpPr>
            <a:spLocks noGrp="1"/>
          </p:cNvSpPr>
          <p:nvPr>
            <p:ph idx="1"/>
          </p:nvPr>
        </p:nvSpPr>
        <p:spPr/>
        <p:txBody>
          <a:bodyPr>
            <a:normAutofit/>
          </a:bodyPr>
          <a:lstStyle/>
          <a:p>
            <a:r>
              <a:rPr lang="en-US" sz="2400" dirty="0"/>
              <a:t>Discovered in 1960s Rapa Nui, Easter Islands, when scientists combing soil samples for antibacterial properties found rapamycin.</a:t>
            </a:r>
          </a:p>
          <a:p>
            <a:r>
              <a:rPr lang="en-US" sz="2400" dirty="0"/>
              <a:t>Rapamycin goes from antifungal to:</a:t>
            </a:r>
          </a:p>
          <a:p>
            <a:pPr lvl="1"/>
            <a:r>
              <a:rPr lang="en-US" sz="2000" dirty="0"/>
              <a:t>Antibiotic</a:t>
            </a:r>
          </a:p>
          <a:p>
            <a:pPr lvl="1"/>
            <a:r>
              <a:rPr lang="en-US" sz="2000" dirty="0"/>
              <a:t>Anticancer (blocks proliferation of cells)</a:t>
            </a:r>
          </a:p>
          <a:p>
            <a:pPr lvl="1"/>
            <a:r>
              <a:rPr lang="en-US" sz="2000" dirty="0"/>
              <a:t>Immunosuppressant (main function)</a:t>
            </a:r>
          </a:p>
          <a:p>
            <a:pPr lvl="1"/>
            <a:r>
              <a:rPr lang="en-US" sz="2000" dirty="0"/>
              <a:t>Life extension drug</a:t>
            </a:r>
            <a:endParaRPr lang="en-GB" sz="2000" dirty="0"/>
          </a:p>
        </p:txBody>
      </p:sp>
      <p:pic>
        <p:nvPicPr>
          <p:cNvPr id="4" name="Picture 3"/>
          <p:cNvPicPr>
            <a:picLocks noChangeAspect="1"/>
          </p:cNvPicPr>
          <p:nvPr/>
        </p:nvPicPr>
        <p:blipFill>
          <a:blip r:embed="rId2"/>
          <a:stretch>
            <a:fillRect/>
          </a:stretch>
        </p:blipFill>
        <p:spPr>
          <a:xfrm>
            <a:off x="825500" y="4246238"/>
            <a:ext cx="7080250" cy="2250096"/>
          </a:xfrm>
          <a:prstGeom prst="rect">
            <a:avLst/>
          </a:prstGeom>
        </p:spPr>
      </p:pic>
      <p:sp>
        <p:nvSpPr>
          <p:cNvPr id="5" name="Rectangle: Rounded Corners 4"/>
          <p:cNvSpPr/>
          <p:nvPr/>
        </p:nvSpPr>
        <p:spPr>
          <a:xfrm>
            <a:off x="609600" y="4246238"/>
            <a:ext cx="7747000" cy="2313312"/>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734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6531" name="Picture 3" descr="feathers dinosaurs"/>
          <p:cNvPicPr>
            <a:picLocks noChangeAspect="1" noChangeArrowheads="1"/>
          </p:cNvPicPr>
          <p:nvPr/>
        </p:nvPicPr>
        <p:blipFill>
          <a:blip r:embed="rId3" cstate="print"/>
          <a:srcRect/>
          <a:stretch>
            <a:fillRect/>
          </a:stretch>
        </p:blipFill>
        <p:spPr bwMode="auto">
          <a:xfrm>
            <a:off x="6114197" y="2801912"/>
            <a:ext cx="3029802" cy="4064827"/>
          </a:xfrm>
          <a:prstGeom prst="rect">
            <a:avLst/>
          </a:prstGeom>
          <a:noFill/>
        </p:spPr>
      </p:pic>
      <p:pic>
        <p:nvPicPr>
          <p:cNvPr id="1958913" name="Picture 1"/>
          <p:cNvPicPr>
            <a:picLocks noChangeAspect="1" noChangeArrowheads="1"/>
          </p:cNvPicPr>
          <p:nvPr/>
        </p:nvPicPr>
        <p:blipFill>
          <a:blip r:embed="rId4" cstate="print"/>
          <a:srcRect/>
          <a:stretch>
            <a:fillRect/>
          </a:stretch>
        </p:blipFill>
        <p:spPr bwMode="auto">
          <a:xfrm>
            <a:off x="0" y="2981522"/>
            <a:ext cx="3302758" cy="3876477"/>
          </a:xfrm>
          <a:prstGeom prst="rect">
            <a:avLst/>
          </a:prstGeom>
          <a:noFill/>
          <a:ln w="9525">
            <a:noFill/>
            <a:miter lim="800000"/>
            <a:headEnd/>
            <a:tailEnd/>
          </a:ln>
        </p:spPr>
      </p:pic>
      <p:sp>
        <p:nvSpPr>
          <p:cNvPr id="5" name="Title 4"/>
          <p:cNvSpPr>
            <a:spLocks noGrp="1"/>
          </p:cNvSpPr>
          <p:nvPr>
            <p:ph type="title"/>
          </p:nvPr>
        </p:nvSpPr>
        <p:spPr>
          <a:xfrm>
            <a:off x="0" y="123809"/>
            <a:ext cx="6020790" cy="722889"/>
          </a:xfrm>
        </p:spPr>
        <p:txBody>
          <a:bodyPr>
            <a:normAutofit/>
          </a:bodyPr>
          <a:lstStyle/>
          <a:p>
            <a:r>
              <a:rPr lang="en-US" sz="2800" noProof="0" dirty="0"/>
              <a:t>Exaptation and the evolution of feathers</a:t>
            </a:r>
          </a:p>
        </p:txBody>
      </p:sp>
      <p:pic>
        <p:nvPicPr>
          <p:cNvPr id="1990658" name="Picture 2" descr="http://t2.gstatic.com/images?q=tbn:ANd9GcTMIr5krtac8vhPmqMfyo5j5b9UrVUYm-zgpm3UuP6aGgKmZ4xT"/>
          <p:cNvPicPr>
            <a:picLocks noChangeAspect="1" noChangeArrowheads="1"/>
          </p:cNvPicPr>
          <p:nvPr/>
        </p:nvPicPr>
        <p:blipFill>
          <a:blip r:embed="rId5" cstate="print"/>
          <a:srcRect/>
          <a:stretch>
            <a:fillRect/>
          </a:stretch>
        </p:blipFill>
        <p:spPr bwMode="auto">
          <a:xfrm>
            <a:off x="3981709" y="3664107"/>
            <a:ext cx="1584342" cy="2258531"/>
          </a:xfrm>
          <a:prstGeom prst="rect">
            <a:avLst/>
          </a:prstGeom>
          <a:noFill/>
        </p:spPr>
      </p:pic>
      <p:pic>
        <p:nvPicPr>
          <p:cNvPr id="2151426" name="Picture 2" descr="http://people.eku.edu/ritchisong/feather1.jpg"/>
          <p:cNvPicPr>
            <a:picLocks noChangeAspect="1" noChangeArrowheads="1"/>
          </p:cNvPicPr>
          <p:nvPr/>
        </p:nvPicPr>
        <p:blipFill>
          <a:blip r:embed="rId6" cstate="print"/>
          <a:srcRect/>
          <a:stretch>
            <a:fillRect/>
          </a:stretch>
        </p:blipFill>
        <p:spPr bwMode="auto">
          <a:xfrm>
            <a:off x="7069546" y="996288"/>
            <a:ext cx="1165875" cy="942242"/>
          </a:xfrm>
          <a:prstGeom prst="rect">
            <a:avLst/>
          </a:prstGeom>
          <a:noFill/>
        </p:spPr>
      </p:pic>
      <p:sp>
        <p:nvSpPr>
          <p:cNvPr id="8" name="Rectangle 7"/>
          <p:cNvSpPr/>
          <p:nvPr/>
        </p:nvSpPr>
        <p:spPr>
          <a:xfrm>
            <a:off x="6626000" y="1924338"/>
            <a:ext cx="2299648" cy="215444"/>
          </a:xfrm>
          <a:prstGeom prst="rect">
            <a:avLst/>
          </a:prstGeom>
        </p:spPr>
        <p:txBody>
          <a:bodyPr wrap="square">
            <a:spAutoFit/>
          </a:bodyPr>
          <a:lstStyle/>
          <a:p>
            <a:r>
              <a:rPr lang="fr-FR" sz="800" dirty="0">
                <a:hlinkClick r:id="rId7"/>
              </a:rPr>
              <a:t>http://people.eku.edu/ritchisong/554notes1.html</a:t>
            </a:r>
            <a:endParaRPr lang="en-US" sz="800" dirty="0"/>
          </a:p>
        </p:txBody>
      </p:sp>
      <p:pic>
        <p:nvPicPr>
          <p:cNvPr id="2151428" name="Picture 4" descr="http://www.spwickstrom.com/flight/feather.jpg"/>
          <p:cNvPicPr>
            <a:picLocks noChangeAspect="1" noChangeArrowheads="1"/>
          </p:cNvPicPr>
          <p:nvPr/>
        </p:nvPicPr>
        <p:blipFill>
          <a:blip r:embed="rId8" cstate="print"/>
          <a:srcRect/>
          <a:stretch>
            <a:fillRect/>
          </a:stretch>
        </p:blipFill>
        <p:spPr bwMode="auto">
          <a:xfrm>
            <a:off x="4896686" y="955344"/>
            <a:ext cx="1144501" cy="1146412"/>
          </a:xfrm>
          <a:prstGeom prst="rect">
            <a:avLst/>
          </a:prstGeom>
          <a:noFill/>
        </p:spPr>
      </p:pic>
      <p:sp>
        <p:nvSpPr>
          <p:cNvPr id="10" name="Rectangle 9"/>
          <p:cNvSpPr/>
          <p:nvPr/>
        </p:nvSpPr>
        <p:spPr>
          <a:xfrm>
            <a:off x="4593485" y="1864170"/>
            <a:ext cx="1762021" cy="215444"/>
          </a:xfrm>
          <a:prstGeom prst="rect">
            <a:avLst/>
          </a:prstGeom>
        </p:spPr>
        <p:txBody>
          <a:bodyPr wrap="none">
            <a:spAutoFit/>
          </a:bodyPr>
          <a:lstStyle/>
          <a:p>
            <a:r>
              <a:rPr lang="fr-FR" sz="800" dirty="0">
                <a:hlinkClick r:id="rId9"/>
              </a:rPr>
              <a:t>http://www.spwickstrom.com/flight/</a:t>
            </a:r>
            <a:endParaRPr lang="en-US" sz="800" dirty="0"/>
          </a:p>
        </p:txBody>
      </p:sp>
      <p:sp>
        <p:nvSpPr>
          <p:cNvPr id="11" name="Flèche droite 10"/>
          <p:cNvSpPr/>
          <p:nvPr/>
        </p:nvSpPr>
        <p:spPr>
          <a:xfrm>
            <a:off x="6223386" y="1364778"/>
            <a:ext cx="491320" cy="191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à coins arrondis 11"/>
          <p:cNvSpPr/>
          <p:nvPr/>
        </p:nvSpPr>
        <p:spPr>
          <a:xfrm>
            <a:off x="4531062" y="709685"/>
            <a:ext cx="4326340" cy="16513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614149" y="968990"/>
            <a:ext cx="348018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Feathers evolved for thermal insulation and decor feathers for sexual selection</a:t>
            </a:r>
          </a:p>
        </p:txBody>
      </p:sp>
    </p:spTree>
    <p:extLst>
      <p:ext uri="{BB962C8B-B14F-4D97-AF65-F5344CB8AC3E}">
        <p14:creationId xmlns:p14="http://schemas.microsoft.com/office/powerpoint/2010/main" val="144961601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p:cNvSpPr/>
          <p:nvPr/>
        </p:nvSpPr>
        <p:spPr>
          <a:xfrm>
            <a:off x="2314558" y="1755624"/>
            <a:ext cx="2671510" cy="2005493"/>
          </a:xfrm>
          <a:prstGeom prst="rect">
            <a:avLst/>
          </a:prstGeom>
          <a:solidFill>
            <a:schemeClr val="accent6"/>
          </a:solidFill>
          <a:ln w="9525">
            <a:solidFill>
              <a:srgbClr val="EC102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978190" y="1755624"/>
            <a:ext cx="2671510" cy="2005493"/>
          </a:xfrm>
          <a:prstGeom prst="rect">
            <a:avLst/>
          </a:prstGeom>
          <a:solidFill>
            <a:schemeClr val="accent6">
              <a:lumMod val="50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319196" y="3766390"/>
            <a:ext cx="2671510" cy="2005493"/>
          </a:xfrm>
          <a:prstGeom prst="rect">
            <a:avLst/>
          </a:prstGeom>
          <a:solidFill>
            <a:schemeClr val="accent6">
              <a:lumMod val="40000"/>
              <a:lumOff val="60000"/>
            </a:schemeClr>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982828" y="3768663"/>
            <a:ext cx="2671510" cy="2005493"/>
          </a:xfrm>
          <a:prstGeom prst="rect">
            <a:avLst/>
          </a:prstGeom>
          <a:solidFill>
            <a:schemeClr val="accent6"/>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p:cNvSpPr>
            <a:spLocks noGrp="1"/>
          </p:cNvSpPr>
          <p:nvPr>
            <p:ph type="title"/>
          </p:nvPr>
        </p:nvSpPr>
        <p:spPr/>
        <p:txBody>
          <a:bodyPr>
            <a:normAutofit fontScale="90000"/>
          </a:bodyPr>
          <a:lstStyle/>
          <a:p>
            <a:r>
              <a:rPr lang="en-US" noProof="0" dirty="0"/>
              <a:t>Continuity and discontinuity in markets and technologies</a:t>
            </a:r>
          </a:p>
        </p:txBody>
      </p:sp>
      <p:sp>
        <p:nvSpPr>
          <p:cNvPr id="8" name="ZoneTexte 7"/>
          <p:cNvSpPr txBox="1"/>
          <p:nvPr/>
        </p:nvSpPr>
        <p:spPr>
          <a:xfrm>
            <a:off x="1378433" y="5841236"/>
            <a:ext cx="7274257" cy="677108"/>
          </a:xfrm>
          <a:prstGeom prst="rect">
            <a:avLst/>
          </a:prstGeom>
          <a:noFill/>
        </p:spPr>
        <p:txBody>
          <a:bodyPr wrap="square" rtlCol="0">
            <a:spAutoFit/>
          </a:bodyPr>
          <a:lstStyle/>
          <a:p>
            <a:pPr algn="ctr"/>
            <a:r>
              <a:rPr lang="en-US" i="1" dirty="0">
                <a:solidFill>
                  <a:srgbClr val="C00000"/>
                </a:solidFill>
              </a:rPr>
              <a:t>Technology </a:t>
            </a:r>
          </a:p>
          <a:p>
            <a:pPr algn="ctr"/>
            <a:r>
              <a:rPr lang="en-US" sz="1800" b="0" dirty="0"/>
              <a:t>Similar</a:t>
            </a:r>
            <a:r>
              <a:rPr lang="en-US" sz="1800" dirty="0"/>
              <a:t>                                     </a:t>
            </a:r>
            <a:r>
              <a:rPr lang="en-US" sz="1800" b="0" dirty="0"/>
              <a:t>Different</a:t>
            </a:r>
          </a:p>
        </p:txBody>
      </p:sp>
      <p:sp>
        <p:nvSpPr>
          <p:cNvPr id="9" name="ZoneTexte 8"/>
          <p:cNvSpPr txBox="1"/>
          <p:nvPr/>
        </p:nvSpPr>
        <p:spPr>
          <a:xfrm>
            <a:off x="805223" y="2374718"/>
            <a:ext cx="1487606" cy="2800767"/>
          </a:xfrm>
          <a:prstGeom prst="rect">
            <a:avLst/>
          </a:prstGeom>
          <a:noFill/>
        </p:spPr>
        <p:txBody>
          <a:bodyPr wrap="square" rtlCol="0">
            <a:spAutoFit/>
          </a:bodyPr>
          <a:lstStyle/>
          <a:p>
            <a:pPr algn="ctr"/>
            <a:r>
              <a:rPr lang="en-US" sz="1800" b="0" dirty="0"/>
              <a:t>Different </a:t>
            </a:r>
            <a:endParaRPr lang="en-US" b="0" dirty="0"/>
          </a:p>
          <a:p>
            <a:endParaRPr lang="en-US" dirty="0"/>
          </a:p>
          <a:p>
            <a:endParaRPr lang="en-US" dirty="0"/>
          </a:p>
          <a:p>
            <a:endParaRPr lang="en-US" dirty="0"/>
          </a:p>
          <a:p>
            <a:r>
              <a:rPr lang="en-US" i="1" dirty="0">
                <a:solidFill>
                  <a:srgbClr val="C00000"/>
                </a:solidFill>
              </a:rPr>
              <a:t>Market</a:t>
            </a:r>
          </a:p>
          <a:p>
            <a:endParaRPr lang="en-US" dirty="0"/>
          </a:p>
          <a:p>
            <a:endParaRPr lang="en-US" dirty="0"/>
          </a:p>
          <a:p>
            <a:endParaRPr lang="en-US" dirty="0"/>
          </a:p>
          <a:p>
            <a:pPr algn="ctr"/>
            <a:r>
              <a:rPr lang="en-US" sz="1800" b="0" dirty="0"/>
              <a:t>Similar </a:t>
            </a:r>
            <a:endParaRPr lang="en-US" b="0" dirty="0"/>
          </a:p>
        </p:txBody>
      </p:sp>
      <p:sp>
        <p:nvSpPr>
          <p:cNvPr id="10" name="ZoneTexte 9"/>
          <p:cNvSpPr txBox="1"/>
          <p:nvPr/>
        </p:nvSpPr>
        <p:spPr>
          <a:xfrm>
            <a:off x="3460850" y="3769931"/>
            <a:ext cx="1521603" cy="646331"/>
          </a:xfrm>
          <a:prstGeom prst="rect">
            <a:avLst/>
          </a:prstGeom>
          <a:noFill/>
        </p:spPr>
        <p:txBody>
          <a:bodyPr wrap="square" rtlCol="0">
            <a:spAutoFit/>
          </a:bodyPr>
          <a:lstStyle/>
          <a:p>
            <a:pPr algn="ctr"/>
            <a:r>
              <a:rPr lang="en-US" sz="1800" b="0" dirty="0">
                <a:latin typeface="MV Boli" pitchFamily="2" charset="0"/>
                <a:cs typeface="MV Boli" pitchFamily="2" charset="0"/>
              </a:rPr>
              <a:t>Incremental Innovation</a:t>
            </a:r>
          </a:p>
        </p:txBody>
      </p:sp>
      <p:sp>
        <p:nvSpPr>
          <p:cNvPr id="15" name="ZoneTexte 14"/>
          <p:cNvSpPr txBox="1"/>
          <p:nvPr/>
        </p:nvSpPr>
        <p:spPr>
          <a:xfrm>
            <a:off x="4984840" y="3125035"/>
            <a:ext cx="1377456" cy="646331"/>
          </a:xfrm>
          <a:prstGeom prst="rect">
            <a:avLst/>
          </a:prstGeom>
          <a:noFill/>
        </p:spPr>
        <p:txBody>
          <a:bodyPr wrap="square" rtlCol="0">
            <a:spAutoFit/>
          </a:bodyPr>
          <a:lstStyle/>
          <a:p>
            <a:pPr algn="ctr"/>
            <a:r>
              <a:rPr lang="en-US" sz="1800" b="0" dirty="0">
                <a:latin typeface="MV Boli" pitchFamily="2" charset="0"/>
                <a:cs typeface="MV Boli" pitchFamily="2" charset="0"/>
              </a:rPr>
              <a:t>Radical innovation </a:t>
            </a:r>
          </a:p>
        </p:txBody>
      </p:sp>
      <p:sp>
        <p:nvSpPr>
          <p:cNvPr id="13" name="ZoneTexte 12"/>
          <p:cNvSpPr txBox="1"/>
          <p:nvPr/>
        </p:nvSpPr>
        <p:spPr>
          <a:xfrm>
            <a:off x="4974732" y="3784678"/>
            <a:ext cx="1521603" cy="646331"/>
          </a:xfrm>
          <a:prstGeom prst="rect">
            <a:avLst/>
          </a:prstGeom>
          <a:noFill/>
        </p:spPr>
        <p:txBody>
          <a:bodyPr wrap="square" rtlCol="0">
            <a:spAutoFit/>
          </a:bodyPr>
          <a:lstStyle/>
          <a:p>
            <a:pPr algn="ctr"/>
            <a:r>
              <a:rPr lang="en-US" sz="1800" b="0" dirty="0">
                <a:latin typeface="MV Boli" pitchFamily="2" charset="0"/>
                <a:cs typeface="MV Boli" pitchFamily="2" charset="0"/>
              </a:rPr>
              <a:t>Incremental Innovation</a:t>
            </a:r>
          </a:p>
        </p:txBody>
      </p:sp>
      <p:sp>
        <p:nvSpPr>
          <p:cNvPr id="14" name="ZoneTexte 13"/>
          <p:cNvSpPr txBox="1"/>
          <p:nvPr/>
        </p:nvSpPr>
        <p:spPr>
          <a:xfrm>
            <a:off x="3474498" y="3125023"/>
            <a:ext cx="1521603" cy="646331"/>
          </a:xfrm>
          <a:prstGeom prst="rect">
            <a:avLst/>
          </a:prstGeom>
          <a:noFill/>
        </p:spPr>
        <p:txBody>
          <a:bodyPr wrap="square" rtlCol="0">
            <a:spAutoFit/>
          </a:bodyPr>
          <a:lstStyle/>
          <a:p>
            <a:pPr algn="ctr"/>
            <a:r>
              <a:rPr lang="en-US" sz="1800" b="0" dirty="0">
                <a:latin typeface="MV Boli" pitchFamily="2" charset="0"/>
                <a:cs typeface="MV Boli" pitchFamily="2" charset="0"/>
              </a:rPr>
              <a:t>Exaptive innovation</a:t>
            </a:r>
          </a:p>
        </p:txBody>
      </p:sp>
      <p:sp>
        <p:nvSpPr>
          <p:cNvPr id="21" name="ZoneTexte 20"/>
          <p:cNvSpPr txBox="1"/>
          <p:nvPr/>
        </p:nvSpPr>
        <p:spPr>
          <a:xfrm>
            <a:off x="2330361" y="1762521"/>
            <a:ext cx="2637424" cy="646331"/>
          </a:xfrm>
          <a:prstGeom prst="rect">
            <a:avLst/>
          </a:prstGeom>
          <a:noFill/>
        </p:spPr>
        <p:txBody>
          <a:bodyPr wrap="square" rtlCol="0">
            <a:spAutoFit/>
          </a:bodyPr>
          <a:lstStyle/>
          <a:p>
            <a:pPr algn="ctr"/>
            <a:r>
              <a:rPr lang="en-US" sz="1800" b="0" dirty="0">
                <a:latin typeface="MV Boli" pitchFamily="2" charset="0"/>
                <a:cs typeface="MV Boli" pitchFamily="2" charset="0"/>
              </a:rPr>
              <a:t>Market discontinuity</a:t>
            </a:r>
          </a:p>
          <a:p>
            <a:pPr algn="ctr"/>
            <a:r>
              <a:rPr lang="en-US" sz="1800" b="0" dirty="0">
                <a:latin typeface="MV Boli" pitchFamily="2" charset="0"/>
                <a:cs typeface="MV Boli" pitchFamily="2" charset="0"/>
              </a:rPr>
              <a:t>Tech continuity</a:t>
            </a:r>
          </a:p>
        </p:txBody>
      </p:sp>
      <p:sp>
        <p:nvSpPr>
          <p:cNvPr id="22" name="ZoneTexte 21"/>
          <p:cNvSpPr txBox="1"/>
          <p:nvPr/>
        </p:nvSpPr>
        <p:spPr>
          <a:xfrm>
            <a:off x="4993949" y="1764796"/>
            <a:ext cx="2637424" cy="646331"/>
          </a:xfrm>
          <a:prstGeom prst="rect">
            <a:avLst/>
          </a:prstGeom>
          <a:noFill/>
        </p:spPr>
        <p:txBody>
          <a:bodyPr wrap="square" rtlCol="0">
            <a:spAutoFit/>
          </a:bodyPr>
          <a:lstStyle/>
          <a:p>
            <a:pPr algn="ctr"/>
            <a:r>
              <a:rPr lang="en-US" sz="1800" b="0" dirty="0">
                <a:latin typeface="MV Boli" pitchFamily="2" charset="0"/>
                <a:cs typeface="MV Boli" pitchFamily="2" charset="0"/>
              </a:rPr>
              <a:t>Market discontinuity</a:t>
            </a:r>
          </a:p>
          <a:p>
            <a:pPr algn="ctr"/>
            <a:r>
              <a:rPr lang="en-US" sz="1800" b="0" dirty="0">
                <a:latin typeface="MV Boli" pitchFamily="2" charset="0"/>
                <a:cs typeface="MV Boli" pitchFamily="2" charset="0"/>
              </a:rPr>
              <a:t>Tech discontinuity</a:t>
            </a:r>
          </a:p>
        </p:txBody>
      </p:sp>
      <p:sp>
        <p:nvSpPr>
          <p:cNvPr id="23" name="ZoneTexte 22"/>
          <p:cNvSpPr txBox="1"/>
          <p:nvPr/>
        </p:nvSpPr>
        <p:spPr>
          <a:xfrm>
            <a:off x="2346283" y="5122145"/>
            <a:ext cx="2637424" cy="646331"/>
          </a:xfrm>
          <a:prstGeom prst="rect">
            <a:avLst/>
          </a:prstGeom>
          <a:noFill/>
        </p:spPr>
        <p:txBody>
          <a:bodyPr wrap="square" rtlCol="0">
            <a:spAutoFit/>
          </a:bodyPr>
          <a:lstStyle/>
          <a:p>
            <a:pPr algn="ctr"/>
            <a:r>
              <a:rPr lang="en-US" sz="1800" b="0" dirty="0">
                <a:latin typeface="MV Boli" pitchFamily="2" charset="0"/>
                <a:cs typeface="MV Boli" pitchFamily="2" charset="0"/>
              </a:rPr>
              <a:t>Market continuity</a:t>
            </a:r>
          </a:p>
          <a:p>
            <a:pPr algn="ctr"/>
            <a:r>
              <a:rPr lang="en-US" sz="1800" b="0" dirty="0">
                <a:latin typeface="MV Boli" pitchFamily="2" charset="0"/>
                <a:cs typeface="MV Boli" pitchFamily="2" charset="0"/>
              </a:rPr>
              <a:t>Tech continuity</a:t>
            </a:r>
          </a:p>
        </p:txBody>
      </p:sp>
      <p:sp>
        <p:nvSpPr>
          <p:cNvPr id="24" name="ZoneTexte 23"/>
          <p:cNvSpPr txBox="1"/>
          <p:nvPr/>
        </p:nvSpPr>
        <p:spPr>
          <a:xfrm>
            <a:off x="5009871" y="5110772"/>
            <a:ext cx="2637424" cy="646331"/>
          </a:xfrm>
          <a:prstGeom prst="rect">
            <a:avLst/>
          </a:prstGeom>
          <a:noFill/>
        </p:spPr>
        <p:txBody>
          <a:bodyPr wrap="square" rtlCol="0">
            <a:spAutoFit/>
          </a:bodyPr>
          <a:lstStyle/>
          <a:p>
            <a:pPr algn="ctr"/>
            <a:r>
              <a:rPr lang="en-US" sz="1800" b="0" dirty="0">
                <a:latin typeface="MV Boli" pitchFamily="2" charset="0"/>
                <a:cs typeface="MV Boli" pitchFamily="2" charset="0"/>
              </a:rPr>
              <a:t>Market continuity</a:t>
            </a:r>
          </a:p>
          <a:p>
            <a:pPr algn="ctr"/>
            <a:r>
              <a:rPr lang="en-US" sz="1800" b="0" dirty="0">
                <a:latin typeface="MV Boli" pitchFamily="2" charset="0"/>
                <a:cs typeface="MV Boli" pitchFamily="2" charset="0"/>
              </a:rPr>
              <a:t>Tech </a:t>
            </a:r>
            <a:r>
              <a:rPr lang="en-US" sz="1800" b="0" dirty="0" err="1">
                <a:latin typeface="MV Boli" pitchFamily="2" charset="0"/>
                <a:cs typeface="MV Boli" pitchFamily="2" charset="0"/>
              </a:rPr>
              <a:t>discontintuity</a:t>
            </a:r>
            <a:endParaRPr lang="en-US" sz="1800" b="0" dirty="0">
              <a:latin typeface="MV Boli" pitchFamily="2" charset="0"/>
              <a:cs typeface="MV Boli" pitchFamily="2" charset="0"/>
            </a:endParaRPr>
          </a:p>
        </p:txBody>
      </p:sp>
    </p:spTree>
    <p:extLst>
      <p:ext uri="{BB962C8B-B14F-4D97-AF65-F5344CB8AC3E}">
        <p14:creationId xmlns:p14="http://schemas.microsoft.com/office/powerpoint/2010/main" val="12512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3" grpId="0"/>
      <p:bldP spid="14" grpId="0"/>
      <p:bldP spid="21" grpId="0"/>
      <p:bldP spid="22" grpId="0"/>
      <p:bldP spid="23"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Radical uses </a:t>
            </a:r>
          </a:p>
        </p:txBody>
      </p:sp>
      <p:cxnSp>
        <p:nvCxnSpPr>
          <p:cNvPr id="7" name="Straight Arrow Connector 6"/>
          <p:cNvCxnSpPr>
            <a:stCxn id="62" idx="2"/>
            <a:endCxn id="64" idx="0"/>
          </p:cNvCxnSpPr>
          <p:nvPr/>
        </p:nvCxnSpPr>
        <p:spPr>
          <a:xfrm>
            <a:off x="4670283" y="3310413"/>
            <a:ext cx="7642" cy="339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82838" y="4211160"/>
            <a:ext cx="1190174" cy="400110"/>
          </a:xfrm>
          <a:prstGeom prst="rect">
            <a:avLst/>
          </a:prstGeom>
          <a:noFill/>
          <a:ln>
            <a:solidFill>
              <a:schemeClr val="bg1">
                <a:lumMod val="65000"/>
              </a:schemeClr>
            </a:solidFill>
          </a:ln>
        </p:spPr>
        <p:txBody>
          <a:bodyPr wrap="square" rtlCol="0">
            <a:spAutoFit/>
          </a:bodyPr>
          <a:lstStyle/>
          <a:p>
            <a:r>
              <a:rPr lang="en-GB" b="0" dirty="0">
                <a:latin typeface="+mn-lt"/>
              </a:rPr>
              <a:t>Functions </a:t>
            </a:r>
          </a:p>
        </p:txBody>
      </p:sp>
      <p:sp>
        <p:nvSpPr>
          <p:cNvPr id="10" name="TextBox 9"/>
          <p:cNvSpPr txBox="1"/>
          <p:nvPr/>
        </p:nvSpPr>
        <p:spPr>
          <a:xfrm>
            <a:off x="989700" y="5268310"/>
            <a:ext cx="1543050" cy="400110"/>
          </a:xfrm>
          <a:prstGeom prst="rect">
            <a:avLst/>
          </a:prstGeom>
          <a:noFill/>
        </p:spPr>
        <p:txBody>
          <a:bodyPr wrap="square" rtlCol="0">
            <a:spAutoFit/>
          </a:bodyPr>
          <a:lstStyle/>
          <a:p>
            <a:pPr algn="ctr"/>
            <a:r>
              <a:rPr lang="en-GB" b="0" dirty="0">
                <a:latin typeface="+mn-lt"/>
              </a:rPr>
              <a:t>Adaptive </a:t>
            </a:r>
          </a:p>
        </p:txBody>
      </p:sp>
      <p:sp>
        <p:nvSpPr>
          <p:cNvPr id="11" name="TextBox 10"/>
          <p:cNvSpPr txBox="1"/>
          <p:nvPr/>
        </p:nvSpPr>
        <p:spPr>
          <a:xfrm>
            <a:off x="2483764" y="5268310"/>
            <a:ext cx="1543050" cy="400110"/>
          </a:xfrm>
          <a:prstGeom prst="rect">
            <a:avLst/>
          </a:prstGeom>
          <a:noFill/>
        </p:spPr>
        <p:txBody>
          <a:bodyPr wrap="square" rtlCol="0">
            <a:spAutoFit/>
          </a:bodyPr>
          <a:lstStyle/>
          <a:p>
            <a:pPr algn="ctr"/>
            <a:r>
              <a:rPr lang="en-GB" b="0" dirty="0">
                <a:latin typeface="+mn-lt"/>
              </a:rPr>
              <a:t>Exaptive </a:t>
            </a:r>
          </a:p>
        </p:txBody>
      </p:sp>
      <p:cxnSp>
        <p:nvCxnSpPr>
          <p:cNvPr id="13" name="Connector: Elbow 12"/>
          <p:cNvCxnSpPr>
            <a:stCxn id="16" idx="4"/>
            <a:endCxn id="10" idx="0"/>
          </p:cNvCxnSpPr>
          <p:nvPr/>
        </p:nvCxnSpPr>
        <p:spPr>
          <a:xfrm rot="5400000">
            <a:off x="1884555" y="4620115"/>
            <a:ext cx="524866" cy="7715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p:cNvCxnSpPr>
            <a:stCxn id="16" idx="4"/>
            <a:endCxn id="11" idx="0"/>
          </p:cNvCxnSpPr>
          <p:nvPr/>
        </p:nvCxnSpPr>
        <p:spPr>
          <a:xfrm rot="16200000" flipH="1">
            <a:off x="2631586" y="4644607"/>
            <a:ext cx="524866" cy="7225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485125" y="4634260"/>
            <a:ext cx="95250" cy="109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a:p>
        </p:txBody>
      </p:sp>
      <p:cxnSp>
        <p:nvCxnSpPr>
          <p:cNvPr id="30" name="Connector: Elbow 29"/>
          <p:cNvCxnSpPr>
            <a:stCxn id="8" idx="1"/>
            <a:endCxn id="16" idx="0"/>
          </p:cNvCxnSpPr>
          <p:nvPr/>
        </p:nvCxnSpPr>
        <p:spPr>
          <a:xfrm rot="10800000" flipV="1">
            <a:off x="2532750" y="4411214"/>
            <a:ext cx="1550088" cy="22304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90222" y="5268310"/>
            <a:ext cx="1543050" cy="400110"/>
          </a:xfrm>
          <a:prstGeom prst="rect">
            <a:avLst/>
          </a:prstGeom>
          <a:noFill/>
        </p:spPr>
        <p:txBody>
          <a:bodyPr wrap="square" rtlCol="0">
            <a:spAutoFit/>
          </a:bodyPr>
          <a:lstStyle/>
          <a:p>
            <a:pPr algn="ctr"/>
            <a:r>
              <a:rPr lang="en-GB" b="0" dirty="0">
                <a:latin typeface="+mn-lt"/>
              </a:rPr>
              <a:t>High impact</a:t>
            </a:r>
          </a:p>
        </p:txBody>
      </p:sp>
      <p:cxnSp>
        <p:nvCxnSpPr>
          <p:cNvPr id="38" name="Connector: Elbow 37"/>
          <p:cNvCxnSpPr>
            <a:stCxn id="40" idx="4"/>
            <a:endCxn id="36" idx="0"/>
          </p:cNvCxnSpPr>
          <p:nvPr/>
        </p:nvCxnSpPr>
        <p:spPr>
          <a:xfrm rot="5400000">
            <a:off x="5879634" y="4614671"/>
            <a:ext cx="535753" cy="7715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p:cNvCxnSpPr>
            <a:stCxn id="40" idx="4"/>
            <a:endCxn id="47" idx="0"/>
          </p:cNvCxnSpPr>
          <p:nvPr/>
        </p:nvCxnSpPr>
        <p:spPr>
          <a:xfrm rot="16200000" flipH="1">
            <a:off x="6661141" y="4604688"/>
            <a:ext cx="535753" cy="7914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485647" y="4623373"/>
            <a:ext cx="95250" cy="109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a:p>
        </p:txBody>
      </p:sp>
      <p:cxnSp>
        <p:nvCxnSpPr>
          <p:cNvPr id="42" name="Connector: Elbow 41"/>
          <p:cNvCxnSpPr>
            <a:stCxn id="8" idx="3"/>
            <a:endCxn id="40" idx="0"/>
          </p:cNvCxnSpPr>
          <p:nvPr/>
        </p:nvCxnSpPr>
        <p:spPr>
          <a:xfrm>
            <a:off x="5273012" y="4411215"/>
            <a:ext cx="1260260" cy="2121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59226" y="3497811"/>
            <a:ext cx="2536371" cy="369332"/>
          </a:xfrm>
          <a:prstGeom prst="rect">
            <a:avLst/>
          </a:prstGeom>
          <a:noFill/>
        </p:spPr>
        <p:txBody>
          <a:bodyPr wrap="square" rtlCol="0">
            <a:spAutoFit/>
          </a:bodyPr>
          <a:lstStyle/>
          <a:p>
            <a:r>
              <a:rPr lang="en-GB" sz="1800" b="0" i="1" dirty="0">
                <a:latin typeface="+mn-lt"/>
              </a:rPr>
              <a:t>Identify complete set of </a:t>
            </a:r>
          </a:p>
        </p:txBody>
      </p:sp>
      <p:sp>
        <p:nvSpPr>
          <p:cNvPr id="47" name="TextBox 46"/>
          <p:cNvSpPr txBox="1"/>
          <p:nvPr/>
        </p:nvSpPr>
        <p:spPr>
          <a:xfrm>
            <a:off x="6553237" y="5268310"/>
            <a:ext cx="1543050" cy="400110"/>
          </a:xfrm>
          <a:prstGeom prst="rect">
            <a:avLst/>
          </a:prstGeom>
          <a:noFill/>
        </p:spPr>
        <p:txBody>
          <a:bodyPr wrap="square" rtlCol="0">
            <a:spAutoFit/>
          </a:bodyPr>
          <a:lstStyle/>
          <a:p>
            <a:pPr algn="ctr"/>
            <a:r>
              <a:rPr lang="en-GB" b="0" dirty="0">
                <a:latin typeface="+mn-lt"/>
              </a:rPr>
              <a:t>Low impact</a:t>
            </a:r>
          </a:p>
        </p:txBody>
      </p:sp>
      <p:sp>
        <p:nvSpPr>
          <p:cNvPr id="49" name="TextBox 48"/>
          <p:cNvSpPr txBox="1"/>
          <p:nvPr/>
        </p:nvSpPr>
        <p:spPr>
          <a:xfrm>
            <a:off x="3528791" y="5823798"/>
            <a:ext cx="1941280" cy="369332"/>
          </a:xfrm>
          <a:prstGeom prst="rect">
            <a:avLst/>
          </a:prstGeom>
          <a:noFill/>
        </p:spPr>
        <p:txBody>
          <a:bodyPr wrap="square" rtlCol="0">
            <a:spAutoFit/>
          </a:bodyPr>
          <a:lstStyle/>
          <a:p>
            <a:pPr algn="ctr"/>
            <a:r>
              <a:rPr lang="en-GB" sz="1800" b="0" i="1" dirty="0">
                <a:latin typeface="+mn-lt"/>
              </a:rPr>
              <a:t>Correlate the sets</a:t>
            </a:r>
          </a:p>
        </p:txBody>
      </p:sp>
      <p:cxnSp>
        <p:nvCxnSpPr>
          <p:cNvPr id="51" name="Connector: Elbow 50"/>
          <p:cNvCxnSpPr>
            <a:stCxn id="10" idx="2"/>
            <a:endCxn id="49" idx="1"/>
          </p:cNvCxnSpPr>
          <p:nvPr/>
        </p:nvCxnSpPr>
        <p:spPr>
          <a:xfrm rot="16200000" flipH="1">
            <a:off x="2474986" y="4954659"/>
            <a:ext cx="340044" cy="17675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p:cNvCxnSpPr>
            <a:stCxn id="11" idx="2"/>
            <a:endCxn id="49" idx="1"/>
          </p:cNvCxnSpPr>
          <p:nvPr/>
        </p:nvCxnSpPr>
        <p:spPr>
          <a:xfrm rot="16200000" flipH="1">
            <a:off x="3222018" y="5701691"/>
            <a:ext cx="340044" cy="2735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p:cNvCxnSpPr>
            <a:stCxn id="36" idx="2"/>
            <a:endCxn id="49" idx="3"/>
          </p:cNvCxnSpPr>
          <p:nvPr/>
        </p:nvCxnSpPr>
        <p:spPr>
          <a:xfrm rot="5400000">
            <a:off x="5445887" y="5692604"/>
            <a:ext cx="340044" cy="2916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p:cNvCxnSpPr>
            <a:stCxn id="47" idx="2"/>
            <a:endCxn id="49" idx="3"/>
          </p:cNvCxnSpPr>
          <p:nvPr/>
        </p:nvCxnSpPr>
        <p:spPr>
          <a:xfrm rot="5400000">
            <a:off x="6227395" y="4911097"/>
            <a:ext cx="340044" cy="18546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503718" y="4508157"/>
            <a:ext cx="1000128" cy="369332"/>
          </a:xfrm>
          <a:prstGeom prst="rect">
            <a:avLst/>
          </a:prstGeom>
          <a:noFill/>
        </p:spPr>
        <p:txBody>
          <a:bodyPr wrap="square" rtlCol="0">
            <a:spAutoFit/>
          </a:bodyPr>
          <a:lstStyle/>
          <a:p>
            <a:pPr algn="ctr"/>
            <a:r>
              <a:rPr lang="en-GB" sz="1800" b="0" i="1" dirty="0">
                <a:latin typeface="+mn-lt"/>
              </a:rPr>
              <a:t>Partition </a:t>
            </a:r>
          </a:p>
        </p:txBody>
      </p:sp>
      <p:sp>
        <p:nvSpPr>
          <p:cNvPr id="59" name="TextBox 58"/>
          <p:cNvSpPr txBox="1"/>
          <p:nvPr/>
        </p:nvSpPr>
        <p:spPr>
          <a:xfrm>
            <a:off x="6368141" y="4488318"/>
            <a:ext cx="1300834" cy="369332"/>
          </a:xfrm>
          <a:prstGeom prst="rect">
            <a:avLst/>
          </a:prstGeom>
          <a:noFill/>
        </p:spPr>
        <p:txBody>
          <a:bodyPr wrap="square" rtlCol="0">
            <a:spAutoFit/>
          </a:bodyPr>
          <a:lstStyle/>
          <a:p>
            <a:pPr algn="ctr"/>
            <a:r>
              <a:rPr lang="en-GB" sz="1800" b="0" i="1" dirty="0">
                <a:latin typeface="+mn-lt"/>
              </a:rPr>
              <a:t>Partition </a:t>
            </a:r>
          </a:p>
        </p:txBody>
      </p:sp>
      <p:sp>
        <p:nvSpPr>
          <p:cNvPr id="62" name="TextBox 61"/>
          <p:cNvSpPr txBox="1"/>
          <p:nvPr/>
        </p:nvSpPr>
        <p:spPr>
          <a:xfrm>
            <a:off x="3391177" y="2602527"/>
            <a:ext cx="2558211" cy="707886"/>
          </a:xfrm>
          <a:prstGeom prst="rect">
            <a:avLst/>
          </a:prstGeom>
          <a:noFill/>
          <a:ln>
            <a:solidFill>
              <a:schemeClr val="bg1">
                <a:lumMod val="65000"/>
              </a:schemeClr>
            </a:solidFill>
          </a:ln>
        </p:spPr>
        <p:txBody>
          <a:bodyPr wrap="square" rtlCol="0">
            <a:spAutoFit/>
          </a:bodyPr>
          <a:lstStyle/>
          <a:p>
            <a:pPr algn="ctr"/>
            <a:r>
              <a:rPr lang="en-GB" b="0" dirty="0">
                <a:latin typeface="+mn-lt"/>
              </a:rPr>
              <a:t>Representative set of innovations (artefacts)</a:t>
            </a:r>
          </a:p>
        </p:txBody>
      </p:sp>
      <p:sp>
        <p:nvSpPr>
          <p:cNvPr id="64" name="Oval 63"/>
          <p:cNvSpPr/>
          <p:nvPr/>
        </p:nvSpPr>
        <p:spPr>
          <a:xfrm>
            <a:off x="4630300" y="3649599"/>
            <a:ext cx="95250" cy="109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a:p>
        </p:txBody>
      </p:sp>
      <p:cxnSp>
        <p:nvCxnSpPr>
          <p:cNvPr id="67" name="Straight Arrow Connector 66"/>
          <p:cNvCxnSpPr>
            <a:stCxn id="64" idx="4"/>
            <a:endCxn id="8" idx="0"/>
          </p:cNvCxnSpPr>
          <p:nvPr/>
        </p:nvCxnSpPr>
        <p:spPr>
          <a:xfrm>
            <a:off x="4677925" y="3758783"/>
            <a:ext cx="0" cy="452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DED3F8D-A0A7-4249-B733-9DBD8A8AA452}"/>
              </a:ext>
            </a:extLst>
          </p:cNvPr>
          <p:cNvSpPr/>
          <p:nvPr/>
        </p:nvSpPr>
        <p:spPr>
          <a:xfrm>
            <a:off x="418222" y="951134"/>
            <a:ext cx="8500310" cy="1323439"/>
          </a:xfrm>
          <a:prstGeom prst="rect">
            <a:avLst/>
          </a:prstGeom>
        </p:spPr>
        <p:txBody>
          <a:bodyPr wrap="square">
            <a:spAutoFit/>
          </a:bodyPr>
          <a:lstStyle/>
          <a:p>
            <a:pPr lvl="0"/>
            <a:r>
              <a:rPr lang="en-GB" dirty="0">
                <a:solidFill>
                  <a:srgbClr val="C00000"/>
                </a:solidFill>
              </a:rPr>
              <a:t>Radical uses</a:t>
            </a:r>
            <a:r>
              <a:rPr lang="en-GB" dirty="0"/>
              <a:t>: uses that are new-to-the-world. Specifically this means new treatments for previously untreated diseases. The unit of adoption is the population of users characterized by a specific need. Radical uses may activate cascades of further uses.</a:t>
            </a:r>
          </a:p>
        </p:txBody>
      </p:sp>
      <p:sp>
        <p:nvSpPr>
          <p:cNvPr id="5" name="Oval 4">
            <a:extLst>
              <a:ext uri="{FF2B5EF4-FFF2-40B4-BE49-F238E27FC236}">
                <a16:creationId xmlns:a16="http://schemas.microsoft.com/office/drawing/2014/main" id="{85650E26-BF2C-4B0B-9A05-A5F8C5F80FDA}"/>
              </a:ext>
            </a:extLst>
          </p:cNvPr>
          <p:cNvSpPr/>
          <p:nvPr/>
        </p:nvSpPr>
        <p:spPr>
          <a:xfrm>
            <a:off x="4866362" y="5192038"/>
            <a:ext cx="1778696" cy="582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1" name="Oval 30">
            <a:extLst>
              <a:ext uri="{FF2B5EF4-FFF2-40B4-BE49-F238E27FC236}">
                <a16:creationId xmlns:a16="http://schemas.microsoft.com/office/drawing/2014/main" id="{A17FFCF8-4A12-4AE5-A0E2-817A9CC41B95}"/>
              </a:ext>
            </a:extLst>
          </p:cNvPr>
          <p:cNvSpPr/>
          <p:nvPr/>
        </p:nvSpPr>
        <p:spPr>
          <a:xfrm>
            <a:off x="1022967" y="5194126"/>
            <a:ext cx="2960083" cy="582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2112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animBg="1"/>
      <p:bldP spid="47" grpId="0"/>
      <p:bldP spid="5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F9051-CBC1-4B61-AF62-86E2DE29A8E8}"/>
              </a:ext>
            </a:extLst>
          </p:cNvPr>
          <p:cNvSpPr>
            <a:spLocks noGrp="1"/>
          </p:cNvSpPr>
          <p:nvPr>
            <p:ph type="title"/>
          </p:nvPr>
        </p:nvSpPr>
        <p:spPr/>
        <p:txBody>
          <a:bodyPr/>
          <a:lstStyle/>
          <a:p>
            <a:r>
              <a:rPr lang="en-US" dirty="0"/>
              <a:t>A geography of exaptations</a:t>
            </a:r>
          </a:p>
        </p:txBody>
      </p:sp>
      <p:pic>
        <p:nvPicPr>
          <p:cNvPr id="5" name="Picture 4">
            <a:extLst>
              <a:ext uri="{FF2B5EF4-FFF2-40B4-BE49-F238E27FC236}">
                <a16:creationId xmlns:a16="http://schemas.microsoft.com/office/drawing/2014/main" id="{1AA10121-D0EF-4DE9-A66E-815E3E96B8BD}"/>
              </a:ext>
            </a:extLst>
          </p:cNvPr>
          <p:cNvPicPr/>
          <p:nvPr/>
        </p:nvPicPr>
        <p:blipFill rotWithShape="1">
          <a:blip r:embed="rId2"/>
          <a:srcRect b="1557"/>
          <a:stretch/>
        </p:blipFill>
        <p:spPr bwMode="auto">
          <a:xfrm>
            <a:off x="1515649" y="1271392"/>
            <a:ext cx="6112701" cy="50542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071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81000" y="285728"/>
            <a:ext cx="8382000" cy="666750"/>
          </a:xfrm>
        </p:spPr>
        <p:txBody>
          <a:bodyPr>
            <a:normAutofit/>
          </a:bodyPr>
          <a:lstStyle/>
          <a:p>
            <a:r>
              <a:rPr lang="en-US" noProof="0" dirty="0"/>
              <a:t>The  “invention” of the microwave oven</a:t>
            </a:r>
          </a:p>
        </p:txBody>
      </p:sp>
      <p:grpSp>
        <p:nvGrpSpPr>
          <p:cNvPr id="2" name="Groupe 17"/>
          <p:cNvGrpSpPr/>
          <p:nvPr/>
        </p:nvGrpSpPr>
        <p:grpSpPr>
          <a:xfrm>
            <a:off x="286593" y="1639981"/>
            <a:ext cx="3102994" cy="4216304"/>
            <a:chOff x="286593" y="1319356"/>
            <a:chExt cx="3102994" cy="4216304"/>
          </a:xfrm>
        </p:grpSpPr>
        <p:sp>
          <p:nvSpPr>
            <p:cNvPr id="10" name="CasellaDiTesto 9"/>
            <p:cNvSpPr txBox="1"/>
            <p:nvPr/>
          </p:nvSpPr>
          <p:spPr>
            <a:xfrm>
              <a:off x="620248" y="1422114"/>
              <a:ext cx="2534098" cy="400110"/>
            </a:xfrm>
            <a:prstGeom prst="rect">
              <a:avLst/>
            </a:prstGeom>
            <a:noFill/>
          </p:spPr>
          <p:txBody>
            <a:bodyPr wrap="square" rtlCol="0">
              <a:spAutoFit/>
            </a:bodyPr>
            <a:lstStyle/>
            <a:p>
              <a:r>
                <a:rPr lang="en-GB" dirty="0"/>
                <a:t>From  a radar system</a:t>
              </a:r>
            </a:p>
          </p:txBody>
        </p:sp>
        <p:pic>
          <p:nvPicPr>
            <p:cNvPr id="11" name="Picture 10"/>
            <p:cNvPicPr>
              <a:picLocks noChangeAspect="1" noChangeArrowheads="1"/>
            </p:cNvPicPr>
            <p:nvPr/>
          </p:nvPicPr>
          <p:blipFill>
            <a:blip r:embed="rId4" cstate="print"/>
            <a:srcRect/>
            <a:stretch>
              <a:fillRect/>
            </a:stretch>
          </p:blipFill>
          <p:spPr bwMode="auto">
            <a:xfrm>
              <a:off x="309090" y="2364821"/>
              <a:ext cx="1697072" cy="2204536"/>
            </a:xfrm>
            <a:prstGeom prst="rect">
              <a:avLst/>
            </a:prstGeom>
            <a:noFill/>
            <a:ln w="9525" algn="ctr">
              <a:noFill/>
              <a:miter lim="800000"/>
              <a:headEnd/>
              <a:tailEnd/>
            </a:ln>
            <a:effectLst/>
          </p:spPr>
        </p:pic>
        <p:sp>
          <p:nvSpPr>
            <p:cNvPr id="15" name="Rettangolo arrotondato 14"/>
            <p:cNvSpPr/>
            <p:nvPr/>
          </p:nvSpPr>
          <p:spPr>
            <a:xfrm>
              <a:off x="286593" y="1319356"/>
              <a:ext cx="3102994" cy="4216304"/>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e 19"/>
          <p:cNvGrpSpPr/>
          <p:nvPr/>
        </p:nvGrpSpPr>
        <p:grpSpPr>
          <a:xfrm>
            <a:off x="5818906" y="1626331"/>
            <a:ext cx="3241969" cy="4229953"/>
            <a:chOff x="5818906" y="1305706"/>
            <a:chExt cx="3241969" cy="4229953"/>
          </a:xfrm>
        </p:grpSpPr>
        <p:pic>
          <p:nvPicPr>
            <p:cNvPr id="13" name="Picture 8"/>
            <p:cNvPicPr>
              <a:picLocks noChangeAspect="1" noChangeArrowheads="1"/>
            </p:cNvPicPr>
            <p:nvPr/>
          </p:nvPicPr>
          <p:blipFill>
            <a:blip r:embed="rId5" cstate="print"/>
            <a:srcRect/>
            <a:stretch>
              <a:fillRect/>
            </a:stretch>
          </p:blipFill>
          <p:spPr bwMode="auto">
            <a:xfrm>
              <a:off x="6034608" y="2088041"/>
              <a:ext cx="1194902" cy="3117200"/>
            </a:xfrm>
            <a:prstGeom prst="rect">
              <a:avLst/>
            </a:prstGeom>
            <a:noFill/>
            <a:ln w="9525" algn="ctr">
              <a:noFill/>
              <a:miter lim="800000"/>
              <a:headEnd/>
              <a:tailEnd/>
            </a:ln>
            <a:effectLst/>
          </p:spPr>
        </p:pic>
        <p:grpSp>
          <p:nvGrpSpPr>
            <p:cNvPr id="4" name="Gruppo 17"/>
            <p:cNvGrpSpPr/>
            <p:nvPr/>
          </p:nvGrpSpPr>
          <p:grpSpPr>
            <a:xfrm>
              <a:off x="5818906" y="1305706"/>
              <a:ext cx="3241969" cy="4229953"/>
              <a:chOff x="4718131" y="1276350"/>
              <a:chExt cx="4338212" cy="4495800"/>
            </a:xfrm>
          </p:grpSpPr>
          <p:pic>
            <p:nvPicPr>
              <p:cNvPr id="14" name="Picture 7"/>
              <p:cNvPicPr>
                <a:picLocks noChangeAspect="1" noChangeArrowheads="1"/>
              </p:cNvPicPr>
              <p:nvPr/>
            </p:nvPicPr>
            <p:blipFill>
              <a:blip r:embed="rId6" cstate="print"/>
              <a:srcRect/>
              <a:stretch>
                <a:fillRect/>
              </a:stretch>
            </p:blipFill>
            <p:spPr bwMode="auto">
              <a:xfrm>
                <a:off x="6846959" y="2720399"/>
                <a:ext cx="1965253" cy="1983758"/>
              </a:xfrm>
              <a:prstGeom prst="rect">
                <a:avLst/>
              </a:prstGeom>
              <a:noFill/>
              <a:ln w="9525" algn="ctr">
                <a:noFill/>
                <a:miter lim="800000"/>
                <a:headEnd/>
                <a:tailEnd/>
              </a:ln>
              <a:effectLst/>
            </p:spPr>
          </p:pic>
          <p:sp>
            <p:nvSpPr>
              <p:cNvPr id="16" name="Rettangolo arrotondato 15"/>
              <p:cNvSpPr/>
              <p:nvPr/>
            </p:nvSpPr>
            <p:spPr>
              <a:xfrm>
                <a:off x="4718131" y="1276350"/>
                <a:ext cx="4290532" cy="449580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asellaDiTesto 16"/>
              <p:cNvSpPr txBox="1"/>
              <p:nvPr/>
            </p:nvSpPr>
            <p:spPr>
              <a:xfrm>
                <a:off x="4781702" y="1411849"/>
                <a:ext cx="4274641" cy="425256"/>
              </a:xfrm>
              <a:prstGeom prst="rect">
                <a:avLst/>
              </a:prstGeom>
              <a:noFill/>
            </p:spPr>
            <p:txBody>
              <a:bodyPr wrap="square" rtlCol="0">
                <a:spAutoFit/>
              </a:bodyPr>
              <a:lstStyle/>
              <a:p>
                <a:r>
                  <a:rPr lang="en-GB" dirty="0"/>
                  <a:t>To the microwave industry</a:t>
                </a:r>
              </a:p>
            </p:txBody>
          </p:sp>
        </p:grpSp>
      </p:grpSp>
      <p:grpSp>
        <p:nvGrpSpPr>
          <p:cNvPr id="6" name="Group 5"/>
          <p:cNvGrpSpPr/>
          <p:nvPr/>
        </p:nvGrpSpPr>
        <p:grpSpPr>
          <a:xfrm>
            <a:off x="4031948" y="4490204"/>
            <a:ext cx="1128156" cy="703182"/>
            <a:chOff x="4031948" y="4490204"/>
            <a:chExt cx="1128156" cy="703182"/>
          </a:xfrm>
        </p:grpSpPr>
        <p:pic>
          <p:nvPicPr>
            <p:cNvPr id="2059268" name="Picture 4" descr="Candy-Hersheys-MrGoodbar-Wrapper-Small.jpg"/>
            <p:cNvPicPr>
              <a:picLocks noChangeAspect="1" noChangeArrowheads="1"/>
            </p:cNvPicPr>
            <p:nvPr/>
          </p:nvPicPr>
          <p:blipFill>
            <a:blip r:embed="rId7" cstate="print"/>
            <a:srcRect/>
            <a:stretch>
              <a:fillRect/>
            </a:stretch>
          </p:blipFill>
          <p:spPr bwMode="auto">
            <a:xfrm>
              <a:off x="4031948" y="4490204"/>
              <a:ext cx="1128156" cy="451263"/>
            </a:xfrm>
            <a:prstGeom prst="rect">
              <a:avLst/>
            </a:prstGeom>
            <a:noFill/>
          </p:spPr>
        </p:pic>
        <p:sp>
          <p:nvSpPr>
            <p:cNvPr id="19" name="Rectangle 18"/>
            <p:cNvSpPr/>
            <p:nvPr/>
          </p:nvSpPr>
          <p:spPr>
            <a:xfrm>
              <a:off x="4079449" y="4916387"/>
              <a:ext cx="1033154" cy="276999"/>
            </a:xfrm>
            <a:prstGeom prst="rect">
              <a:avLst/>
            </a:prstGeom>
          </p:spPr>
          <p:txBody>
            <a:bodyPr wrap="square">
              <a:spAutoFit/>
            </a:bodyPr>
            <a:lstStyle/>
            <a:p>
              <a:pPr algn="ctr"/>
              <a:r>
                <a:rPr lang="fr-FR" sz="600" dirty="0">
                  <a:hlinkClick r:id="rId8"/>
                </a:rPr>
                <a:t>http://en.wikipedia.org/wiki/Mr._Goodbar</a:t>
              </a:r>
              <a:endParaRPr lang="en-US" sz="600" dirty="0"/>
            </a:p>
          </p:txBody>
        </p:sp>
      </p:grpSp>
      <p:grpSp>
        <p:nvGrpSpPr>
          <p:cNvPr id="5" name="Group 4"/>
          <p:cNvGrpSpPr/>
          <p:nvPr/>
        </p:nvGrpSpPr>
        <p:grpSpPr>
          <a:xfrm>
            <a:off x="3846431" y="2386939"/>
            <a:ext cx="1499190" cy="1991628"/>
            <a:chOff x="3846431" y="2386939"/>
            <a:chExt cx="1499190" cy="1991628"/>
          </a:xfrm>
        </p:grpSpPr>
        <p:graphicFrame>
          <p:nvGraphicFramePr>
            <p:cNvPr id="1928194" name="Object 2"/>
            <p:cNvGraphicFramePr>
              <a:graphicFrameLocks noChangeAspect="1"/>
            </p:cNvGraphicFramePr>
            <p:nvPr>
              <p:extLst>
                <p:ext uri="{D42A27DB-BD31-4B8C-83A1-F6EECF244321}">
                  <p14:modId xmlns:p14="http://schemas.microsoft.com/office/powerpoint/2010/main" val="2312669827"/>
                </p:ext>
              </p:extLst>
            </p:nvPr>
          </p:nvGraphicFramePr>
          <p:xfrm>
            <a:off x="4069814" y="2386939"/>
            <a:ext cx="1052425" cy="1630883"/>
          </p:xfrm>
          <a:graphic>
            <a:graphicData uri="http://schemas.openxmlformats.org/presentationml/2006/ole">
              <mc:AlternateContent xmlns:mc="http://schemas.openxmlformats.org/markup-compatibility/2006">
                <mc:Choice xmlns:v="urn:schemas-microsoft-com:vml" Requires="v">
                  <p:oleObj spid="_x0000_s2195538" name="Photo Editor Photo" r:id="rId9" imgW="1905266" imgH="2952381" progId="">
                    <p:embed/>
                  </p:oleObj>
                </mc:Choice>
                <mc:Fallback>
                  <p:oleObj name="Photo Editor Photo" r:id="rId9" imgW="1905266" imgH="2952381"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9814" y="2386939"/>
                          <a:ext cx="1052425" cy="16308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3846431" y="3963069"/>
              <a:ext cx="1499190" cy="415498"/>
            </a:xfrm>
            <a:prstGeom prst="rect">
              <a:avLst/>
            </a:prstGeom>
          </p:spPr>
          <p:txBody>
            <a:bodyPr wrap="square">
              <a:spAutoFit/>
            </a:bodyPr>
            <a:lstStyle/>
            <a:p>
              <a:pPr algn="ctr"/>
              <a:r>
                <a:rPr lang="fr-FR" sz="700" dirty="0">
                  <a:hlinkClick r:id="rId11"/>
                </a:rPr>
                <a:t>http://www.youtube.com/watch?v=4h1ESUz2H3E&amp;feature=player_detailpage</a:t>
              </a:r>
              <a:endParaRPr lang="en-US" sz="700" dirty="0"/>
            </a:p>
          </p:txBody>
        </p:sp>
      </p:grpSp>
      <p:sp>
        <p:nvSpPr>
          <p:cNvPr id="22" name="Ellipse 21"/>
          <p:cNvSpPr/>
          <p:nvPr/>
        </p:nvSpPr>
        <p:spPr>
          <a:xfrm>
            <a:off x="3824130" y="1579418"/>
            <a:ext cx="1543792" cy="4251366"/>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12"/>
          <a:stretch>
            <a:fillRect/>
          </a:stretch>
        </p:blipFill>
        <p:spPr>
          <a:xfrm>
            <a:off x="2079331" y="3098135"/>
            <a:ext cx="1176661" cy="1213931"/>
          </a:xfrm>
          <a:prstGeom prst="rect">
            <a:avLst/>
          </a:prstGeom>
        </p:spPr>
      </p:pic>
    </p:spTree>
    <p:extLst>
      <p:ext uri="{BB962C8B-B14F-4D97-AF65-F5344CB8AC3E}">
        <p14:creationId xmlns:p14="http://schemas.microsoft.com/office/powerpoint/2010/main" val="27078965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55912" y="2987824"/>
            <a:ext cx="7772400" cy="1470025"/>
          </a:xfrm>
        </p:spPr>
        <p:txBody>
          <a:bodyPr>
            <a:noAutofit/>
          </a:bodyPr>
          <a:lstStyle/>
          <a:p>
            <a:r>
              <a:rPr lang="en-US" dirty="0"/>
              <a:t>Can we measure the frequency of exaptation?</a:t>
            </a:r>
            <a:br>
              <a:rPr lang="en-US" dirty="0"/>
            </a:br>
            <a:br>
              <a:rPr lang="en-US" dirty="0"/>
            </a:br>
            <a:br>
              <a:rPr lang="en-US" dirty="0"/>
            </a:br>
            <a:r>
              <a:rPr lang="en-US" dirty="0"/>
              <a:t>Emergent uses</a:t>
            </a:r>
            <a:br>
              <a:rPr lang="en-US" dirty="0"/>
            </a:br>
            <a:br>
              <a:rPr lang="en-US" dirty="0"/>
            </a:br>
            <a:br>
              <a:rPr lang="en-US" dirty="0"/>
            </a:br>
            <a:br>
              <a:rPr lang="en-US" dirty="0"/>
            </a:br>
            <a:endParaRPr lang="en-US" b="1" i="1" dirty="0"/>
          </a:p>
        </p:txBody>
      </p:sp>
    </p:spTree>
    <p:extLst>
      <p:ext uri="{BB962C8B-B14F-4D97-AF65-F5344CB8AC3E}">
        <p14:creationId xmlns:p14="http://schemas.microsoft.com/office/powerpoint/2010/main" val="338644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3EA35-F97C-4233-8425-D836B649E39B}"/>
              </a:ext>
            </a:extLst>
          </p:cNvPr>
          <p:cNvSpPr>
            <a:spLocks noGrp="1"/>
          </p:cNvSpPr>
          <p:nvPr>
            <p:ph type="title"/>
          </p:nvPr>
        </p:nvSpPr>
        <p:spPr>
          <a:xfrm>
            <a:off x="457200" y="274639"/>
            <a:ext cx="8229600" cy="395504"/>
          </a:xfrm>
        </p:spPr>
        <p:txBody>
          <a:bodyPr>
            <a:normAutofit fontScale="90000"/>
          </a:bodyPr>
          <a:lstStyle/>
          <a:p>
            <a:r>
              <a:rPr lang="en-US" sz="2400" dirty="0"/>
              <a:t>Mifepristone (day-after pill)</a:t>
            </a:r>
          </a:p>
        </p:txBody>
      </p:sp>
      <p:pic>
        <p:nvPicPr>
          <p:cNvPr id="5" name="Picture 4">
            <a:extLst>
              <a:ext uri="{FF2B5EF4-FFF2-40B4-BE49-F238E27FC236}">
                <a16:creationId xmlns:a16="http://schemas.microsoft.com/office/drawing/2014/main" id="{ADE3F9B8-33C7-45E0-AA9E-8085B0629A4F}"/>
              </a:ext>
            </a:extLst>
          </p:cNvPr>
          <p:cNvPicPr>
            <a:picLocks noChangeAspect="1"/>
          </p:cNvPicPr>
          <p:nvPr/>
        </p:nvPicPr>
        <p:blipFill>
          <a:blip r:embed="rId3"/>
          <a:stretch>
            <a:fillRect/>
          </a:stretch>
        </p:blipFill>
        <p:spPr>
          <a:xfrm>
            <a:off x="0" y="926123"/>
            <a:ext cx="9144000" cy="5005754"/>
          </a:xfrm>
          <a:prstGeom prst="rect">
            <a:avLst/>
          </a:prstGeom>
        </p:spPr>
      </p:pic>
      <p:sp>
        <p:nvSpPr>
          <p:cNvPr id="6" name="TextBox 5">
            <a:extLst>
              <a:ext uri="{FF2B5EF4-FFF2-40B4-BE49-F238E27FC236}">
                <a16:creationId xmlns:a16="http://schemas.microsoft.com/office/drawing/2014/main" id="{CAD68F83-9986-48C5-9F27-83AADEC172F7}"/>
              </a:ext>
            </a:extLst>
          </p:cNvPr>
          <p:cNvSpPr txBox="1"/>
          <p:nvPr/>
        </p:nvSpPr>
        <p:spPr>
          <a:xfrm>
            <a:off x="0" y="6187857"/>
            <a:ext cx="5417507" cy="646331"/>
          </a:xfrm>
          <a:prstGeom prst="rect">
            <a:avLst/>
          </a:prstGeom>
          <a:noFill/>
          <a:ln>
            <a:solidFill>
              <a:schemeClr val="bg1">
                <a:lumMod val="85000"/>
              </a:schemeClr>
            </a:solidFill>
          </a:ln>
        </p:spPr>
        <p:txBody>
          <a:bodyPr wrap="square" rtlCol="0">
            <a:spAutoFit/>
          </a:bodyPr>
          <a:lstStyle/>
          <a:p>
            <a:r>
              <a:rPr lang="en-US" sz="1800" dirty="0"/>
              <a:t>Large circles: functionally novel uses (exaptations)</a:t>
            </a:r>
          </a:p>
          <a:p>
            <a:r>
              <a:rPr lang="en-US" sz="1800" dirty="0"/>
              <a:t>Red circles: radical</a:t>
            </a:r>
          </a:p>
        </p:txBody>
      </p:sp>
      <p:sp>
        <p:nvSpPr>
          <p:cNvPr id="8" name="Freeform: Shape 7">
            <a:extLst>
              <a:ext uri="{FF2B5EF4-FFF2-40B4-BE49-F238E27FC236}">
                <a16:creationId xmlns:a16="http://schemas.microsoft.com/office/drawing/2014/main" id="{B1A19E76-BFC9-4D06-8586-9F2891BF8866}"/>
              </a:ext>
            </a:extLst>
          </p:cNvPr>
          <p:cNvSpPr/>
          <p:nvPr/>
        </p:nvSpPr>
        <p:spPr>
          <a:xfrm>
            <a:off x="3551129" y="1709803"/>
            <a:ext cx="5542767" cy="4446740"/>
          </a:xfrm>
          <a:custGeom>
            <a:avLst/>
            <a:gdLst>
              <a:gd name="connsiteX0" fmla="*/ 137786 w 5542767"/>
              <a:gd name="connsiteY0" fmla="*/ 1872641 h 4446740"/>
              <a:gd name="connsiteX1" fmla="*/ 1064712 w 5542767"/>
              <a:gd name="connsiteY1" fmla="*/ 3137770 h 4446740"/>
              <a:gd name="connsiteX2" fmla="*/ 0 w 5542767"/>
              <a:gd name="connsiteY2" fmla="*/ 3569918 h 4446740"/>
              <a:gd name="connsiteX3" fmla="*/ 169101 w 5542767"/>
              <a:gd name="connsiteY3" fmla="*/ 4446740 h 4446740"/>
              <a:gd name="connsiteX4" fmla="*/ 5542767 w 5542767"/>
              <a:gd name="connsiteY4" fmla="*/ 4352795 h 4446740"/>
              <a:gd name="connsiteX5" fmla="*/ 5530241 w 5542767"/>
              <a:gd name="connsiteY5" fmla="*/ 0 h 4446740"/>
              <a:gd name="connsiteX6" fmla="*/ 2830882 w 5542767"/>
              <a:gd name="connsiteY6" fmla="*/ 1133605 h 4446740"/>
              <a:gd name="connsiteX7" fmla="*/ 507304 w 5542767"/>
              <a:gd name="connsiteY7" fmla="*/ 1421704 h 4446740"/>
              <a:gd name="connsiteX8" fmla="*/ 137786 w 5542767"/>
              <a:gd name="connsiteY8" fmla="*/ 1872641 h 444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2767" h="4446740">
                <a:moveTo>
                  <a:pt x="137786" y="1872641"/>
                </a:moveTo>
                <a:lnTo>
                  <a:pt x="1064712" y="3137770"/>
                </a:lnTo>
                <a:lnTo>
                  <a:pt x="0" y="3569918"/>
                </a:lnTo>
                <a:lnTo>
                  <a:pt x="169101" y="4446740"/>
                </a:lnTo>
                <a:lnTo>
                  <a:pt x="5542767" y="4352795"/>
                </a:lnTo>
                <a:cubicBezTo>
                  <a:pt x="5538592" y="2901863"/>
                  <a:pt x="5534416" y="1450932"/>
                  <a:pt x="5530241" y="0"/>
                </a:cubicBezTo>
                <a:lnTo>
                  <a:pt x="2830882" y="1133605"/>
                </a:lnTo>
                <a:lnTo>
                  <a:pt x="507304" y="1421704"/>
                </a:lnTo>
                <a:lnTo>
                  <a:pt x="137786" y="1872641"/>
                </a:lnTo>
                <a:close/>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864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Measure of functional radiation and exaptation</a:t>
            </a:r>
          </a:p>
        </p:txBody>
      </p:sp>
      <p:sp>
        <p:nvSpPr>
          <p:cNvPr id="4" name="TextBox 3"/>
          <p:cNvSpPr txBox="1"/>
          <p:nvPr/>
        </p:nvSpPr>
        <p:spPr>
          <a:xfrm>
            <a:off x="205800" y="1067998"/>
            <a:ext cx="987552" cy="369332"/>
          </a:xfrm>
          <a:prstGeom prst="rect">
            <a:avLst/>
          </a:prstGeom>
          <a:solidFill>
            <a:schemeClr val="bg1">
              <a:lumMod val="85000"/>
            </a:schemeClr>
          </a:solidFill>
        </p:spPr>
        <p:txBody>
          <a:bodyPr wrap="square" rtlCol="0">
            <a:spAutoFit/>
          </a:bodyPr>
          <a:lstStyle/>
          <a:p>
            <a:pPr algn="ctr"/>
            <a:r>
              <a:rPr lang="en-GB" sz="1800" dirty="0"/>
              <a:t>NMEs</a:t>
            </a:r>
          </a:p>
        </p:txBody>
      </p:sp>
      <p:sp>
        <p:nvSpPr>
          <p:cNvPr id="5" name="TextBox 4"/>
          <p:cNvSpPr txBox="1"/>
          <p:nvPr/>
        </p:nvSpPr>
        <p:spPr>
          <a:xfrm>
            <a:off x="1847631" y="927790"/>
            <a:ext cx="1200912" cy="646331"/>
          </a:xfrm>
          <a:prstGeom prst="rect">
            <a:avLst/>
          </a:prstGeom>
          <a:solidFill>
            <a:schemeClr val="bg1">
              <a:lumMod val="85000"/>
            </a:schemeClr>
          </a:solidFill>
        </p:spPr>
        <p:txBody>
          <a:bodyPr wrap="square" rtlCol="0">
            <a:spAutoFit/>
          </a:bodyPr>
          <a:lstStyle/>
          <a:p>
            <a:pPr algn="ctr"/>
            <a:r>
              <a:rPr lang="en-GB" sz="1800" dirty="0"/>
              <a:t>Database</a:t>
            </a:r>
          </a:p>
          <a:p>
            <a:pPr algn="ctr"/>
            <a:r>
              <a:rPr lang="en-GB" sz="1800" dirty="0"/>
              <a:t>DrugDex</a:t>
            </a:r>
          </a:p>
        </p:txBody>
      </p:sp>
      <p:sp>
        <p:nvSpPr>
          <p:cNvPr id="6" name="TextBox 5"/>
          <p:cNvSpPr txBox="1"/>
          <p:nvPr/>
        </p:nvSpPr>
        <p:spPr>
          <a:xfrm>
            <a:off x="457200" y="2918020"/>
            <a:ext cx="1800225" cy="646331"/>
          </a:xfrm>
          <a:prstGeom prst="rect">
            <a:avLst/>
          </a:prstGeom>
          <a:solidFill>
            <a:schemeClr val="bg1">
              <a:lumMod val="85000"/>
            </a:schemeClr>
          </a:solidFill>
        </p:spPr>
        <p:txBody>
          <a:bodyPr wrap="square" rtlCol="0">
            <a:spAutoFit/>
          </a:bodyPr>
          <a:lstStyle/>
          <a:p>
            <a:pPr algn="ctr"/>
            <a:r>
              <a:rPr lang="en-GB" sz="1800" dirty="0"/>
              <a:t>FDA- approved (or original use)</a:t>
            </a:r>
          </a:p>
        </p:txBody>
      </p:sp>
      <p:sp>
        <p:nvSpPr>
          <p:cNvPr id="7" name="TextBox 6"/>
          <p:cNvSpPr txBox="1"/>
          <p:nvPr/>
        </p:nvSpPr>
        <p:spPr>
          <a:xfrm>
            <a:off x="2565882" y="2914972"/>
            <a:ext cx="1938528" cy="646331"/>
          </a:xfrm>
          <a:prstGeom prst="rect">
            <a:avLst/>
          </a:prstGeom>
          <a:solidFill>
            <a:schemeClr val="bg1">
              <a:lumMod val="85000"/>
            </a:schemeClr>
          </a:solidFill>
        </p:spPr>
        <p:txBody>
          <a:bodyPr wrap="square" rtlCol="0">
            <a:spAutoFit/>
          </a:bodyPr>
          <a:lstStyle/>
          <a:p>
            <a:pPr algn="ctr"/>
            <a:r>
              <a:rPr lang="en-GB" sz="1800" dirty="0"/>
              <a:t>Emergent (mostly off-label)</a:t>
            </a:r>
          </a:p>
        </p:txBody>
      </p:sp>
      <p:cxnSp>
        <p:nvCxnSpPr>
          <p:cNvPr id="10" name="Elbow Connector 9"/>
          <p:cNvCxnSpPr>
            <a:stCxn id="19" idx="2"/>
            <a:endCxn id="7" idx="0"/>
          </p:cNvCxnSpPr>
          <p:nvPr/>
        </p:nvCxnSpPr>
        <p:spPr>
          <a:xfrm rot="16200000" flipH="1">
            <a:off x="2714759" y="2094584"/>
            <a:ext cx="544989" cy="10957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cxnSpLocks/>
            <a:stCxn id="19" idx="2"/>
            <a:endCxn id="6" idx="0"/>
          </p:cNvCxnSpPr>
          <p:nvPr/>
        </p:nvCxnSpPr>
        <p:spPr>
          <a:xfrm rot="5400000">
            <a:off x="1624319" y="2102978"/>
            <a:ext cx="548037" cy="10820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15605" y="3861920"/>
            <a:ext cx="2069328" cy="1200329"/>
          </a:xfrm>
          <a:prstGeom prst="rect">
            <a:avLst/>
          </a:prstGeom>
          <a:solidFill>
            <a:schemeClr val="bg1">
              <a:lumMod val="85000"/>
            </a:schemeClr>
          </a:solidFill>
          <a:ln>
            <a:solidFill>
              <a:schemeClr val="bg1">
                <a:lumMod val="75000"/>
              </a:schemeClr>
            </a:solidFill>
          </a:ln>
        </p:spPr>
        <p:txBody>
          <a:bodyPr wrap="square" rtlCol="0">
            <a:spAutoFit/>
          </a:bodyPr>
          <a:lstStyle/>
          <a:p>
            <a:pPr algn="ctr"/>
            <a:r>
              <a:rPr lang="en-GB" sz="1800" dirty="0"/>
              <a:t>Need space:ICD9 (International Classification of Diseases)</a:t>
            </a:r>
          </a:p>
        </p:txBody>
      </p:sp>
      <p:cxnSp>
        <p:nvCxnSpPr>
          <p:cNvPr id="15" name="Curved Connector 14"/>
          <p:cNvCxnSpPr>
            <a:stCxn id="4" idx="3"/>
            <a:endCxn id="5" idx="1"/>
          </p:cNvCxnSpPr>
          <p:nvPr/>
        </p:nvCxnSpPr>
        <p:spPr>
          <a:xfrm flipV="1">
            <a:off x="1193352" y="1250956"/>
            <a:ext cx="654279" cy="170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a:endCxn id="19" idx="0"/>
          </p:cNvCxnSpPr>
          <p:nvPr/>
        </p:nvCxnSpPr>
        <p:spPr>
          <a:xfrm flipH="1">
            <a:off x="2439360" y="1574121"/>
            <a:ext cx="8727" cy="219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2"/>
          <a:stretch>
            <a:fillRect/>
          </a:stretch>
        </p:blipFill>
        <p:spPr>
          <a:xfrm>
            <a:off x="6796237" y="2936758"/>
            <a:ext cx="910971" cy="931488"/>
          </a:xfrm>
          <a:prstGeom prst="rect">
            <a:avLst/>
          </a:prstGeom>
        </p:spPr>
      </p:pic>
      <p:pic>
        <p:nvPicPr>
          <p:cNvPr id="4100" name="Picture 4" descr="http://www.gigaflop.co.uk/comp/fig3_2_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516" y="5051679"/>
            <a:ext cx="2066417" cy="1619329"/>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cxnSp>
        <p:nvCxnSpPr>
          <p:cNvPr id="30" name="Curved Connector 29"/>
          <p:cNvCxnSpPr>
            <a:cxnSpLocks/>
            <a:stCxn id="6" idx="2"/>
            <a:endCxn id="32" idx="0"/>
          </p:cNvCxnSpPr>
          <p:nvPr/>
        </p:nvCxnSpPr>
        <p:spPr>
          <a:xfrm rot="16200000" flipH="1">
            <a:off x="1622056" y="3299608"/>
            <a:ext cx="497589" cy="102707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96" name="Curved Connector 4095"/>
          <p:cNvCxnSpPr>
            <a:stCxn id="7" idx="2"/>
            <a:endCxn id="32" idx="0"/>
          </p:cNvCxnSpPr>
          <p:nvPr/>
        </p:nvCxnSpPr>
        <p:spPr>
          <a:xfrm rot="5400000">
            <a:off x="2709449" y="3236242"/>
            <a:ext cx="500637" cy="115075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104" name="TextBox 4103"/>
          <p:cNvSpPr txBox="1"/>
          <p:nvPr/>
        </p:nvSpPr>
        <p:spPr>
          <a:xfrm>
            <a:off x="5881507" y="6128157"/>
            <a:ext cx="2860567" cy="338554"/>
          </a:xfrm>
          <a:prstGeom prst="rect">
            <a:avLst/>
          </a:prstGeom>
          <a:noFill/>
        </p:spPr>
        <p:txBody>
          <a:bodyPr wrap="square" rtlCol="0">
            <a:spAutoFit/>
          </a:bodyPr>
          <a:lstStyle/>
          <a:p>
            <a:pPr algn="ctr"/>
            <a:endParaRPr lang="en-GB" sz="1600" dirty="0"/>
          </a:p>
        </p:txBody>
      </p:sp>
      <p:cxnSp>
        <p:nvCxnSpPr>
          <p:cNvPr id="4106" name="Straight Arrow Connector 4105"/>
          <p:cNvCxnSpPr/>
          <p:nvPr/>
        </p:nvCxnSpPr>
        <p:spPr>
          <a:xfrm flipV="1">
            <a:off x="6506486" y="6041984"/>
            <a:ext cx="1490472" cy="914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p:cNvSpPr/>
          <p:nvPr/>
        </p:nvSpPr>
        <p:spPr>
          <a:xfrm>
            <a:off x="1469980" y="1793911"/>
            <a:ext cx="1938759" cy="57607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a:p>
            <a:pPr algn="ctr"/>
            <a:r>
              <a:rPr lang="en-GB" sz="1800" dirty="0"/>
              <a:t>Extract Uses and identify</a:t>
            </a:r>
          </a:p>
          <a:p>
            <a:pPr algn="ctr"/>
            <a:endParaRPr lang="en-GB" sz="1800" dirty="0"/>
          </a:p>
        </p:txBody>
      </p:sp>
      <p:sp>
        <p:nvSpPr>
          <p:cNvPr id="32" name="Rectangle: Rounded Corners 31"/>
          <p:cNvSpPr/>
          <p:nvPr/>
        </p:nvSpPr>
        <p:spPr>
          <a:xfrm>
            <a:off x="700270" y="4061940"/>
            <a:ext cx="3368233" cy="99140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For each drug, we consider all pairs FDA-emergent and asses functional novelty</a:t>
            </a:r>
          </a:p>
        </p:txBody>
      </p:sp>
      <p:sp>
        <p:nvSpPr>
          <p:cNvPr id="35" name="Rectangle: Rounded Corners 34"/>
          <p:cNvSpPr/>
          <p:nvPr/>
        </p:nvSpPr>
        <p:spPr>
          <a:xfrm>
            <a:off x="352425" y="5459492"/>
            <a:ext cx="4071938" cy="86231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a:p>
            <a:pPr algn="ctr"/>
            <a:r>
              <a:rPr lang="en-GB" sz="1800" dirty="0"/>
              <a:t>Then we plot each pair on a ‘need’ space to measure distance between each original/emergent pair </a:t>
            </a:r>
          </a:p>
          <a:p>
            <a:pPr algn="ctr"/>
            <a:endParaRPr lang="en-GB" sz="1800" dirty="0"/>
          </a:p>
        </p:txBody>
      </p:sp>
      <p:cxnSp>
        <p:nvCxnSpPr>
          <p:cNvPr id="29" name="Straight Arrow Connector 28"/>
          <p:cNvCxnSpPr>
            <a:cxnSpLocks/>
            <a:stCxn id="32" idx="2"/>
            <a:endCxn id="35" idx="0"/>
          </p:cNvCxnSpPr>
          <p:nvPr/>
        </p:nvCxnSpPr>
        <p:spPr>
          <a:xfrm>
            <a:off x="2384387" y="5053342"/>
            <a:ext cx="4007" cy="406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35" idx="3"/>
            <a:endCxn id="4100" idx="1"/>
          </p:cNvCxnSpPr>
          <p:nvPr/>
        </p:nvCxnSpPr>
        <p:spPr>
          <a:xfrm flipV="1">
            <a:off x="4424363" y="5861344"/>
            <a:ext cx="1794153" cy="2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96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32128" y="1884821"/>
            <a:ext cx="2394266" cy="73697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320-389</a:t>
            </a:r>
          </a:p>
          <a:p>
            <a:pPr algn="ctr"/>
            <a:r>
              <a:rPr lang="en-US" sz="1600" dirty="0"/>
              <a:t>Diseases of the nervous system and sense organs</a:t>
            </a:r>
          </a:p>
        </p:txBody>
      </p:sp>
      <p:sp>
        <p:nvSpPr>
          <p:cNvPr id="5" name="Rectangle à coins arrondis 4"/>
          <p:cNvSpPr/>
          <p:nvPr/>
        </p:nvSpPr>
        <p:spPr>
          <a:xfrm>
            <a:off x="3923928" y="1884821"/>
            <a:ext cx="2088232" cy="75143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290-319</a:t>
            </a:r>
          </a:p>
          <a:p>
            <a:pPr algn="ctr"/>
            <a:r>
              <a:rPr lang="en-US" sz="1600" dirty="0"/>
              <a:t>Mental disorders</a:t>
            </a:r>
          </a:p>
        </p:txBody>
      </p:sp>
      <p:sp>
        <p:nvSpPr>
          <p:cNvPr id="10" name="ZoneTexte 9"/>
          <p:cNvSpPr txBox="1"/>
          <p:nvPr/>
        </p:nvSpPr>
        <p:spPr>
          <a:xfrm>
            <a:off x="2694346" y="876709"/>
            <a:ext cx="3173798" cy="400110"/>
          </a:xfrm>
          <a:prstGeom prst="rect">
            <a:avLst/>
          </a:prstGeom>
          <a:solidFill>
            <a:srgbClr val="002060"/>
          </a:solidFill>
          <a:ln>
            <a:solidFill>
              <a:srgbClr val="FF0000"/>
            </a:solidFill>
          </a:ln>
        </p:spPr>
        <p:txBody>
          <a:bodyPr wrap="square" rtlCol="0">
            <a:spAutoFit/>
          </a:bodyPr>
          <a:lstStyle/>
          <a:p>
            <a:pPr algn="ctr"/>
            <a:r>
              <a:rPr lang="en-US" sz="2000" dirty="0">
                <a:solidFill>
                  <a:schemeClr val="bg1"/>
                </a:solidFill>
              </a:rPr>
              <a:t>All codes: 001-999</a:t>
            </a:r>
          </a:p>
        </p:txBody>
      </p:sp>
      <p:cxnSp>
        <p:nvCxnSpPr>
          <p:cNvPr id="17" name="Connecteur en angle 16"/>
          <p:cNvCxnSpPr>
            <a:stCxn id="10" idx="2"/>
            <a:endCxn id="4" idx="0"/>
          </p:cNvCxnSpPr>
          <p:nvPr/>
        </p:nvCxnSpPr>
        <p:spPr>
          <a:xfrm rot="5400000">
            <a:off x="2801252" y="404828"/>
            <a:ext cx="608002" cy="2351984"/>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251520" y="3393025"/>
            <a:ext cx="2798366" cy="82806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330-337</a:t>
            </a:r>
          </a:p>
          <a:p>
            <a:pPr algn="ctr"/>
            <a:r>
              <a:rPr lang="en-US" sz="1600" dirty="0"/>
              <a:t>Hereditary and degenerative diseases of central NS</a:t>
            </a:r>
          </a:p>
        </p:txBody>
      </p:sp>
      <p:sp>
        <p:nvSpPr>
          <p:cNvPr id="22" name="Rectangle à coins arrondis 21"/>
          <p:cNvSpPr/>
          <p:nvPr/>
        </p:nvSpPr>
        <p:spPr>
          <a:xfrm>
            <a:off x="3229905" y="3501008"/>
            <a:ext cx="904601" cy="4320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others</a:t>
            </a:r>
          </a:p>
        </p:txBody>
      </p:sp>
      <p:sp>
        <p:nvSpPr>
          <p:cNvPr id="23" name="Rectangle à coins arrondis 22"/>
          <p:cNvSpPr/>
          <p:nvPr/>
        </p:nvSpPr>
        <p:spPr>
          <a:xfrm>
            <a:off x="4350530" y="3501008"/>
            <a:ext cx="909981" cy="4320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others</a:t>
            </a:r>
          </a:p>
        </p:txBody>
      </p:sp>
      <p:sp>
        <p:nvSpPr>
          <p:cNvPr id="24" name="Rectangle à coins arrondis 23"/>
          <p:cNvSpPr/>
          <p:nvPr/>
        </p:nvSpPr>
        <p:spPr>
          <a:xfrm>
            <a:off x="5889702" y="3393025"/>
            <a:ext cx="2997332" cy="92039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300-316</a:t>
            </a:r>
          </a:p>
          <a:p>
            <a:pPr algn="ctr"/>
            <a:r>
              <a:rPr lang="en-US" sz="1600" dirty="0"/>
              <a:t>Neurotic disorders, personality disorders, and other non psychotic mental disorders</a:t>
            </a:r>
          </a:p>
        </p:txBody>
      </p:sp>
      <p:cxnSp>
        <p:nvCxnSpPr>
          <p:cNvPr id="27" name="Connecteur en angle 26"/>
          <p:cNvCxnSpPr>
            <a:stCxn id="4" idx="2"/>
            <a:endCxn id="21" idx="0"/>
          </p:cNvCxnSpPr>
          <p:nvPr/>
        </p:nvCxnSpPr>
        <p:spPr>
          <a:xfrm rot="5400000">
            <a:off x="1404369" y="2868133"/>
            <a:ext cx="771226" cy="278558"/>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a:stCxn id="4" idx="2"/>
            <a:endCxn id="22" idx="0"/>
          </p:cNvCxnSpPr>
          <p:nvPr/>
        </p:nvCxnSpPr>
        <p:spPr>
          <a:xfrm rot="16200000" flipH="1">
            <a:off x="2366129" y="2184930"/>
            <a:ext cx="879209" cy="175294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ngle 32"/>
          <p:cNvCxnSpPr>
            <a:stCxn id="5" idx="2"/>
            <a:endCxn id="23" idx="0"/>
          </p:cNvCxnSpPr>
          <p:nvPr/>
        </p:nvCxnSpPr>
        <p:spPr>
          <a:xfrm rot="5400000">
            <a:off x="4454409" y="2987372"/>
            <a:ext cx="864749" cy="16252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ngle 35"/>
          <p:cNvCxnSpPr>
            <a:stCxn id="5" idx="2"/>
            <a:endCxn id="24" idx="0"/>
          </p:cNvCxnSpPr>
          <p:nvPr/>
        </p:nvCxnSpPr>
        <p:spPr>
          <a:xfrm rot="16200000" flipH="1">
            <a:off x="5799823" y="1804480"/>
            <a:ext cx="756766" cy="2420324"/>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à coins arrondis 44"/>
          <p:cNvSpPr/>
          <p:nvPr/>
        </p:nvSpPr>
        <p:spPr>
          <a:xfrm>
            <a:off x="318081" y="4725143"/>
            <a:ext cx="1224137" cy="79208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332</a:t>
            </a:r>
          </a:p>
          <a:p>
            <a:pPr algn="ctr"/>
            <a:r>
              <a:rPr lang="en-US" sz="1600" dirty="0">
                <a:solidFill>
                  <a:schemeClr val="bg1"/>
                </a:solidFill>
              </a:rPr>
              <a:t>Parkinson’s disease</a:t>
            </a:r>
          </a:p>
        </p:txBody>
      </p:sp>
      <p:sp>
        <p:nvSpPr>
          <p:cNvPr id="46" name="Rectangle à coins arrondis 45"/>
          <p:cNvSpPr/>
          <p:nvPr/>
        </p:nvSpPr>
        <p:spPr>
          <a:xfrm>
            <a:off x="1679918" y="4725144"/>
            <a:ext cx="798404" cy="4320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others</a:t>
            </a:r>
          </a:p>
        </p:txBody>
      </p:sp>
      <p:sp>
        <p:nvSpPr>
          <p:cNvPr id="47" name="Rectangle à coins arrondis 46"/>
          <p:cNvSpPr/>
          <p:nvPr/>
        </p:nvSpPr>
        <p:spPr>
          <a:xfrm>
            <a:off x="2527591" y="4725144"/>
            <a:ext cx="798404" cy="4320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others</a:t>
            </a:r>
          </a:p>
        </p:txBody>
      </p:sp>
      <p:sp>
        <p:nvSpPr>
          <p:cNvPr id="48" name="Rectangle à coins arrondis 47"/>
          <p:cNvSpPr/>
          <p:nvPr/>
        </p:nvSpPr>
        <p:spPr>
          <a:xfrm>
            <a:off x="3375264" y="4725144"/>
            <a:ext cx="798404" cy="4320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others</a:t>
            </a:r>
          </a:p>
        </p:txBody>
      </p:sp>
      <p:sp>
        <p:nvSpPr>
          <p:cNvPr id="49" name="Rectangle à coins arrondis 48"/>
          <p:cNvSpPr/>
          <p:nvPr/>
        </p:nvSpPr>
        <p:spPr>
          <a:xfrm>
            <a:off x="4222937" y="4725144"/>
            <a:ext cx="798404" cy="4320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others</a:t>
            </a:r>
          </a:p>
        </p:txBody>
      </p:sp>
      <p:sp>
        <p:nvSpPr>
          <p:cNvPr id="50" name="Rectangle à coins arrondis 49"/>
          <p:cNvSpPr/>
          <p:nvPr/>
        </p:nvSpPr>
        <p:spPr>
          <a:xfrm>
            <a:off x="5070610" y="4725144"/>
            <a:ext cx="798404" cy="4320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others</a:t>
            </a:r>
          </a:p>
        </p:txBody>
      </p:sp>
      <p:sp>
        <p:nvSpPr>
          <p:cNvPr id="51" name="Rectangle à coins arrondis 50"/>
          <p:cNvSpPr/>
          <p:nvPr/>
        </p:nvSpPr>
        <p:spPr>
          <a:xfrm>
            <a:off x="6114726" y="4725143"/>
            <a:ext cx="1620180" cy="79208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311</a:t>
            </a:r>
            <a:endParaRPr lang="en-US" sz="1200" dirty="0"/>
          </a:p>
          <a:p>
            <a:pPr algn="ctr"/>
            <a:r>
              <a:rPr lang="en-US" sz="1600" dirty="0"/>
              <a:t>Depressive disorders NOC</a:t>
            </a:r>
            <a:endParaRPr lang="en-US" dirty="0"/>
          </a:p>
        </p:txBody>
      </p:sp>
      <p:sp>
        <p:nvSpPr>
          <p:cNvPr id="52" name="Rectangle à coins arrondis 51"/>
          <p:cNvSpPr/>
          <p:nvPr/>
        </p:nvSpPr>
        <p:spPr>
          <a:xfrm>
            <a:off x="8022938" y="4734435"/>
            <a:ext cx="864096" cy="4320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others</a:t>
            </a:r>
          </a:p>
        </p:txBody>
      </p:sp>
      <p:cxnSp>
        <p:nvCxnSpPr>
          <p:cNvPr id="57" name="Connecteur en angle 56"/>
          <p:cNvCxnSpPr>
            <a:stCxn id="21" idx="2"/>
            <a:endCxn id="45" idx="0"/>
          </p:cNvCxnSpPr>
          <p:nvPr/>
        </p:nvCxnSpPr>
        <p:spPr>
          <a:xfrm rot="5400000">
            <a:off x="1038400" y="4112839"/>
            <a:ext cx="504055" cy="720553"/>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en angle 59"/>
          <p:cNvCxnSpPr>
            <a:stCxn id="21" idx="2"/>
            <a:endCxn id="46" idx="0"/>
          </p:cNvCxnSpPr>
          <p:nvPr/>
        </p:nvCxnSpPr>
        <p:spPr>
          <a:xfrm rot="16200000" flipH="1">
            <a:off x="1612883" y="4258907"/>
            <a:ext cx="504056" cy="42841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Connecteur en angle 62"/>
          <p:cNvCxnSpPr>
            <a:stCxn id="22" idx="2"/>
            <a:endCxn id="47" idx="0"/>
          </p:cNvCxnSpPr>
          <p:nvPr/>
        </p:nvCxnSpPr>
        <p:spPr>
          <a:xfrm rot="5400000">
            <a:off x="2908456" y="3951394"/>
            <a:ext cx="792088" cy="7554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Connecteur en angle 63"/>
          <p:cNvCxnSpPr>
            <a:stCxn id="22" idx="2"/>
            <a:endCxn id="48" idx="0"/>
          </p:cNvCxnSpPr>
          <p:nvPr/>
        </p:nvCxnSpPr>
        <p:spPr>
          <a:xfrm rot="16200000" flipH="1">
            <a:off x="3332292" y="4282970"/>
            <a:ext cx="792088" cy="9226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Connecteur en angle 69"/>
          <p:cNvCxnSpPr>
            <a:stCxn id="23" idx="2"/>
            <a:endCxn id="49" idx="0"/>
          </p:cNvCxnSpPr>
          <p:nvPr/>
        </p:nvCxnSpPr>
        <p:spPr>
          <a:xfrm rot="5400000">
            <a:off x="4317786" y="4237409"/>
            <a:ext cx="792088" cy="18338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Connecteur en angle 70"/>
          <p:cNvCxnSpPr>
            <a:stCxn id="23" idx="2"/>
            <a:endCxn id="50" idx="0"/>
          </p:cNvCxnSpPr>
          <p:nvPr/>
        </p:nvCxnSpPr>
        <p:spPr>
          <a:xfrm rot="16200000" flipH="1">
            <a:off x="4741622" y="3996954"/>
            <a:ext cx="792088" cy="66429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Connecteur en angle 75"/>
          <p:cNvCxnSpPr>
            <a:stCxn id="24" idx="2"/>
            <a:endCxn id="52" idx="0"/>
          </p:cNvCxnSpPr>
          <p:nvPr/>
        </p:nvCxnSpPr>
        <p:spPr>
          <a:xfrm rot="16200000" flipH="1">
            <a:off x="7711170" y="3990619"/>
            <a:ext cx="421014" cy="106661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24" idx="2"/>
            <a:endCxn id="51" idx="0"/>
          </p:cNvCxnSpPr>
          <p:nvPr/>
        </p:nvCxnSpPr>
        <p:spPr>
          <a:xfrm rot="5400000">
            <a:off x="6950731" y="4287506"/>
            <a:ext cx="411722" cy="463552"/>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3" name="ZoneTexte 152"/>
          <p:cNvSpPr txBox="1"/>
          <p:nvPr/>
        </p:nvSpPr>
        <p:spPr>
          <a:xfrm>
            <a:off x="1254186" y="5790456"/>
            <a:ext cx="1224136" cy="830997"/>
          </a:xfrm>
          <a:prstGeom prst="rect">
            <a:avLst/>
          </a:prstGeom>
          <a:noFill/>
        </p:spPr>
        <p:txBody>
          <a:bodyPr wrap="square" rtlCol="0">
            <a:spAutoFit/>
          </a:bodyPr>
          <a:lstStyle/>
          <a:p>
            <a:pPr algn="ctr"/>
            <a:r>
              <a:rPr lang="en-US" sz="1600" b="1" dirty="0" err="1"/>
              <a:t>Tolcapone</a:t>
            </a:r>
            <a:r>
              <a:rPr lang="en-US" sz="1600" dirty="0"/>
              <a:t> </a:t>
            </a:r>
          </a:p>
          <a:p>
            <a:pPr algn="ctr"/>
            <a:r>
              <a:rPr lang="en-US" sz="1600" dirty="0"/>
              <a:t>FDA –</a:t>
            </a:r>
            <a:r>
              <a:rPr lang="en-US" sz="1600" dirty="0" err="1"/>
              <a:t>Parkinsons</a:t>
            </a:r>
            <a:endParaRPr lang="en-US" sz="1600" dirty="0"/>
          </a:p>
        </p:txBody>
      </p:sp>
      <p:sp>
        <p:nvSpPr>
          <p:cNvPr id="167" name="ZoneTexte 166"/>
          <p:cNvSpPr txBox="1"/>
          <p:nvPr/>
        </p:nvSpPr>
        <p:spPr>
          <a:xfrm>
            <a:off x="5289807" y="5790456"/>
            <a:ext cx="1238963" cy="830997"/>
          </a:xfrm>
          <a:prstGeom prst="rect">
            <a:avLst/>
          </a:prstGeom>
          <a:noFill/>
        </p:spPr>
        <p:txBody>
          <a:bodyPr wrap="square" rtlCol="0">
            <a:spAutoFit/>
          </a:bodyPr>
          <a:lstStyle/>
          <a:p>
            <a:pPr algn="ctr"/>
            <a:r>
              <a:rPr lang="en-US" sz="1600" b="1" dirty="0" err="1"/>
              <a:t>Tolcapone</a:t>
            </a:r>
            <a:r>
              <a:rPr lang="en-US" sz="1600" dirty="0"/>
              <a:t> </a:t>
            </a:r>
          </a:p>
          <a:p>
            <a:pPr algn="ctr"/>
            <a:r>
              <a:rPr lang="en-US" sz="1600" dirty="0"/>
              <a:t>Off-Label –Depression</a:t>
            </a:r>
          </a:p>
        </p:txBody>
      </p:sp>
      <p:cxnSp>
        <p:nvCxnSpPr>
          <p:cNvPr id="178" name="Connecteur en angle 177"/>
          <p:cNvCxnSpPr>
            <a:stCxn id="10" idx="2"/>
            <a:endCxn id="5" idx="0"/>
          </p:cNvCxnSpPr>
          <p:nvPr/>
        </p:nvCxnSpPr>
        <p:spPr>
          <a:xfrm rot="16200000" flipH="1">
            <a:off x="4320643" y="1237420"/>
            <a:ext cx="608002" cy="686799"/>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Connecteur en angle 178"/>
          <p:cNvCxnSpPr>
            <a:stCxn id="10" idx="2"/>
            <a:endCxn id="74" idx="0"/>
          </p:cNvCxnSpPr>
          <p:nvPr/>
        </p:nvCxnSpPr>
        <p:spPr>
          <a:xfrm rot="16200000" flipH="1">
            <a:off x="5742475" y="-184412"/>
            <a:ext cx="608655" cy="353111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2910370" y="5670540"/>
            <a:ext cx="1962218" cy="10708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Drug: </a:t>
            </a:r>
            <a:r>
              <a:rPr lang="en-US" sz="1600" i="1" dirty="0" err="1">
                <a:solidFill>
                  <a:schemeClr val="tx1"/>
                </a:solidFill>
              </a:rPr>
              <a:t>Tolcapone</a:t>
            </a:r>
            <a:r>
              <a:rPr lang="en-US" sz="1600" dirty="0">
                <a:solidFill>
                  <a:schemeClr val="tx1"/>
                </a:solidFill>
              </a:rPr>
              <a:t> </a:t>
            </a:r>
          </a:p>
        </p:txBody>
      </p:sp>
      <p:cxnSp>
        <p:nvCxnSpPr>
          <p:cNvPr id="184" name="Connecteur droit avec flèche 183"/>
          <p:cNvCxnSpPr>
            <a:stCxn id="182" idx="3"/>
            <a:endCxn id="167" idx="1"/>
          </p:cNvCxnSpPr>
          <p:nvPr/>
        </p:nvCxnSpPr>
        <p:spPr>
          <a:xfrm>
            <a:off x="4872588" y="6205954"/>
            <a:ext cx="41721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5" name="Connecteur droit avec flèche 184"/>
          <p:cNvCxnSpPr>
            <a:stCxn id="182" idx="1"/>
            <a:endCxn id="153" idx="3"/>
          </p:cNvCxnSpPr>
          <p:nvPr/>
        </p:nvCxnSpPr>
        <p:spPr>
          <a:xfrm flipH="1">
            <a:off x="2478322" y="6205954"/>
            <a:ext cx="43204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971599" y="46365"/>
            <a:ext cx="7344817" cy="707886"/>
          </a:xfrm>
          <a:prstGeom prst="rect">
            <a:avLst/>
          </a:prstGeom>
          <a:noFill/>
          <a:ln>
            <a:solidFill>
              <a:schemeClr val="bg1">
                <a:lumMod val="50000"/>
              </a:schemeClr>
            </a:solidFill>
          </a:ln>
        </p:spPr>
        <p:txBody>
          <a:bodyPr wrap="square" rtlCol="0">
            <a:spAutoFit/>
          </a:bodyPr>
          <a:lstStyle/>
          <a:p>
            <a:pPr algn="ctr"/>
            <a:r>
              <a:rPr lang="fr-FR" sz="2000" dirty="0"/>
              <a:t>ICD 9</a:t>
            </a:r>
          </a:p>
          <a:p>
            <a:pPr algn="ctr"/>
            <a:r>
              <a:rPr lang="fr-FR" sz="2000" dirty="0" err="1"/>
              <a:t>Diseases</a:t>
            </a:r>
            <a:r>
              <a:rPr lang="fr-FR" sz="2000" dirty="0"/>
              <a:t> and Injuries </a:t>
            </a:r>
            <a:r>
              <a:rPr lang="fr-FR" sz="2000" dirty="0" err="1"/>
              <a:t>tabular</a:t>
            </a:r>
            <a:r>
              <a:rPr lang="fr-FR" sz="2000" dirty="0"/>
              <a:t> index</a:t>
            </a:r>
          </a:p>
        </p:txBody>
      </p:sp>
      <p:sp>
        <p:nvSpPr>
          <p:cNvPr id="74" name="Rectangle à coins arrondis 73"/>
          <p:cNvSpPr/>
          <p:nvPr/>
        </p:nvSpPr>
        <p:spPr>
          <a:xfrm>
            <a:off x="6948264" y="1885474"/>
            <a:ext cx="1728192" cy="75143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Others </a:t>
            </a:r>
            <a:endParaRPr lang="en-US" sz="1200" dirty="0"/>
          </a:p>
        </p:txBody>
      </p:sp>
      <p:cxnSp>
        <p:nvCxnSpPr>
          <p:cNvPr id="111" name="Connecteur en angle 110"/>
          <p:cNvCxnSpPr>
            <a:stCxn id="167" idx="3"/>
            <a:endCxn id="51" idx="2"/>
          </p:cNvCxnSpPr>
          <p:nvPr/>
        </p:nvCxnSpPr>
        <p:spPr>
          <a:xfrm flipV="1">
            <a:off x="6528770" y="5517232"/>
            <a:ext cx="396046" cy="6887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Connecteur en angle 115"/>
          <p:cNvCxnSpPr>
            <a:stCxn id="153" idx="1"/>
            <a:endCxn id="45" idx="2"/>
          </p:cNvCxnSpPr>
          <p:nvPr/>
        </p:nvCxnSpPr>
        <p:spPr>
          <a:xfrm rot="10800000">
            <a:off x="930150" y="5517233"/>
            <a:ext cx="324036" cy="68872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Ellipse 41"/>
          <p:cNvSpPr/>
          <p:nvPr/>
        </p:nvSpPr>
        <p:spPr>
          <a:xfrm>
            <a:off x="4173668" y="1452773"/>
            <a:ext cx="254316" cy="2406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ZoneTexte 2"/>
          <p:cNvSpPr txBox="1"/>
          <p:nvPr/>
        </p:nvSpPr>
        <p:spPr>
          <a:xfrm>
            <a:off x="6438762" y="1052663"/>
            <a:ext cx="1269630" cy="584775"/>
          </a:xfrm>
          <a:prstGeom prst="rect">
            <a:avLst/>
          </a:prstGeom>
          <a:noFill/>
        </p:spPr>
        <p:txBody>
          <a:bodyPr wrap="square" rtlCol="0">
            <a:spAutoFit/>
          </a:bodyPr>
          <a:lstStyle/>
          <a:p>
            <a:pPr algn="ctr"/>
            <a:r>
              <a:rPr lang="en-US" sz="1600" dirty="0"/>
              <a:t>First-order bifurcation</a:t>
            </a:r>
          </a:p>
        </p:txBody>
      </p:sp>
      <p:cxnSp>
        <p:nvCxnSpPr>
          <p:cNvPr id="9" name="Connecteur droit avec flèche 8"/>
          <p:cNvCxnSpPr>
            <a:stCxn id="3" idx="1"/>
            <a:endCxn id="42" idx="7"/>
          </p:cNvCxnSpPr>
          <p:nvPr/>
        </p:nvCxnSpPr>
        <p:spPr>
          <a:xfrm flipH="1">
            <a:off x="4390740" y="1345051"/>
            <a:ext cx="2048022" cy="142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Ellipse 52"/>
          <p:cNvSpPr/>
          <p:nvPr/>
        </p:nvSpPr>
        <p:spPr>
          <a:xfrm>
            <a:off x="4821740" y="2900284"/>
            <a:ext cx="254316" cy="2406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ZoneTexte 53"/>
          <p:cNvSpPr txBox="1"/>
          <p:nvPr/>
        </p:nvSpPr>
        <p:spPr>
          <a:xfrm>
            <a:off x="5724128" y="2658398"/>
            <a:ext cx="2298810" cy="338554"/>
          </a:xfrm>
          <a:prstGeom prst="rect">
            <a:avLst/>
          </a:prstGeom>
          <a:noFill/>
        </p:spPr>
        <p:txBody>
          <a:bodyPr wrap="square" rtlCol="0">
            <a:spAutoFit/>
          </a:bodyPr>
          <a:lstStyle/>
          <a:p>
            <a:pPr algn="ctr"/>
            <a:r>
              <a:rPr lang="en-US" sz="1600" dirty="0"/>
              <a:t>Second-order bifurcation</a:t>
            </a:r>
          </a:p>
        </p:txBody>
      </p:sp>
      <p:cxnSp>
        <p:nvCxnSpPr>
          <p:cNvPr id="16" name="Connecteur droit avec flèche 15"/>
          <p:cNvCxnSpPr>
            <a:stCxn id="54" idx="1"/>
            <a:endCxn id="53" idx="7"/>
          </p:cNvCxnSpPr>
          <p:nvPr/>
        </p:nvCxnSpPr>
        <p:spPr>
          <a:xfrm flipH="1">
            <a:off x="5038812" y="2827675"/>
            <a:ext cx="685316" cy="107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474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39091</TotalTime>
  <Words>2424</Words>
  <Application>Microsoft Office PowerPoint</Application>
  <PresentationFormat>On-screen Show (4:3)</PresentationFormat>
  <Paragraphs>394</Paragraphs>
  <Slides>42</Slides>
  <Notes>11</Notes>
  <HiddenSlides>11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1" baseType="lpstr">
      <vt:lpstr>Arial</vt:lpstr>
      <vt:lpstr>Calibri</vt:lpstr>
      <vt:lpstr>Geneva</vt:lpstr>
      <vt:lpstr>MV Boli</vt:lpstr>
      <vt:lpstr>Symbol</vt:lpstr>
      <vt:lpstr>Times New Roman</vt:lpstr>
      <vt:lpstr>Office Theme</vt:lpstr>
      <vt:lpstr>Photo Editor Photo</vt:lpstr>
      <vt:lpstr>Document</vt:lpstr>
      <vt:lpstr>Exaptation and innovation</vt:lpstr>
      <vt:lpstr>Definition </vt:lpstr>
      <vt:lpstr>A Darwinian example </vt:lpstr>
      <vt:lpstr>Exaptation and the evolution of feathers</vt:lpstr>
      <vt:lpstr>The  “invention” of the microwave oven</vt:lpstr>
      <vt:lpstr>Can we measure the frequency of exaptation?   Emergent uses    </vt:lpstr>
      <vt:lpstr>Mifepristone (day-after pill)</vt:lpstr>
      <vt:lpstr>Measure of functional radiation and exaptation</vt:lpstr>
      <vt:lpstr>PowerPoint Presentation</vt:lpstr>
      <vt:lpstr>PowerPoint Presentation</vt:lpstr>
      <vt:lpstr>Results </vt:lpstr>
      <vt:lpstr>Long tail of emergent uses and exaptations per drug</vt:lpstr>
      <vt:lpstr>Radical innovation 1: ‘impact’ </vt:lpstr>
      <vt:lpstr>Evidence of radical innovations </vt:lpstr>
      <vt:lpstr>Case: thalidomide </vt:lpstr>
      <vt:lpstr>Results </vt:lpstr>
      <vt:lpstr>Mifepristone (day-after pill)</vt:lpstr>
      <vt:lpstr>Radical innovation 2: ‘technological novelty’</vt:lpstr>
      <vt:lpstr>Exaptations as a way to discover new mechanisms of action </vt:lpstr>
      <vt:lpstr>The first antidepressant and the beginning of pharmacological psychiatry</vt:lpstr>
      <vt:lpstr>Major exaptations in pharma industry</vt:lpstr>
      <vt:lpstr>Exaptation and the adjacent possible</vt:lpstr>
      <vt:lpstr>PowerPoint Presentation</vt:lpstr>
      <vt:lpstr>Some observations on the nature of discovery Coal tar</vt:lpstr>
      <vt:lpstr>thank you for your attention! </vt:lpstr>
      <vt:lpstr>Marsilid - iproniazid</vt:lpstr>
      <vt:lpstr>Affordances </vt:lpstr>
      <vt:lpstr>PowerPoint Presentation</vt:lpstr>
      <vt:lpstr>Questions?</vt:lpstr>
      <vt:lpstr>                       GPS</vt:lpstr>
      <vt:lpstr>General patterns in radiation</vt:lpstr>
      <vt:lpstr>What are these ‘things’ (that are associated to a large distance)?</vt:lpstr>
      <vt:lpstr>PowerPoint Presentation</vt:lpstr>
      <vt:lpstr>Reverse question</vt:lpstr>
      <vt:lpstr>Condition 1: high distance</vt:lpstr>
      <vt:lpstr>Condition 2: conflation of contexts</vt:lpstr>
      <vt:lpstr>Thus,</vt:lpstr>
      <vt:lpstr>Statistics: Long tail of off-labels and exaptations per drug</vt:lpstr>
      <vt:lpstr>Case: rapamycin (sirolimus)</vt:lpstr>
      <vt:lpstr>Continuity and discontinuity in markets and technologies</vt:lpstr>
      <vt:lpstr>Radical uses </vt:lpstr>
      <vt:lpstr>A geography of exaptations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Science from a Complexity Perspective</dc:title>
  <dc:creator>pierpaolo.andriani</dc:creator>
  <cp:lastModifiedBy>lupo</cp:lastModifiedBy>
  <cp:revision>1701</cp:revision>
  <cp:lastPrinted>2001-09-27T09:08:19Z</cp:lastPrinted>
  <dcterms:created xsi:type="dcterms:W3CDTF">1995-05-28T16:20:46Z</dcterms:created>
  <dcterms:modified xsi:type="dcterms:W3CDTF">2017-09-06T08:38:16Z</dcterms:modified>
</cp:coreProperties>
</file>