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42" r:id="rId2"/>
    <p:sldId id="999" r:id="rId3"/>
    <p:sldId id="1017" r:id="rId4"/>
    <p:sldId id="1018" r:id="rId5"/>
    <p:sldId id="1004" r:id="rId6"/>
    <p:sldId id="1005" r:id="rId7"/>
    <p:sldId id="1008" r:id="rId8"/>
    <p:sldId id="1009" r:id="rId9"/>
    <p:sldId id="1010" r:id="rId10"/>
    <p:sldId id="1011" r:id="rId11"/>
    <p:sldId id="1012" r:id="rId12"/>
    <p:sldId id="1021" r:id="rId13"/>
    <p:sldId id="1014" r:id="rId14"/>
    <p:sldId id="1020" r:id="rId15"/>
    <p:sldId id="1025" r:id="rId16"/>
    <p:sldId id="976" r:id="rId17"/>
    <p:sldId id="977" r:id="rId18"/>
    <p:sldId id="1022" r:id="rId19"/>
    <p:sldId id="1023" r:id="rId20"/>
    <p:sldId id="1024" r:id="rId21"/>
    <p:sldId id="994" r:id="rId22"/>
    <p:sldId id="777" r:id="rId23"/>
  </p:sldIdLst>
  <p:sldSz cx="9144000" cy="6858000" type="screen4x3"/>
  <p:notesSz cx="7099300" cy="102346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5D44"/>
    <a:srgbClr val="006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6" autoAdjust="0"/>
    <p:restoredTop sz="99644" autoAdjust="0"/>
  </p:normalViewPr>
  <p:slideViewPr>
    <p:cSldViewPr snapToObjects="1">
      <p:cViewPr varScale="1">
        <p:scale>
          <a:sx n="108" d="100"/>
          <a:sy n="108" d="100"/>
        </p:scale>
        <p:origin x="-624" y="-104"/>
      </p:cViewPr>
      <p:guideLst>
        <p:guide orient="horz" pos="718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0"/>
    </p:cViewPr>
  </p:sorterViewPr>
  <p:notesViewPr>
    <p:cSldViewPr snapToObjects="1">
      <p:cViewPr varScale="1">
        <p:scale>
          <a:sx n="78" d="100"/>
          <a:sy n="78" d="100"/>
        </p:scale>
        <p:origin x="-200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B38C071-491D-384A-A853-6F20D43ABAA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9111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88AEE24-CC06-E049-9A8E-729FE84E19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934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5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B6D868-DBCB-9748-B8F6-0A6E721A2E47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809625"/>
            <a:ext cx="5056188" cy="37925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45050"/>
            <a:ext cx="4151312" cy="1284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5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milena.mirizzi\Desktop\Copertin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838"/>
            <a:ext cx="9144000" cy="68588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83894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-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867399"/>
            <a:ext cx="91440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344816" cy="72008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-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-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416824" cy="720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it-IT" sz="3600" b="0"/>
            </a:lvl1pPr>
          </a:lstStyle>
          <a:p>
            <a:pPr lvl="0" algn="l"/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864" y="1124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64" y="1124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-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416824" cy="720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it-IT" sz="3600" b="0"/>
            </a:lvl1pPr>
          </a:lstStyle>
          <a:p>
            <a:pPr lvl="0" algn="l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-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72808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-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-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-</a:t>
            </a: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-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-27384"/>
            <a:ext cx="9144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5696" y="87536"/>
            <a:ext cx="6851104" cy="82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to edit Master title style</a:t>
            </a:r>
            <a:endParaRPr lang="it-IT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20" y="1124744"/>
            <a:ext cx="85689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to edit Master text styles</a:t>
            </a:r>
          </a:p>
          <a:p>
            <a:pPr lvl="1"/>
            <a:r>
              <a:rPr lang="it-IT" dirty="0" smtClean="0"/>
              <a:t>Second level</a:t>
            </a:r>
          </a:p>
          <a:p>
            <a:pPr lvl="2"/>
            <a:r>
              <a:rPr lang="it-IT" dirty="0" smtClean="0"/>
              <a:t>Third level</a:t>
            </a:r>
          </a:p>
          <a:p>
            <a:pPr lvl="3"/>
            <a:r>
              <a:rPr lang="it-IT" dirty="0" smtClean="0"/>
              <a:t>Fourth level</a:t>
            </a:r>
          </a:p>
          <a:p>
            <a:pPr lvl="4"/>
            <a:r>
              <a:rPr lang="it-IT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-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pitchFamily="-109" charset="0"/>
        <a:buChar char="•"/>
        <a:defRPr sz="2200" b="0" i="0" kern="1200">
          <a:solidFill>
            <a:schemeClr val="accent1">
              <a:lumMod val="50000"/>
            </a:schemeClr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Font typeface="Arial" pitchFamily="-109" charset="0"/>
        <a:buChar char="–"/>
        <a:defRPr sz="2000" b="0" i="0" kern="1200">
          <a:solidFill>
            <a:srgbClr val="005D44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pitchFamily="-109" charset="0"/>
        <a:buChar char="•"/>
        <a:defRPr sz="2000" b="0" i="0" u="none" kern="1200">
          <a:solidFill>
            <a:schemeClr val="accent2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pitchFamily="-109" charset="0"/>
        <a:buChar char="–"/>
        <a:defRPr sz="1800" b="0" i="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pitchFamily="-109" charset="0"/>
        <a:buChar char="»"/>
        <a:defRPr sz="1600" b="0" i="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oleObject" Target="???" TargetMode="External"/><Relationship Id="rId13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81000" y="3657600"/>
            <a:ext cx="8520290" cy="213360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sz="2800" b="1" i="1" dirty="0">
                <a:solidFill>
                  <a:schemeClr val="bg1"/>
                </a:solidFill>
                <a:latin typeface="Adobe Garamond Pro"/>
                <a:cs typeface="Adobe Garamond Pro"/>
              </a:rPr>
              <a:t>The Dynamic Definition of Creativity: </a:t>
            </a:r>
            <a:r>
              <a:rPr lang="en-GB" sz="2800" b="1" i="1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/>
            </a:r>
            <a:br>
              <a:rPr lang="en-GB" sz="2800" b="1" i="1" dirty="0" smtClean="0">
                <a:solidFill>
                  <a:schemeClr val="bg1"/>
                </a:solidFill>
                <a:latin typeface="Adobe Garamond Pro"/>
                <a:cs typeface="Adobe Garamond Pro"/>
              </a:rPr>
            </a:br>
            <a:r>
              <a:rPr lang="en-GB" sz="2800" b="1" i="1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Potentially </a:t>
            </a:r>
            <a:r>
              <a:rPr lang="en-GB" sz="2800" b="1" i="1" dirty="0">
                <a:solidFill>
                  <a:schemeClr val="bg1"/>
                </a:solidFill>
                <a:latin typeface="Adobe Garamond Pro"/>
                <a:cs typeface="Adobe Garamond Pro"/>
              </a:rPr>
              <a:t>Adjacent </a:t>
            </a:r>
            <a:r>
              <a:rPr lang="en-GB" sz="2800" b="1" i="1" dirty="0" err="1">
                <a:solidFill>
                  <a:schemeClr val="bg1"/>
                </a:solidFill>
                <a:latin typeface="Adobe Garamond Pro"/>
                <a:cs typeface="Adobe Garamond Pro"/>
              </a:rPr>
              <a:t>Possibles</a:t>
            </a:r>
            <a:r>
              <a:rPr lang="en-GB" sz="2800" b="1" i="1" dirty="0">
                <a:solidFill>
                  <a:schemeClr val="bg1"/>
                </a:solidFill>
                <a:latin typeface="Adobe Garamond Pro"/>
                <a:cs typeface="Adobe Garamond Pro"/>
              </a:rPr>
              <a:t> </a:t>
            </a:r>
            <a:br>
              <a:rPr lang="en-GB" sz="2800" b="1" i="1" dirty="0">
                <a:solidFill>
                  <a:schemeClr val="bg1"/>
                </a:solidFill>
                <a:latin typeface="Adobe Garamond Pro"/>
                <a:cs typeface="Adobe Garamond Pro"/>
              </a:rPr>
            </a:br>
            <a:r>
              <a:rPr lang="en-GB" sz="2000" i="1" dirty="0" err="1" smtClean="0">
                <a:solidFill>
                  <a:schemeClr val="bg1"/>
                </a:solidFill>
                <a:latin typeface="Adobe Garamond Pro"/>
                <a:cs typeface="Adobe Garamond Pro"/>
              </a:rPr>
              <a:t>Prof.</a:t>
            </a:r>
            <a:r>
              <a:rPr lang="en-GB" sz="2000" i="1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 Giovanni Emanuele Corazza</a:t>
            </a:r>
            <a:endParaRPr lang="en-GB" sz="3200" i="1" dirty="0" smtClean="0">
              <a:solidFill>
                <a:schemeClr val="bg1"/>
              </a:solidFill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316024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Vincent Van Gogh (letter to Theo)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“I </a:t>
            </a:r>
            <a:r>
              <a:rPr lang="en-US" i="1" dirty="0"/>
              <a:t>also worked on a large [figure] and have scraped it off twice, which you perhaps would have thought too rash if you had seen the effect; but it was not impatience, it was because I feel I can do better by grinding and trying, and </a:t>
            </a:r>
            <a:r>
              <a:rPr lang="en-US" b="1" i="1" dirty="0"/>
              <a:t>I absolutely want to succeed in doing better</a:t>
            </a:r>
            <a:r>
              <a:rPr lang="en-US" i="1" dirty="0"/>
              <a:t>, however much time, however much trouble it may cost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4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Dynamically exploring unknown territory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001000" cy="5040560"/>
          </a:xfrm>
        </p:spPr>
        <p:txBody>
          <a:bodyPr/>
          <a:lstStyle/>
          <a:p>
            <a:r>
              <a:rPr lang="en-US" dirty="0" smtClean="0"/>
              <a:t>The creative process is dynamic</a:t>
            </a:r>
          </a:p>
          <a:p>
            <a:r>
              <a:rPr lang="en-US" dirty="0" smtClean="0"/>
              <a:t>A priori, the result of creative activity is </a:t>
            </a:r>
          </a:p>
          <a:p>
            <a:pPr lvl="1"/>
            <a:r>
              <a:rPr lang="en-US" dirty="0" smtClean="0"/>
              <a:t>Invisible, unpredictable, unconceivable</a:t>
            </a:r>
          </a:p>
          <a:p>
            <a:r>
              <a:rPr lang="en-US" dirty="0" smtClean="0"/>
              <a:t>Frustration is a very real possibility</a:t>
            </a:r>
          </a:p>
          <a:p>
            <a:r>
              <a:rPr lang="en-US" dirty="0"/>
              <a:t>Creative inconclusiveness is not </a:t>
            </a:r>
            <a:r>
              <a:rPr lang="en-US" dirty="0" smtClean="0"/>
              <a:t>failure</a:t>
            </a:r>
          </a:p>
          <a:p>
            <a:r>
              <a:rPr lang="en-US" dirty="0" smtClean="0"/>
              <a:t>The definition of creativity cannot stop at </a:t>
            </a:r>
            <a:r>
              <a:rPr lang="en-US" i="1" dirty="0" smtClean="0"/>
              <a:t>creative achievement!</a:t>
            </a:r>
          </a:p>
          <a:p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873939"/>
            <a:ext cx="4392488" cy="2867429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07504" y="4653136"/>
            <a:ext cx="8136904" cy="158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-109" charset="0"/>
              <a:buChar char="•"/>
              <a:defRPr sz="2200" b="0" i="0" kern="120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-109" charset="0"/>
              <a:buChar char="–"/>
              <a:defRPr sz="2000" b="0" i="0" kern="1200">
                <a:solidFill>
                  <a:srgbClr val="005D44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-109" charset="0"/>
              <a:buChar char="•"/>
              <a:defRPr sz="2000" b="0" i="0" u="none" kern="1200">
                <a:solidFill>
                  <a:schemeClr val="accent2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-109" charset="0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-109" charset="0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600" dirty="0" smtClean="0"/>
              <a:t>CKD: Common Knowledge Domain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EKD: Evolutionary Knowledge Domain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NSD: Non-Sense Domain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DKD: Discontinuous Knowledge Domain</a:t>
            </a:r>
          </a:p>
        </p:txBody>
      </p:sp>
    </p:spTree>
    <p:extLst>
      <p:ext uri="{BB962C8B-B14F-4D97-AF65-F5344CB8AC3E}">
        <p14:creationId xmlns:p14="http://schemas.microsoft.com/office/powerpoint/2010/main" val="3550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Estimating ideas: pragmatist maxim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92888" cy="20882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/>
              <a:t>Consider what effects, which might conceivably have practical bearings, we conceive the object of our conception to have.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Then</a:t>
            </a:r>
            <a:r>
              <a:rPr lang="en-US" i="1" dirty="0"/>
              <a:t>, our conception of those effects is the whole of our conception of the object.</a:t>
            </a:r>
            <a:r>
              <a:rPr lang="en-US" dirty="0"/>
              <a:t>” </a:t>
            </a:r>
          </a:p>
          <a:p>
            <a:pPr lvl="1"/>
            <a:r>
              <a:rPr lang="en-US" dirty="0" smtClean="0"/>
              <a:t>Peirce</a:t>
            </a:r>
            <a:r>
              <a:rPr lang="en-US" dirty="0"/>
              <a:t>, C.S., (1992-1999). </a:t>
            </a:r>
            <a:r>
              <a:rPr lang="en-US" i="1" dirty="0"/>
              <a:t>The Essential Peirce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12976"/>
            <a:ext cx="4608512" cy="34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Dynamic</a:t>
            </a:r>
            <a:r>
              <a:rPr lang="it-IT" sz="3200" dirty="0" smtClean="0"/>
              <a:t> Definition of </a:t>
            </a:r>
            <a:r>
              <a:rPr lang="it-IT" sz="3200" dirty="0" err="1" smtClean="0"/>
              <a:t>Creativity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/>
          <a:lstStyle/>
          <a:p>
            <a:endParaRPr lang="en-GB" sz="2000" b="1" i="1" dirty="0" smtClean="0"/>
          </a:p>
          <a:p>
            <a:endParaRPr lang="en-GB" sz="2000" b="1" i="1" dirty="0"/>
          </a:p>
          <a:p>
            <a:endParaRPr lang="en-GB" sz="2000" b="1" i="1" dirty="0" smtClean="0"/>
          </a:p>
          <a:p>
            <a:endParaRPr lang="en-GB" sz="2000" b="1" i="1" dirty="0"/>
          </a:p>
          <a:p>
            <a:pPr marL="0" indent="0" algn="ctr">
              <a:buNone/>
            </a:pPr>
            <a:endParaRPr lang="en-GB" sz="2000" b="1" i="1" dirty="0" smtClean="0"/>
          </a:p>
          <a:p>
            <a:pPr marL="0" indent="0" algn="ctr">
              <a:buNone/>
            </a:pPr>
            <a:r>
              <a:rPr lang="en-GB" b="1" i="1" dirty="0" smtClean="0"/>
              <a:t>Creativity requires </a:t>
            </a:r>
            <a:r>
              <a:rPr lang="en-GB" b="1" i="1" u="sng" dirty="0" smtClean="0"/>
              <a:t>potentia</a:t>
            </a:r>
            <a:r>
              <a:rPr lang="en-GB" b="1" i="1" dirty="0" smtClean="0"/>
              <a:t>l originality and effectiveness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r>
              <a:rPr lang="en-US" dirty="0" smtClean="0"/>
              <a:t>G.E. Corazza (2016)</a:t>
            </a:r>
            <a:r>
              <a:rPr lang="en-US" dirty="0"/>
              <a:t>. </a:t>
            </a:r>
            <a:r>
              <a:rPr lang="en-US" dirty="0" smtClean="0"/>
              <a:t>Potential originality and effectiveness: The dynamic definition of creativity. </a:t>
            </a:r>
            <a:r>
              <a:rPr lang="en-US" i="1" dirty="0"/>
              <a:t>Creativity Research </a:t>
            </a:r>
            <a:r>
              <a:rPr lang="en-US" i="1" dirty="0" smtClean="0"/>
              <a:t>Journal, </a:t>
            </a:r>
            <a:r>
              <a:rPr lang="is-IS" dirty="0" smtClean="0"/>
              <a:t>28</a:t>
            </a:r>
            <a:r>
              <a:rPr lang="is-IS" dirty="0"/>
              <a:t>(3), 258–</a:t>
            </a:r>
            <a:r>
              <a:rPr lang="is-IS" dirty="0" smtClean="0"/>
              <a:t>267.</a:t>
            </a:r>
            <a:endParaRPr lang="en-US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1149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Potentially adjacent </a:t>
            </a:r>
            <a:r>
              <a:rPr lang="en-US" dirty="0" err="1" smtClean="0"/>
              <a:t>possibles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i="1" dirty="0" smtClean="0"/>
              <a:t>Estimating the value of a creative idea </a:t>
            </a:r>
          </a:p>
          <a:p>
            <a:pPr marL="0" indent="0" algn="ctr">
              <a:buNone/>
            </a:pPr>
            <a:r>
              <a:rPr lang="en-US" sz="2400" b="1" i="1" dirty="0" smtClean="0"/>
              <a:t>is an exercise in anticipating the future(s)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endParaRPr lang="en-AU" sz="2000" dirty="0" smtClean="0"/>
          </a:p>
          <a:p>
            <a:r>
              <a:rPr lang="en-AU" sz="2000" dirty="0" smtClean="0"/>
              <a:t>G.E</a:t>
            </a:r>
            <a:r>
              <a:rPr lang="en-AU" sz="2000" dirty="0"/>
              <a:t>. Corazza (2017). Creativity and anticipation. In </a:t>
            </a:r>
            <a:r>
              <a:rPr lang="en-AU" sz="2000" i="1" dirty="0"/>
              <a:t>Handbook of anticipation</a:t>
            </a:r>
            <a:r>
              <a:rPr lang="en-AU" sz="2000" dirty="0"/>
              <a:t>, R. </a:t>
            </a:r>
            <a:r>
              <a:rPr lang="en-AU" sz="2000" dirty="0" err="1"/>
              <a:t>Poli</a:t>
            </a:r>
            <a:r>
              <a:rPr lang="en-AU" sz="2000" dirty="0"/>
              <a:t> (ed.</a:t>
            </a:r>
            <a:r>
              <a:rPr lang="en-AU" sz="2000" dirty="0" smtClean="0"/>
              <a:t>)</a:t>
            </a:r>
          </a:p>
          <a:p>
            <a:pPr lvl="1"/>
            <a:r>
              <a:rPr lang="en-AU" sz="1800" dirty="0" smtClean="0"/>
              <a:t>Figure from </a:t>
            </a:r>
            <a:r>
              <a:rPr lang="en-AU" sz="1800" dirty="0" err="1" smtClean="0"/>
              <a:t>Voros</a:t>
            </a:r>
            <a:r>
              <a:rPr lang="en-AU" sz="1800" dirty="0" smtClean="0"/>
              <a:t> (2003)</a:t>
            </a:r>
            <a:endParaRPr lang="en-AU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51061"/>
            <a:ext cx="6386802" cy="30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3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23" y="932909"/>
            <a:ext cx="9168417" cy="5936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1052736"/>
            <a:ext cx="8676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The Dynamic Universal Creativity Process</a:t>
            </a:r>
          </a:p>
          <a:p>
            <a:pPr algn="ctr"/>
            <a:endParaRPr lang="en-US" sz="3200" b="1" dirty="0">
              <a:solidFill>
                <a:srgbClr val="FFFFFF"/>
              </a:solidFill>
            </a:endParaRPr>
          </a:p>
          <a:p>
            <a:pPr algn="ctr"/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endParaRPr lang="en-US" sz="3200" b="1" dirty="0">
              <a:solidFill>
                <a:srgbClr val="FFFFFF"/>
              </a:solidFill>
            </a:endParaRPr>
          </a:p>
          <a:p>
            <a:pPr algn="ctr"/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endParaRPr lang="en-US" sz="3200" b="1" dirty="0">
              <a:solidFill>
                <a:srgbClr val="FFFFFF"/>
              </a:solidFill>
            </a:endParaRPr>
          </a:p>
          <a:p>
            <a:pPr algn="ctr"/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endParaRPr lang="en-US" sz="3200" b="1" dirty="0">
              <a:solidFill>
                <a:srgbClr val="FFFFFF"/>
              </a:solidFill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The process resulting from the active linking and blending of all </a:t>
            </a:r>
            <a:r>
              <a:rPr lang="en-US" sz="3200" dirty="0" smtClean="0">
                <a:solidFill>
                  <a:srgbClr val="FFFFFF"/>
                </a:solidFill>
              </a:rPr>
              <a:t>creativity </a:t>
            </a:r>
            <a:r>
              <a:rPr lang="en-US" sz="3200" dirty="0">
                <a:solidFill>
                  <a:srgbClr val="FFFFFF"/>
                </a:solidFill>
              </a:rPr>
              <a:t>episodes in the course of </a:t>
            </a:r>
            <a:r>
              <a:rPr lang="en-US" sz="3200" dirty="0" smtClean="0">
                <a:solidFill>
                  <a:srgbClr val="FFFFFF"/>
                </a:solidFill>
              </a:rPr>
              <a:t>cosmic evolution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1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the 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040560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Why is it so difficult?</a:t>
            </a:r>
            <a:endParaRPr lang="en-US" sz="2800" i="1" dirty="0" smtClean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877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vs. Supercomputer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5311749"/>
            <a:ext cx="4038600" cy="12856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38 </a:t>
            </a:r>
            <a:r>
              <a:rPr lang="en-US" dirty="0" err="1" smtClean="0"/>
              <a:t>petaflops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15 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09864" y="5311749"/>
            <a:ext cx="4038600" cy="12856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20 </a:t>
            </a:r>
            <a:r>
              <a:rPr lang="en-US" dirty="0" err="1" smtClean="0"/>
              <a:t>petaflops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 MW</a:t>
            </a:r>
            <a:endParaRPr lang="en-US" dirty="0"/>
          </a:p>
        </p:txBody>
      </p:sp>
      <p:pic>
        <p:nvPicPr>
          <p:cNvPr id="7" name="Picture 6" descr="Screen Shot 2017-06-08 at 19.1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782799" cy="3168352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8" name="Picture 7" descr="Screen Shot 2017-06-08 at 19.1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416300" cy="209550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0846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Energy saving: threshold lowering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21455"/>
            <a:ext cx="9139331" cy="59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energy 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 of the brain processes are automatic and unaware</a:t>
            </a:r>
          </a:p>
          <a:p>
            <a:r>
              <a:rPr lang="en-US" sz="2400" dirty="0" smtClean="0"/>
              <a:t>Reason works with models, prototypes, heuristics</a:t>
            </a:r>
          </a:p>
          <a:p>
            <a:r>
              <a:rPr lang="en-US" sz="2400" dirty="0" smtClean="0"/>
              <a:t>Only strictly necessary areas are activated</a:t>
            </a:r>
          </a:p>
          <a:p>
            <a:r>
              <a:rPr lang="en-US" sz="2400" dirty="0" smtClean="0"/>
              <a:t>This is absolutely great, but it has a few drawbacks...</a:t>
            </a:r>
          </a:p>
          <a:p>
            <a:pPr lvl="1"/>
            <a:r>
              <a:rPr lang="en-US" sz="2000" dirty="0" smtClean="0"/>
              <a:t>Cultural blocks</a:t>
            </a:r>
          </a:p>
          <a:p>
            <a:pPr lvl="1"/>
            <a:r>
              <a:rPr lang="en-US" dirty="0" smtClean="0"/>
              <a:t>Perceptual blocks</a:t>
            </a:r>
          </a:p>
          <a:p>
            <a:pPr lvl="1"/>
            <a:r>
              <a:rPr lang="en-US" dirty="0" smtClean="0"/>
              <a:t>Emotional blocks</a:t>
            </a:r>
          </a:p>
        </p:txBody>
      </p:sp>
    </p:spTree>
    <p:extLst>
      <p:ext uri="{BB962C8B-B14F-4D97-AF65-F5344CB8AC3E}">
        <p14:creationId xmlns:p14="http://schemas.microsoft.com/office/powerpoint/2010/main" val="408266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65188"/>
            <a:r>
              <a:rPr lang="en-US" dirty="0" smtClean="0"/>
              <a:t>Evolving society and human skills</a:t>
            </a:r>
            <a:endParaRPr lang="en-US" dirty="0"/>
          </a:p>
        </p:txBody>
      </p:sp>
      <p:sp>
        <p:nvSpPr>
          <p:cNvPr id="1821699" name="Rectangle 3"/>
          <p:cNvSpPr>
            <a:spLocks noChangeArrowheads="1"/>
          </p:cNvSpPr>
          <p:nvPr/>
        </p:nvSpPr>
        <p:spPr bwMode="auto">
          <a:xfrm>
            <a:off x="153057" y="1128289"/>
            <a:ext cx="3810000" cy="16525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charset="0"/>
              <a:buNone/>
            </a:pPr>
            <a:r>
              <a:rPr lang="en-US" sz="2000" b="1" dirty="0">
                <a:solidFill>
                  <a:srgbClr val="000066"/>
                </a:solidFill>
              </a:rPr>
              <a:t>	</a:t>
            </a:r>
            <a:r>
              <a:rPr lang="en-US" sz="2000" b="1" i="1" dirty="0">
                <a:solidFill>
                  <a:srgbClr val="000066"/>
                </a:solidFill>
              </a:rPr>
              <a:t>INDUSTRIAL SOCIETY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r>
              <a:rPr lang="en-US" sz="1600" b="1" dirty="0" smtClean="0">
                <a:solidFill>
                  <a:srgbClr val="0000CC"/>
                </a:solidFill>
              </a:rPr>
              <a:t>STANDARDIZATION</a:t>
            </a:r>
            <a:endParaRPr lang="en-US" sz="1600" b="1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r>
              <a:rPr lang="en-US" sz="1600" b="1" dirty="0" smtClean="0">
                <a:solidFill>
                  <a:srgbClr val="0000CC"/>
                </a:solidFill>
              </a:rPr>
              <a:t>CONCENTRATION</a:t>
            </a:r>
            <a:br>
              <a:rPr lang="en-US" sz="1600" b="1" dirty="0" smtClean="0">
                <a:solidFill>
                  <a:srgbClr val="0000CC"/>
                </a:solidFill>
              </a:rPr>
            </a:br>
            <a:r>
              <a:rPr lang="en-US" sz="1600" b="1" dirty="0" smtClean="0">
                <a:solidFill>
                  <a:srgbClr val="0000CC"/>
                </a:solidFill>
              </a:rPr>
              <a:t>SYNCHRONIZATION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821700" name="Rectangle 4"/>
          <p:cNvSpPr>
            <a:spLocks noChangeArrowheads="1"/>
          </p:cNvSpPr>
          <p:nvPr/>
        </p:nvSpPr>
        <p:spPr bwMode="auto">
          <a:xfrm>
            <a:off x="153056" y="2964634"/>
            <a:ext cx="3810001" cy="16525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charset="0"/>
              <a:buNone/>
            </a:pPr>
            <a:r>
              <a:rPr lang="en-US" sz="2000" b="1" dirty="0">
                <a:solidFill>
                  <a:srgbClr val="000066"/>
                </a:solidFill>
              </a:rPr>
              <a:t>	</a:t>
            </a:r>
            <a:r>
              <a:rPr lang="en-US" sz="2000" b="1" i="1" dirty="0">
                <a:solidFill>
                  <a:srgbClr val="000066"/>
                </a:solidFill>
              </a:rPr>
              <a:t>INFORMATION SOCIETY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r>
              <a:rPr lang="en-US" sz="1600" b="1" dirty="0" smtClean="0">
                <a:solidFill>
                  <a:srgbClr val="0000CC"/>
                </a:solidFill>
              </a:rPr>
              <a:t>PERSONALIZATION</a:t>
            </a:r>
            <a:endParaRPr lang="en-US" sz="1600" b="1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r>
              <a:rPr lang="it-IT" sz="1600" b="1" dirty="0" smtClean="0">
                <a:solidFill>
                  <a:srgbClr val="0000CC"/>
                </a:solidFill>
              </a:rPr>
              <a:t>DISTRIBUTION</a:t>
            </a:r>
            <a:br>
              <a:rPr lang="it-IT" sz="1600" b="1" dirty="0" smtClean="0">
                <a:solidFill>
                  <a:srgbClr val="0000CC"/>
                </a:solidFill>
              </a:rPr>
            </a:br>
            <a:r>
              <a:rPr lang="it-IT" sz="1600" b="1" dirty="0" err="1" smtClean="0">
                <a:solidFill>
                  <a:srgbClr val="0000CC"/>
                </a:solidFill>
              </a:rPr>
              <a:t>S</a:t>
            </a:r>
            <a:r>
              <a:rPr lang="it-IT" sz="1600" b="1" dirty="0" smtClean="0">
                <a:solidFill>
                  <a:srgbClr val="0000CC"/>
                </a:solidFill>
              </a:rPr>
              <a:t>/T DESTRUCTURING</a:t>
            </a:r>
            <a:endParaRPr lang="it-IT" sz="1600" b="1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endParaRPr lang="en-US" sz="1600" b="1" dirty="0">
              <a:solidFill>
                <a:srgbClr val="0000CC"/>
              </a:solidFill>
            </a:endParaRP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7" t="15369" r="37515" b="8224"/>
          <a:stretch>
            <a:fillRect/>
          </a:stretch>
        </p:blipFill>
        <p:spPr bwMode="auto">
          <a:xfrm rot="1517150">
            <a:off x="4273617" y="3775704"/>
            <a:ext cx="714286" cy="106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5" name="Picture 8" descr="distributed_computing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2" y="2493487"/>
            <a:ext cx="101172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45" y="1142476"/>
            <a:ext cx="1008112" cy="122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3057" y="4803357"/>
            <a:ext cx="3810001" cy="181784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charset="0"/>
              <a:buNone/>
            </a:pPr>
            <a:r>
              <a:rPr lang="en-US" sz="2000" b="1" dirty="0">
                <a:solidFill>
                  <a:srgbClr val="FFFFFF"/>
                </a:solidFill>
              </a:rPr>
              <a:t>	</a:t>
            </a:r>
            <a:r>
              <a:rPr lang="en-US" sz="2000" b="1" i="1" dirty="0" smtClean="0">
                <a:solidFill>
                  <a:srgbClr val="FFFFFF"/>
                </a:solidFill>
              </a:rPr>
              <a:t>POST-INFORMATION </a:t>
            </a:r>
            <a:r>
              <a:rPr lang="en-US" sz="2000" b="1" i="1" dirty="0">
                <a:solidFill>
                  <a:srgbClr val="FFFFFF"/>
                </a:solidFill>
              </a:rPr>
              <a:t>SOCIETY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charset="2"/>
              <a:buChar char="²"/>
            </a:pPr>
            <a:r>
              <a:rPr lang="en-US" sz="1600" b="1" dirty="0" smtClean="0">
                <a:solidFill>
                  <a:srgbClr val="FFFFFF"/>
                </a:solidFill>
              </a:rPr>
              <a:t>HYPER-INTELLIGENCE</a:t>
            </a:r>
            <a:endParaRPr lang="en-US" sz="1600" b="1" dirty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charset="2"/>
              <a:buChar char="²"/>
            </a:pPr>
            <a:r>
              <a:rPr lang="it-IT" sz="1600" b="1" dirty="0" smtClean="0">
                <a:solidFill>
                  <a:srgbClr val="FFFFFF"/>
                </a:solidFill>
              </a:rPr>
              <a:t>HYPER-CONNECTIVITY</a:t>
            </a:r>
            <a:endParaRPr lang="it-IT" sz="1600" b="1" dirty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5623" r="32402"/>
          <a:stretch/>
        </p:blipFill>
        <p:spPr>
          <a:xfrm>
            <a:off x="4081132" y="5170422"/>
            <a:ext cx="1011725" cy="1224136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00038" y="1117668"/>
            <a:ext cx="3908465" cy="16525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charset="0"/>
              <a:buNone/>
            </a:pPr>
            <a:r>
              <a:rPr lang="en-US" sz="2000" b="1" dirty="0">
                <a:solidFill>
                  <a:srgbClr val="000066"/>
                </a:solidFill>
              </a:rPr>
              <a:t>	</a:t>
            </a:r>
            <a:r>
              <a:rPr lang="en-US" sz="2000" b="1" i="1" dirty="0" err="1" smtClean="0">
                <a:solidFill>
                  <a:srgbClr val="000066"/>
                </a:solidFill>
              </a:rPr>
              <a:t>EDUCATIONxIND</a:t>
            </a:r>
            <a:endParaRPr lang="en-US" sz="2000" b="1" i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r>
              <a:rPr lang="en-US" sz="1600" b="1" dirty="0" smtClean="0">
                <a:solidFill>
                  <a:srgbClr val="0000CC"/>
                </a:solidFill>
              </a:rPr>
              <a:t>ROTE LEARNING</a:t>
            </a:r>
            <a:endParaRPr lang="en-US" sz="1600" b="1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r>
              <a:rPr lang="en-US" sz="1600" b="1" dirty="0" smtClean="0">
                <a:solidFill>
                  <a:srgbClr val="0000CC"/>
                </a:solidFill>
              </a:rPr>
              <a:t>SPECIALIZATION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r>
              <a:rPr lang="en-US" sz="1600" b="1" dirty="0" smtClean="0">
                <a:solidFill>
                  <a:srgbClr val="0000CC"/>
                </a:solidFill>
              </a:rPr>
              <a:t>CREATIVITY FOR GENIUS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200038" y="2954013"/>
            <a:ext cx="3908466" cy="16525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charset="0"/>
              <a:buNone/>
            </a:pPr>
            <a:r>
              <a:rPr lang="en-US" sz="2000" b="1" dirty="0">
                <a:solidFill>
                  <a:srgbClr val="000066"/>
                </a:solidFill>
              </a:rPr>
              <a:t>	</a:t>
            </a:r>
            <a:r>
              <a:rPr lang="en-US" sz="2000" b="1" i="1" dirty="0" err="1" smtClean="0">
                <a:solidFill>
                  <a:srgbClr val="000066"/>
                </a:solidFill>
              </a:rPr>
              <a:t>EDUCATIONxINFO</a:t>
            </a:r>
            <a:endParaRPr lang="en-US" sz="2000" b="1" i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r>
              <a:rPr lang="en-US" sz="1600" b="1" dirty="0" smtClean="0">
                <a:solidFill>
                  <a:srgbClr val="0000CC"/>
                </a:solidFill>
              </a:rPr>
              <a:t>FLEXIBILITY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r>
              <a:rPr lang="en-US" sz="1600" b="1" dirty="0" smtClean="0">
                <a:solidFill>
                  <a:srgbClr val="0000CC"/>
                </a:solidFill>
              </a:rPr>
              <a:t>FILTERING</a:t>
            </a:r>
            <a:endParaRPr lang="en-US" sz="1600" b="1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r>
              <a:rPr lang="it-IT" sz="1600" b="1" dirty="0" smtClean="0">
                <a:solidFill>
                  <a:srgbClr val="0000CC"/>
                </a:solidFill>
              </a:rPr>
              <a:t>CREATIVITY FOR DIGNITY</a:t>
            </a:r>
            <a:endParaRPr lang="it-IT" sz="1600" b="1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200039" y="4792736"/>
            <a:ext cx="3908464" cy="181784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charset="0"/>
              <a:buNone/>
            </a:pPr>
            <a:r>
              <a:rPr lang="en-US" sz="2000" b="1" dirty="0">
                <a:solidFill>
                  <a:srgbClr val="FFFFFF"/>
                </a:solidFill>
              </a:rPr>
              <a:t>	</a:t>
            </a:r>
            <a:r>
              <a:rPr lang="en-US" sz="2000" b="1" i="1" dirty="0" err="1" smtClean="0">
                <a:solidFill>
                  <a:srgbClr val="FFFFFF"/>
                </a:solidFill>
              </a:rPr>
              <a:t>EDUCATIONxPOST</a:t>
            </a:r>
            <a:r>
              <a:rPr lang="en-US" sz="2000" b="1" i="1" dirty="0" smtClean="0">
                <a:solidFill>
                  <a:srgbClr val="FFFFFF"/>
                </a:solidFill>
              </a:rPr>
              <a:t>-INFO</a:t>
            </a:r>
            <a:endParaRPr lang="en-US" sz="2000" b="1" i="1" dirty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charset="2"/>
              <a:buChar char="²"/>
            </a:pPr>
            <a:r>
              <a:rPr lang="en-US" sz="1600" b="1" dirty="0" smtClean="0">
                <a:solidFill>
                  <a:srgbClr val="FFFFFF"/>
                </a:solidFill>
              </a:rPr>
              <a:t>A.I. CONTROL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charset="2"/>
              <a:buChar char="²"/>
            </a:pPr>
            <a:r>
              <a:rPr lang="en-US" sz="1600" b="1" dirty="0" smtClean="0">
                <a:solidFill>
                  <a:srgbClr val="FFFFFF"/>
                </a:solidFill>
              </a:rPr>
              <a:t>ENTREPRENEURSHIP</a:t>
            </a:r>
            <a:endParaRPr lang="en-US" sz="1600" b="1" dirty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charset="2"/>
              <a:buChar char="²"/>
            </a:pPr>
            <a:r>
              <a:rPr lang="it-IT" sz="1600" b="1" dirty="0" smtClean="0">
                <a:solidFill>
                  <a:srgbClr val="FFFFFF"/>
                </a:solidFill>
              </a:rPr>
              <a:t>CREATIVITY FOR SURVIVAL</a:t>
            </a:r>
            <a:endParaRPr lang="it-IT" sz="1600" b="1" dirty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charset="0"/>
              <a:buChar char="²"/>
            </a:pP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9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2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2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2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2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2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2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21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21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699" grpId="0" build="p" autoUpdateAnimBg="0"/>
      <p:bldP spid="1821700" grpId="0" build="p" autoUpdateAnimBg="0"/>
      <p:bldP spid="9" grpId="0" build="p" autoUpdateAnimBg="0"/>
      <p:bldP spid="11" grpId="0" build="p" autoUpdateAnimBg="0"/>
      <p:bldP spid="13" grpId="0" build="p" autoUpdateAnimBg="0"/>
      <p:bldP spid="1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Irrelevant information processing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50046"/>
            <a:ext cx="8712968" cy="5040560"/>
          </a:xfrm>
        </p:spPr>
        <p:txBody>
          <a:bodyPr/>
          <a:lstStyle/>
          <a:p>
            <a:pPr marL="457200" lvl="1" indent="0" algn="just">
              <a:buNone/>
            </a:pPr>
            <a:endParaRPr lang="it-IT" sz="1200" dirty="0"/>
          </a:p>
          <a:p>
            <a:pPr marL="0" indent="0" algn="just">
              <a:buNone/>
            </a:pPr>
            <a:endParaRPr lang="it-IT" sz="1400" dirty="0"/>
          </a:p>
          <a:p>
            <a:pPr algn="just"/>
            <a:endParaRPr lang="en-US" sz="1400" dirty="0"/>
          </a:p>
        </p:txBody>
      </p:sp>
      <p:grpSp>
        <p:nvGrpSpPr>
          <p:cNvPr id="8" name="Group 6"/>
          <p:cNvGrpSpPr/>
          <p:nvPr/>
        </p:nvGrpSpPr>
        <p:grpSpPr>
          <a:xfrm>
            <a:off x="107504" y="1115200"/>
            <a:ext cx="2554013" cy="2529824"/>
            <a:chOff x="2969046" y="2494440"/>
            <a:chExt cx="3203154" cy="3048000"/>
          </a:xfrm>
        </p:grpSpPr>
        <p:grpSp>
          <p:nvGrpSpPr>
            <p:cNvPr id="9" name="Group 6"/>
            <p:cNvGrpSpPr/>
            <p:nvPr/>
          </p:nvGrpSpPr>
          <p:grpSpPr>
            <a:xfrm>
              <a:off x="2969046" y="2494439"/>
              <a:ext cx="3194893" cy="3048001"/>
              <a:chOff x="1371600" y="228600"/>
              <a:chExt cx="6629400" cy="6324600"/>
            </a:xfrm>
          </p:grpSpPr>
          <p:pic>
            <p:nvPicPr>
              <p:cNvPr id="19" name="Picture 18" descr="Zuccheriera.jpe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57937" y="4519425"/>
                <a:ext cx="942975" cy="942975"/>
              </a:xfrm>
              <a:prstGeom prst="rect">
                <a:avLst/>
              </a:prstGeom>
            </p:spPr>
          </p:pic>
          <p:pic>
            <p:nvPicPr>
              <p:cNvPr id="20" name="Picture 19" descr="Volante.jpe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9508" y="1295399"/>
                <a:ext cx="938784" cy="942975"/>
              </a:xfrm>
              <a:prstGeom prst="rect">
                <a:avLst/>
              </a:prstGeom>
            </p:spPr>
          </p:pic>
          <p:pic>
            <p:nvPicPr>
              <p:cNvPr id="21" name="Picture 20" descr="Accappatoio.jpe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6025" y="1219200"/>
                <a:ext cx="942975" cy="942975"/>
              </a:xfrm>
              <a:prstGeom prst="rect">
                <a:avLst/>
              </a:prstGeom>
            </p:spPr>
          </p:pic>
          <p:pic>
            <p:nvPicPr>
              <p:cNvPr id="22" name="Picture 21" descr="Ventaglio.jpe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7400" y="4549521"/>
                <a:ext cx="1253109" cy="708279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1371600" y="228600"/>
                <a:ext cx="6629400" cy="6324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4" name="Picture 23" descr="Attaccapanni.jpe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1144" y="2919600"/>
                <a:ext cx="1230000" cy="738000"/>
              </a:xfrm>
              <a:prstGeom prst="rect">
                <a:avLst/>
              </a:prstGeom>
            </p:spPr>
          </p:pic>
          <p:pic>
            <p:nvPicPr>
              <p:cNvPr id="25" name="Picture 24" descr="Accendino.jpe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5606" y="381000"/>
                <a:ext cx="942975" cy="942975"/>
              </a:xfrm>
              <a:prstGeom prst="rect">
                <a:avLst/>
              </a:prstGeom>
            </p:spPr>
          </p:pic>
          <p:pic>
            <p:nvPicPr>
              <p:cNvPr id="26" name="Picture 25" descr="Zaino.jpe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1600" y="5486400"/>
                <a:ext cx="738000" cy="921583"/>
              </a:xfrm>
              <a:prstGeom prst="rect">
                <a:avLst/>
              </a:prstGeom>
            </p:spPr>
          </p:pic>
          <p:pic>
            <p:nvPicPr>
              <p:cNvPr id="27" name="Picture 26" descr="Accetta.jpe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5425" y="2919600"/>
                <a:ext cx="942975" cy="942975"/>
              </a:xfrm>
              <a:prstGeom prst="rect">
                <a:avLst/>
              </a:prstGeom>
            </p:spPr>
          </p:pic>
          <p:pic>
            <p:nvPicPr>
              <p:cNvPr id="28" name="Picture 27" descr="Altalena.jpe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05400" y="2995422"/>
                <a:ext cx="943200" cy="776175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3293860" y="2971838"/>
              <a:ext cx="609600" cy="527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94752" y="3717861"/>
              <a:ext cx="609600" cy="527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3860" y="4488861"/>
              <a:ext cx="609600" cy="527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70031" y="4953000"/>
              <a:ext cx="609600" cy="527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7800" y="4500428"/>
              <a:ext cx="609600" cy="527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16946" y="2898392"/>
              <a:ext cx="609600" cy="527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62600" y="3717861"/>
              <a:ext cx="609600" cy="527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70031" y="2494440"/>
              <a:ext cx="609600" cy="527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53202" y="3717861"/>
              <a:ext cx="609600" cy="527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523402"/>
              </p:ext>
            </p:extLst>
          </p:nvPr>
        </p:nvGraphicFramePr>
        <p:xfrm>
          <a:off x="2661517" y="1642464"/>
          <a:ext cx="6343743" cy="442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12" imgW="5003616" imgH="3492371" progId="Word.Document.12">
                  <p:link updateAutomatic="1"/>
                </p:oleObj>
              </mc:Choice>
              <mc:Fallback>
                <p:oleObj name="Document" r:id="rId12" imgW="5003616" imgH="3492371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517" y="1642464"/>
                        <a:ext cx="6343743" cy="4427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247690" y="2288416"/>
            <a:ext cx="284750" cy="286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charset="0"/>
              </a:rPr>
              <a:t>Estimated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charset="0"/>
              </a:rPr>
              <a:t> 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charset="0"/>
              </a:rPr>
              <a:t>originality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143497" y="1844824"/>
            <a:ext cx="276375" cy="31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charset="0"/>
              </a:rPr>
              <a:t>Estimated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charset="0"/>
              </a:rPr>
              <a:t> creative 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charset="0"/>
              </a:rPr>
              <a:t>achievement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601" y="6207695"/>
            <a:ext cx="8079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GB" sz="1200" dirty="0"/>
              <a:t>Agnoli, S., Franchin, L., Rubaltelli, E., &amp; Corazza, G. E. (2015). An eye-tracking analysis of irrelevance processing as moderator of Openness and creative performance. </a:t>
            </a:r>
            <a:r>
              <a:rPr lang="en-GB" sz="1200" i="1" dirty="0"/>
              <a:t>Creativity Research Journal, 27</a:t>
            </a:r>
            <a:r>
              <a:rPr lang="en-GB" sz="1200" dirty="0"/>
              <a:t>, 125-132.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74394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Alfred North Whitehead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50" y="1302856"/>
            <a:ext cx="6565702" cy="51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5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81000" y="3657600"/>
            <a:ext cx="8520290" cy="213360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Thank you!</a:t>
            </a:r>
            <a:br>
              <a:rPr lang="en-GB" b="1" dirty="0" smtClean="0">
                <a:solidFill>
                  <a:schemeClr val="bg1"/>
                </a:solidFill>
                <a:latin typeface="Adobe Garamond Pro"/>
                <a:cs typeface="Adobe Garamond Pro"/>
              </a:rPr>
            </a:br>
            <a:r>
              <a:rPr lang="en-GB" sz="3200" i="1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/>
            </a:r>
            <a:br>
              <a:rPr lang="en-GB" sz="3200" i="1" dirty="0" smtClean="0">
                <a:solidFill>
                  <a:schemeClr val="bg1"/>
                </a:solidFill>
                <a:latin typeface="Adobe Garamond Pro"/>
                <a:cs typeface="Adobe Garamond Pro"/>
              </a:rPr>
            </a:br>
            <a:r>
              <a:rPr lang="en-GB" sz="3200" i="1" dirty="0" err="1" smtClean="0">
                <a:solidFill>
                  <a:schemeClr val="bg1"/>
                </a:solidFill>
                <a:latin typeface="Adobe Garamond Pro"/>
                <a:cs typeface="Adobe Garamond Pro"/>
              </a:rPr>
              <a:t>giovanni.corazza@unibo.it</a:t>
            </a:r>
            <a:endParaRPr lang="en-GB" sz="3200" i="1" dirty="0" smtClean="0">
              <a:solidFill>
                <a:schemeClr val="bg1"/>
              </a:solidFill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34733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344816" cy="4608512"/>
          </a:xfrm>
        </p:spPr>
        <p:txBody>
          <a:bodyPr/>
          <a:lstStyle/>
          <a:p>
            <a:pPr algn="ctr"/>
            <a:r>
              <a:rPr lang="en-US" sz="4800" i="1" dirty="0" smtClean="0">
                <a:solidFill>
                  <a:srgbClr val="800000"/>
                </a:solidFill>
              </a:rPr>
              <a:t>Creativity is a necessity</a:t>
            </a:r>
            <a:br>
              <a:rPr lang="en-US" sz="4800" i="1" dirty="0" smtClean="0">
                <a:solidFill>
                  <a:srgbClr val="800000"/>
                </a:solidFill>
              </a:rPr>
            </a:br>
            <a:r>
              <a:rPr lang="en-US" sz="4800" i="1" dirty="0" smtClean="0">
                <a:solidFill>
                  <a:srgbClr val="800000"/>
                </a:solidFill>
              </a:rPr>
              <a:t>for our survival</a:t>
            </a:r>
            <a:r>
              <a:rPr lang="en-US" sz="4800" i="1" dirty="0">
                <a:solidFill>
                  <a:srgbClr val="800000"/>
                </a:solidFill>
              </a:rPr>
              <a:t> </a:t>
            </a:r>
            <a:r>
              <a:rPr lang="en-US" sz="4800" i="1" dirty="0" smtClean="0">
                <a:solidFill>
                  <a:srgbClr val="800000"/>
                </a:solidFill>
              </a:rPr>
              <a:t>!</a:t>
            </a:r>
            <a:endParaRPr lang="en-US" sz="4800" i="1" dirty="0">
              <a:solidFill>
                <a:srgbClr val="8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763688" y="116632"/>
            <a:ext cx="73448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it-IT" dirty="0" smtClean="0"/>
              <a:t>The </a:t>
            </a:r>
            <a:r>
              <a:rPr lang="it-IT" dirty="0" err="1" smtClean="0"/>
              <a:t>main</a:t>
            </a:r>
            <a:r>
              <a:rPr lang="it-IT" dirty="0" smtClean="0"/>
              <a:t> take-</a:t>
            </a:r>
            <a:r>
              <a:rPr lang="it-IT" dirty="0" err="1" smtClean="0"/>
              <a:t>away</a:t>
            </a:r>
            <a:r>
              <a:rPr lang="it-IT" dirty="0" smtClean="0"/>
              <a:t>...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047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72808" cy="663178"/>
          </a:xfrm>
        </p:spPr>
        <p:txBody>
          <a:bodyPr/>
          <a:lstStyle/>
          <a:p>
            <a:pPr algn="l"/>
            <a:r>
              <a:rPr lang="it-IT" dirty="0" smtClean="0"/>
              <a:t>Marconi Institute for Creativity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715" y="1164297"/>
            <a:ext cx="3445953" cy="166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>
          <a:xfrm>
            <a:off x="5431580" y="1844824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mic.fgm.it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Unknown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731" y="3573017"/>
            <a:ext cx="2595629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1787" y="3567683"/>
            <a:ext cx="2583449" cy="193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/>
          <p:nvPr/>
        </p:nvSpPr>
        <p:spPr>
          <a:xfrm>
            <a:off x="251520" y="5877272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mtClean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</a:t>
            </a:r>
            <a:endParaRPr lang="en-AU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3347864" y="5877272"/>
            <a:ext cx="2409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rgbClr val="00009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education</a:t>
            </a:r>
            <a:endParaRPr lang="en-AU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6444208" y="5889466"/>
            <a:ext cx="2637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application</a:t>
            </a:r>
            <a:endParaRPr lang="en-AU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0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488832" cy="72008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efinitions for “creative”, “creativity”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Product, person, process, press</a:t>
            </a:r>
          </a:p>
          <a:p>
            <a:r>
              <a:rPr lang="en-US" sz="2400" b="1" dirty="0" smtClean="0"/>
              <a:t>Criteria</a:t>
            </a:r>
          </a:p>
          <a:p>
            <a:pPr lvl="1"/>
            <a:r>
              <a:rPr lang="en-US" b="1" dirty="0" smtClean="0"/>
              <a:t>novelty</a:t>
            </a:r>
          </a:p>
          <a:p>
            <a:pPr lvl="1"/>
            <a:r>
              <a:rPr lang="en-US" b="1" dirty="0" smtClean="0"/>
              <a:t>originality</a:t>
            </a:r>
          </a:p>
          <a:p>
            <a:pPr lvl="1"/>
            <a:r>
              <a:rPr lang="en-US" b="1" dirty="0" smtClean="0"/>
              <a:t>intentionality</a:t>
            </a:r>
          </a:p>
          <a:p>
            <a:pPr lvl="1"/>
            <a:r>
              <a:rPr lang="en-US" b="1" dirty="0" smtClean="0"/>
              <a:t>utility</a:t>
            </a:r>
          </a:p>
          <a:p>
            <a:pPr lvl="1"/>
            <a:r>
              <a:rPr lang="en-US" b="1" dirty="0" smtClean="0"/>
              <a:t>surprise</a:t>
            </a:r>
          </a:p>
          <a:p>
            <a:pPr lvl="1"/>
            <a:r>
              <a:rPr lang="en-US" b="1" dirty="0" smtClean="0"/>
              <a:t>authenticity </a:t>
            </a:r>
          </a:p>
          <a:p>
            <a:pPr lvl="1"/>
            <a:r>
              <a:rPr lang="en-US" b="1" dirty="0" err="1"/>
              <a:t>a</a:t>
            </a:r>
            <a:r>
              <a:rPr lang="en-US" b="1" dirty="0" err="1" smtClean="0"/>
              <a:t>esthtics</a:t>
            </a:r>
            <a:endParaRPr lang="en-US" b="1" dirty="0" smtClean="0"/>
          </a:p>
          <a:p>
            <a:pPr lvl="1"/>
            <a:r>
              <a:rPr lang="mr-IN" b="1" dirty="0" smtClean="0"/>
              <a:t>…</a:t>
            </a:r>
            <a:endParaRPr lang="en-US" b="1" dirty="0" smtClean="0"/>
          </a:p>
          <a:p>
            <a:pPr marL="0" indent="0" algn="ctr">
              <a:buNone/>
            </a:pPr>
            <a:r>
              <a:rPr lang="en-US" sz="2400" b="1" dirty="0" smtClean="0"/>
              <a:t>... an elusive construct!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744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Creativity: the standard </a:t>
            </a:r>
            <a:r>
              <a:rPr lang="it-IT" sz="3200" dirty="0" err="1" smtClean="0"/>
              <a:t>definition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b="1" i="1" dirty="0" smtClean="0"/>
          </a:p>
          <a:p>
            <a:endParaRPr lang="en-GB" sz="2000" b="1" i="1" dirty="0"/>
          </a:p>
          <a:p>
            <a:endParaRPr lang="en-GB" sz="2000" b="1" i="1" dirty="0" smtClean="0"/>
          </a:p>
          <a:p>
            <a:endParaRPr lang="en-GB" sz="2000" b="1" i="1" dirty="0"/>
          </a:p>
          <a:p>
            <a:pPr marL="0" indent="0" algn="ctr">
              <a:buNone/>
            </a:pPr>
            <a:endParaRPr lang="en-GB" sz="2000" b="1" i="1" dirty="0" smtClean="0"/>
          </a:p>
          <a:p>
            <a:pPr marL="0" indent="0" algn="ctr">
              <a:buNone/>
            </a:pPr>
            <a:r>
              <a:rPr lang="en-GB" b="1" i="1" dirty="0" smtClean="0"/>
              <a:t>Creativity requires originality and effectiveness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r>
              <a:rPr lang="en-US" dirty="0" err="1"/>
              <a:t>Runco</a:t>
            </a:r>
            <a:r>
              <a:rPr lang="en-US" dirty="0"/>
              <a:t>, M.A., Jaeger, G.J. (2012). The standard definition of creativity. </a:t>
            </a:r>
            <a:r>
              <a:rPr lang="en-US" i="1" dirty="0"/>
              <a:t>Creativity Research Journal. 24</a:t>
            </a:r>
            <a:r>
              <a:rPr lang="en-US" dirty="0"/>
              <a:t>, 92</a:t>
            </a:r>
            <a:r>
              <a:rPr lang="en-GB" dirty="0"/>
              <a:t>–9</a:t>
            </a:r>
            <a:r>
              <a:rPr lang="en-US" dirty="0"/>
              <a:t>6.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495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Let’s challenge the state-of-the-art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/>
          <a:lstStyle/>
          <a:p>
            <a:pPr marL="0" indent="0">
              <a:buNone/>
            </a:pPr>
            <a:endParaRPr lang="en-GB" sz="2400" b="1" i="1" dirty="0" smtClean="0"/>
          </a:p>
          <a:p>
            <a:endParaRPr lang="en-GB" sz="2400" b="1" i="1" dirty="0"/>
          </a:p>
          <a:p>
            <a:pPr marL="0" indent="0" algn="ctr">
              <a:buNone/>
            </a:pPr>
            <a:endParaRPr lang="en-GB" sz="2400" b="1" i="1" dirty="0" smtClean="0"/>
          </a:p>
          <a:p>
            <a:pPr marL="0" indent="0" algn="ctr">
              <a:buNone/>
            </a:pPr>
            <a:r>
              <a:rPr lang="en-GB" sz="2400" b="1" i="1" dirty="0" smtClean="0"/>
              <a:t>Can creativity exist without originality</a:t>
            </a:r>
            <a:r>
              <a:rPr lang="is-IS" sz="2400" b="1" i="1" dirty="0" smtClean="0"/>
              <a:t>…</a:t>
            </a:r>
            <a:endParaRPr lang="en-GB" sz="2400" b="1" i="1" dirty="0"/>
          </a:p>
          <a:p>
            <a:pPr marL="0" indent="0" algn="ctr">
              <a:buNone/>
            </a:pPr>
            <a:r>
              <a:rPr lang="en-GB" sz="2400" b="1" i="1" dirty="0" smtClean="0"/>
              <a:t>and without effectiveness?</a:t>
            </a:r>
            <a:endParaRPr lang="en-GB" sz="2400" b="1" i="1" dirty="0"/>
          </a:p>
          <a:p>
            <a:pPr marL="0" indent="0" algn="ctr">
              <a:buNone/>
            </a:pPr>
            <a:endParaRPr lang="en-GB" sz="2400" b="1" i="1" dirty="0" smtClean="0"/>
          </a:p>
          <a:p>
            <a:pPr marL="0" indent="0">
              <a:buNone/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5012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Pragmatist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/>
              <a:t>Pragmatism: the world is still in the making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PR1</a:t>
            </a:r>
            <a:r>
              <a:rPr lang="en-US" dirty="0"/>
              <a:t>) </a:t>
            </a:r>
            <a:r>
              <a:rPr lang="en-US" i="1" dirty="0"/>
              <a:t>the definition of creativity should encompass the overall phenomenon in all its experiential </a:t>
            </a:r>
            <a:r>
              <a:rPr lang="en-US" i="1" dirty="0" smtClean="0"/>
              <a:t>manifestations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PR2</a:t>
            </a:r>
            <a:r>
              <a:rPr lang="en-US" dirty="0"/>
              <a:t>) </a:t>
            </a:r>
            <a:r>
              <a:rPr lang="en-US" i="1" dirty="0"/>
              <a:t>the definition of creativity should be useful in the pursuit of the goal of general education in creative </a:t>
            </a:r>
            <a:r>
              <a:rPr lang="en-US" i="1" dirty="0" smtClean="0"/>
              <a:t>thinking</a:t>
            </a:r>
          </a:p>
          <a:p>
            <a:pPr>
              <a:lnSpc>
                <a:spcPct val="120000"/>
              </a:lnSpc>
            </a:pPr>
            <a:r>
              <a:rPr lang="en-US" dirty="0"/>
              <a:t>PR3) </a:t>
            </a:r>
            <a:r>
              <a:rPr lang="en-US" i="1" dirty="0"/>
              <a:t>the definition of creativity should scientifically account for the time-dependent and context-dependent subjectivity of </a:t>
            </a:r>
            <a:r>
              <a:rPr lang="en-US" i="1" dirty="0" smtClean="0"/>
              <a:t>judgment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0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Alva Edison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“</a:t>
            </a:r>
            <a:r>
              <a:rPr lang="en-US" b="1" i="1" dirty="0" smtClean="0"/>
              <a:t>I </a:t>
            </a:r>
            <a:r>
              <a:rPr lang="en-US" b="1" i="1" dirty="0"/>
              <a:t>never allow myself to become discouraged under any circumstances</a:t>
            </a:r>
            <a:r>
              <a:rPr lang="en-US" i="1" dirty="0"/>
              <a:t>. I recall that after we had conducted thousands of experiments on a certain project without solving the problem, one of my associates […] expressed discouragement and disgust over our having failed ‘to find out anything’. I cheerily assured him that we had learned something. For we had learned for a certainty that the thing couldn’t be done that way, and that we would have to try some other way. </a:t>
            </a:r>
            <a:r>
              <a:rPr lang="en-US" b="1" i="1" dirty="0"/>
              <a:t>We sometimes learn a lot from our failures</a:t>
            </a:r>
            <a:r>
              <a:rPr lang="en-US" i="1" dirty="0"/>
              <a:t> if we have put into the effort the best thought and work we are capable </a:t>
            </a:r>
            <a:r>
              <a:rPr lang="en-US" i="1" dirty="0" smtClean="0"/>
              <a:t>of.”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0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45588</TotalTime>
  <Words>780</Words>
  <Application>Microsoft Macintosh PowerPoint</Application>
  <PresentationFormat>On-screen Show (4:3)</PresentationFormat>
  <Paragraphs>152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MIC</vt:lpstr>
      <vt:lpstr>???</vt:lpstr>
      <vt:lpstr>The Dynamic Definition of Creativity:  Potentially Adjacent Possibles  Prof. Giovanni Emanuele Corazza</vt:lpstr>
      <vt:lpstr>Evolving society and human skills</vt:lpstr>
      <vt:lpstr>Creativity is a necessity for our survival !</vt:lpstr>
      <vt:lpstr>Marconi Institute for Creativity</vt:lpstr>
      <vt:lpstr>Definitions for “creative”, “creativity”</vt:lpstr>
      <vt:lpstr>Creativity: the standard definition</vt:lpstr>
      <vt:lpstr>Let’s challenge the state-of-the-art</vt:lpstr>
      <vt:lpstr>Pragmatist requirements</vt:lpstr>
      <vt:lpstr>Thomas Alva Edison</vt:lpstr>
      <vt:lpstr>Vincent Van Gogh (letter to Theo)</vt:lpstr>
      <vt:lpstr>Dynamically exploring unknown territory</vt:lpstr>
      <vt:lpstr>Estimating ideas: pragmatist maxim</vt:lpstr>
      <vt:lpstr>The Dynamic Definition of Creativity</vt:lpstr>
      <vt:lpstr>Potentially adjacent possibles</vt:lpstr>
      <vt:lpstr>DUCP</vt:lpstr>
      <vt:lpstr>Challenging the state-of-the-art</vt:lpstr>
      <vt:lpstr>Brain vs. Supercomputer</vt:lpstr>
      <vt:lpstr>Energy saving: threshold lowering</vt:lpstr>
      <vt:lpstr>Consequences of energy saving</vt:lpstr>
      <vt:lpstr>Irrelevant information processing</vt:lpstr>
      <vt:lpstr>Alfred North Whitehead</vt:lpstr>
      <vt:lpstr>Thank you!  giovanni.corazza@unibo.it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 Agnoli</dc:creator>
  <cp:lastModifiedBy>Giovanni Corazza</cp:lastModifiedBy>
  <cp:revision>1162</cp:revision>
  <cp:lastPrinted>2013-05-14T14:38:55Z</cp:lastPrinted>
  <dcterms:created xsi:type="dcterms:W3CDTF">2014-05-13T14:30:51Z</dcterms:created>
  <dcterms:modified xsi:type="dcterms:W3CDTF">2017-09-06T06:46:37Z</dcterms:modified>
</cp:coreProperties>
</file>