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51"/>
  </p:notesMasterIdLst>
  <p:sldIdLst>
    <p:sldId id="256" r:id="rId2"/>
    <p:sldId id="398" r:id="rId3"/>
    <p:sldId id="419" r:id="rId4"/>
    <p:sldId id="420" r:id="rId5"/>
    <p:sldId id="399" r:id="rId6"/>
    <p:sldId id="429" r:id="rId7"/>
    <p:sldId id="421" r:id="rId8"/>
    <p:sldId id="430" r:id="rId9"/>
    <p:sldId id="380" r:id="rId10"/>
    <p:sldId id="381" r:id="rId11"/>
    <p:sldId id="301" r:id="rId12"/>
    <p:sldId id="440" r:id="rId13"/>
    <p:sldId id="435" r:id="rId14"/>
    <p:sldId id="436" r:id="rId15"/>
    <p:sldId id="438" r:id="rId16"/>
    <p:sldId id="354" r:id="rId17"/>
    <p:sldId id="299" r:id="rId18"/>
    <p:sldId id="262" r:id="rId19"/>
    <p:sldId id="390" r:id="rId20"/>
    <p:sldId id="391" r:id="rId21"/>
    <p:sldId id="257" r:id="rId22"/>
    <p:sldId id="319" r:id="rId23"/>
    <p:sldId id="291" r:id="rId24"/>
    <p:sldId id="270" r:id="rId25"/>
    <p:sldId id="271" r:id="rId26"/>
    <p:sldId id="368" r:id="rId27"/>
    <p:sldId id="366" r:id="rId28"/>
    <p:sldId id="367" r:id="rId29"/>
    <p:sldId id="369" r:id="rId30"/>
    <p:sldId id="433" r:id="rId31"/>
    <p:sldId id="446" r:id="rId32"/>
    <p:sldId id="432" r:id="rId33"/>
    <p:sldId id="424" r:id="rId34"/>
    <p:sldId id="439" r:id="rId35"/>
    <p:sldId id="370" r:id="rId36"/>
    <p:sldId id="371" r:id="rId37"/>
    <p:sldId id="372" r:id="rId38"/>
    <p:sldId id="373" r:id="rId39"/>
    <p:sldId id="374" r:id="rId40"/>
    <p:sldId id="375" r:id="rId41"/>
    <p:sldId id="376" r:id="rId42"/>
    <p:sldId id="402" r:id="rId43"/>
    <p:sldId id="442" r:id="rId44"/>
    <p:sldId id="443" r:id="rId45"/>
    <p:sldId id="444" r:id="rId46"/>
    <p:sldId id="445" r:id="rId47"/>
    <p:sldId id="377" r:id="rId48"/>
    <p:sldId id="378" r:id="rId49"/>
    <p:sldId id="401"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66" autoAdjust="0"/>
    <p:restoredTop sz="94612" autoAdjust="0"/>
  </p:normalViewPr>
  <p:slideViewPr>
    <p:cSldViewPr snapToGrid="0">
      <p:cViewPr varScale="1">
        <p:scale>
          <a:sx n="87" d="100"/>
          <a:sy n="87" d="100"/>
        </p:scale>
        <p:origin x="82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oglio_di_lavoro_di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979332273449917E-2"/>
          <c:y val="0.21114369501466276"/>
          <c:w val="0.72337042925278217"/>
          <c:h val="0.56304985337243407"/>
        </c:manualLayout>
      </c:layout>
      <c:lineChart>
        <c:grouping val="standard"/>
        <c:varyColors val="0"/>
        <c:ser>
          <c:idx val="0"/>
          <c:order val="0"/>
          <c:tx>
            <c:v>442 group</c:v>
          </c:tx>
          <c:spPr>
            <a:ln w="17498">
              <a:solidFill>
                <a:srgbClr val="000000"/>
              </a:solidFill>
              <a:prstDash val="solid"/>
            </a:ln>
          </c:spPr>
          <c:marker>
            <c:symbol val="diamond"/>
            <c:size val="6"/>
            <c:spPr>
              <a:solidFill>
                <a:srgbClr val="000000"/>
              </a:solidFill>
              <a:ln>
                <a:solidFill>
                  <a:srgbClr val="000000"/>
                </a:solidFill>
                <a:prstDash val="solid"/>
              </a:ln>
            </c:spPr>
          </c:marker>
          <c:cat>
            <c:numRef>
              <c:f>'F9'!$A$21:$A$44</c:f>
              <c:numCache>
                <c:formatCode>General</c:formatCode>
                <c:ptCount val="24"/>
                <c:pt idx="0">
                  <c:v>16</c:v>
                </c:pt>
                <c:pt idx="1">
                  <c:v>17</c:v>
                </c:pt>
                <c:pt idx="2">
                  <c:v>18</c:v>
                </c:pt>
                <c:pt idx="3">
                  <c:v>19</c:v>
                </c:pt>
                <c:pt idx="4">
                  <c:v>21</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39</c:v>
                </c:pt>
                <c:pt idx="21">
                  <c:v>40</c:v>
                </c:pt>
                <c:pt idx="22">
                  <c:v>41</c:v>
                </c:pt>
                <c:pt idx="23">
                  <c:v>42</c:v>
                </c:pt>
              </c:numCache>
            </c:numRef>
          </c:cat>
          <c:val>
            <c:numRef>
              <c:f>'F9'!$D$21:$D$44</c:f>
              <c:numCache>
                <c:formatCode>General</c:formatCode>
                <c:ptCount val="24"/>
                <c:pt idx="0">
                  <c:v>85.18518518518519</c:v>
                </c:pt>
                <c:pt idx="1">
                  <c:v>90</c:v>
                </c:pt>
                <c:pt idx="2">
                  <c:v>70.370370370370367</c:v>
                </c:pt>
                <c:pt idx="3">
                  <c:v>85.714285714285708</c:v>
                </c:pt>
                <c:pt idx="4">
                  <c:v>55.555555555555557</c:v>
                </c:pt>
                <c:pt idx="5">
                  <c:v>35.714285714285715</c:v>
                </c:pt>
                <c:pt idx="6">
                  <c:v>73.07692307692308</c:v>
                </c:pt>
                <c:pt idx="7">
                  <c:v>77.777777777777771</c:v>
                </c:pt>
                <c:pt idx="8">
                  <c:v>56.666666666666664</c:v>
                </c:pt>
                <c:pt idx="9">
                  <c:v>73.333333333333329</c:v>
                </c:pt>
                <c:pt idx="10">
                  <c:v>50</c:v>
                </c:pt>
                <c:pt idx="11">
                  <c:v>50</c:v>
                </c:pt>
                <c:pt idx="12">
                  <c:v>71.428571428571431</c:v>
                </c:pt>
                <c:pt idx="13">
                  <c:v>64.285714285714292</c:v>
                </c:pt>
                <c:pt idx="14">
                  <c:v>90</c:v>
                </c:pt>
                <c:pt idx="15">
                  <c:v>75.862068965517238</c:v>
                </c:pt>
                <c:pt idx="16">
                  <c:v>82.142857142857139</c:v>
                </c:pt>
                <c:pt idx="17">
                  <c:v>58.620689655172413</c:v>
                </c:pt>
                <c:pt idx="18">
                  <c:v>76.666666666666671</c:v>
                </c:pt>
                <c:pt idx="19">
                  <c:v>41.379310344827587</c:v>
                </c:pt>
                <c:pt idx="20">
                  <c:v>92.307692307692307</c:v>
                </c:pt>
                <c:pt idx="21">
                  <c:v>68.965517241379317</c:v>
                </c:pt>
                <c:pt idx="22">
                  <c:v>58.620689655172413</c:v>
                </c:pt>
                <c:pt idx="23">
                  <c:v>86.666666666666671</c:v>
                </c:pt>
              </c:numCache>
            </c:numRef>
          </c:val>
          <c:smooth val="0"/>
        </c:ser>
        <c:ser>
          <c:idx val="1"/>
          <c:order val="1"/>
          <c:tx>
            <c:v>422 group</c:v>
          </c:tx>
          <c:spPr>
            <a:ln w="17498">
              <a:solidFill>
                <a:srgbClr val="000000"/>
              </a:solidFill>
              <a:prstDash val="solid"/>
            </a:ln>
          </c:spPr>
          <c:marker>
            <c:symbol val="circle"/>
            <c:size val="6"/>
            <c:spPr>
              <a:solidFill>
                <a:srgbClr val="FFFF00"/>
              </a:solidFill>
              <a:ln>
                <a:solidFill>
                  <a:srgbClr val="000000"/>
                </a:solidFill>
                <a:prstDash val="solid"/>
              </a:ln>
            </c:spPr>
          </c:marker>
          <c:cat>
            <c:numRef>
              <c:f>'F9'!$A$21:$A$44</c:f>
              <c:numCache>
                <c:formatCode>General</c:formatCode>
                <c:ptCount val="24"/>
                <c:pt idx="0">
                  <c:v>16</c:v>
                </c:pt>
                <c:pt idx="1">
                  <c:v>17</c:v>
                </c:pt>
                <c:pt idx="2">
                  <c:v>18</c:v>
                </c:pt>
                <c:pt idx="3">
                  <c:v>19</c:v>
                </c:pt>
                <c:pt idx="4">
                  <c:v>21</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39</c:v>
                </c:pt>
                <c:pt idx="21">
                  <c:v>40</c:v>
                </c:pt>
                <c:pt idx="22">
                  <c:v>41</c:v>
                </c:pt>
                <c:pt idx="23">
                  <c:v>42</c:v>
                </c:pt>
              </c:numCache>
            </c:numRef>
          </c:cat>
          <c:val>
            <c:numRef>
              <c:f>'F9'!$K$21:$K$44</c:f>
              <c:numCache>
                <c:formatCode>General</c:formatCode>
                <c:ptCount val="24"/>
                <c:pt idx="0">
                  <c:v>14.81481481481481</c:v>
                </c:pt>
                <c:pt idx="1">
                  <c:v>33.333333333333329</c:v>
                </c:pt>
                <c:pt idx="2">
                  <c:v>26.666666666666671</c:v>
                </c:pt>
                <c:pt idx="3">
                  <c:v>30</c:v>
                </c:pt>
                <c:pt idx="4">
                  <c:v>10</c:v>
                </c:pt>
                <c:pt idx="5">
                  <c:v>13.333333333333329</c:v>
                </c:pt>
                <c:pt idx="6">
                  <c:v>17.241379310344826</c:v>
                </c:pt>
                <c:pt idx="7">
                  <c:v>37.931034482758619</c:v>
                </c:pt>
                <c:pt idx="8">
                  <c:v>3.3333333333333286</c:v>
                </c:pt>
                <c:pt idx="9">
                  <c:v>27.58620689655173</c:v>
                </c:pt>
                <c:pt idx="10">
                  <c:v>3.3333333333333286</c:v>
                </c:pt>
                <c:pt idx="11">
                  <c:v>17.241379310344826</c:v>
                </c:pt>
                <c:pt idx="12">
                  <c:v>40</c:v>
                </c:pt>
                <c:pt idx="13">
                  <c:v>17.241379310344826</c:v>
                </c:pt>
                <c:pt idx="14">
                  <c:v>33.333333333333329</c:v>
                </c:pt>
                <c:pt idx="15">
                  <c:v>26.666666666666671</c:v>
                </c:pt>
                <c:pt idx="16">
                  <c:v>43.333333333333336</c:v>
                </c:pt>
                <c:pt idx="17">
                  <c:v>3.448275862068968</c:v>
                </c:pt>
                <c:pt idx="18">
                  <c:v>37.931034482758619</c:v>
                </c:pt>
                <c:pt idx="19">
                  <c:v>6.6666666666666714</c:v>
                </c:pt>
                <c:pt idx="20">
                  <c:v>66.666666666666657</c:v>
                </c:pt>
                <c:pt idx="21">
                  <c:v>40</c:v>
                </c:pt>
                <c:pt idx="22">
                  <c:v>14.285714285714292</c:v>
                </c:pt>
                <c:pt idx="23">
                  <c:v>34.482758620689651</c:v>
                </c:pt>
              </c:numCache>
            </c:numRef>
          </c:val>
          <c:smooth val="0"/>
        </c:ser>
        <c:dLbls>
          <c:showLegendKey val="0"/>
          <c:showVal val="0"/>
          <c:showCatName val="0"/>
          <c:showSerName val="0"/>
          <c:showPercent val="0"/>
          <c:showBubbleSize val="0"/>
        </c:dLbls>
        <c:marker val="1"/>
        <c:smooth val="0"/>
        <c:axId val="1689145360"/>
        <c:axId val="1689124688"/>
      </c:lineChart>
      <c:catAx>
        <c:axId val="1689145360"/>
        <c:scaling>
          <c:orientation val="minMax"/>
        </c:scaling>
        <c:delete val="0"/>
        <c:axPos val="b"/>
        <c:title>
          <c:tx>
            <c:rich>
              <a:bodyPr/>
              <a:lstStyle/>
              <a:p>
                <a:pPr>
                  <a:defRPr sz="1102" b="0" i="0" u="none" strike="noStrike" baseline="0">
                    <a:solidFill>
                      <a:srgbClr val="000000"/>
                    </a:solidFill>
                    <a:latin typeface="Times"/>
                    <a:ea typeface="Times"/>
                    <a:cs typeface="Times"/>
                  </a:defRPr>
                </a:pPr>
                <a:r>
                  <a:rPr lang="it-IT"/>
                  <a:t>hands</a:t>
                </a:r>
              </a:p>
            </c:rich>
          </c:tx>
          <c:layout>
            <c:manualLayout>
              <c:xMode val="edge"/>
              <c:yMode val="edge"/>
              <c:x val="0.43243243243243246"/>
              <c:y val="0.85043988269794724"/>
            </c:manualLayout>
          </c:layout>
          <c:overlay val="0"/>
          <c:spPr>
            <a:noFill/>
            <a:ln w="34995">
              <a:noFill/>
            </a:ln>
          </c:spPr>
        </c:title>
        <c:numFmt formatCode="General" sourceLinked="1"/>
        <c:majorTickMark val="cross"/>
        <c:minorTickMark val="none"/>
        <c:tickLblPos val="nextTo"/>
        <c:spPr>
          <a:ln w="4374">
            <a:solidFill>
              <a:srgbClr val="000000"/>
            </a:solidFill>
            <a:prstDash val="solid"/>
          </a:ln>
        </c:spPr>
        <c:txPr>
          <a:bodyPr rot="0" vert="horz"/>
          <a:lstStyle/>
          <a:p>
            <a:pPr>
              <a:defRPr sz="1102" b="0" i="0" u="none" strike="noStrike" baseline="0">
                <a:solidFill>
                  <a:srgbClr val="000000"/>
                </a:solidFill>
                <a:latin typeface="Times"/>
                <a:ea typeface="Times"/>
                <a:cs typeface="Times"/>
              </a:defRPr>
            </a:pPr>
            <a:endParaRPr lang="it-IT"/>
          </a:p>
        </c:txPr>
        <c:crossAx val="1689124688"/>
        <c:crosses val="autoZero"/>
        <c:auto val="0"/>
        <c:lblAlgn val="ctr"/>
        <c:lblOffset val="100"/>
        <c:tickLblSkip val="1"/>
        <c:tickMarkSkip val="1"/>
        <c:noMultiLvlLbl val="0"/>
      </c:catAx>
      <c:valAx>
        <c:axId val="1689124688"/>
        <c:scaling>
          <c:orientation val="minMax"/>
        </c:scaling>
        <c:delete val="0"/>
        <c:axPos val="l"/>
        <c:title>
          <c:tx>
            <c:rich>
              <a:bodyPr/>
              <a:lstStyle/>
              <a:p>
                <a:pPr>
                  <a:defRPr sz="1102" b="0" i="0" u="none" strike="noStrike" baseline="0">
                    <a:solidFill>
                      <a:srgbClr val="000000"/>
                    </a:solidFill>
                    <a:latin typeface="Times"/>
                    <a:ea typeface="Times"/>
                    <a:cs typeface="Times"/>
                  </a:defRPr>
                </a:pPr>
                <a:r>
                  <a:rPr lang="it-IT"/>
                  <a:t>percent of pairs</a:t>
                </a:r>
              </a:p>
            </c:rich>
          </c:tx>
          <c:layout>
            <c:manualLayout>
              <c:xMode val="edge"/>
              <c:yMode val="edge"/>
              <c:x val="1.7488076311605722E-2"/>
              <c:y val="0.3782991202346041"/>
            </c:manualLayout>
          </c:layout>
          <c:overlay val="0"/>
          <c:spPr>
            <a:noFill/>
            <a:ln w="34995">
              <a:noFill/>
            </a:ln>
          </c:spPr>
        </c:title>
        <c:numFmt formatCode="General" sourceLinked="1"/>
        <c:majorTickMark val="out"/>
        <c:minorTickMark val="none"/>
        <c:tickLblPos val="nextTo"/>
        <c:spPr>
          <a:ln w="4374">
            <a:solidFill>
              <a:srgbClr val="000000"/>
            </a:solidFill>
            <a:prstDash val="solid"/>
          </a:ln>
        </c:spPr>
        <c:txPr>
          <a:bodyPr rot="0" vert="horz"/>
          <a:lstStyle/>
          <a:p>
            <a:pPr>
              <a:defRPr sz="1102" b="0" i="0" u="none" strike="noStrike" baseline="0">
                <a:solidFill>
                  <a:srgbClr val="000000"/>
                </a:solidFill>
                <a:latin typeface="Times"/>
                <a:ea typeface="Times"/>
                <a:cs typeface="Times"/>
              </a:defRPr>
            </a:pPr>
            <a:endParaRPr lang="it-IT"/>
          </a:p>
        </c:txPr>
        <c:crossAx val="1689145360"/>
        <c:crosses val="autoZero"/>
        <c:crossBetween val="midCat"/>
      </c:valAx>
      <c:spPr>
        <a:noFill/>
        <a:ln w="34995">
          <a:noFill/>
        </a:ln>
      </c:spPr>
    </c:plotArea>
    <c:plotVisOnly val="0"/>
    <c:dispBlanksAs val="gap"/>
    <c:showDLblsOverMax val="0"/>
  </c:chart>
  <c:spPr>
    <a:noFill/>
    <a:ln>
      <a:noFill/>
    </a:ln>
  </c:spPr>
  <c:txPr>
    <a:bodyPr/>
    <a:lstStyle/>
    <a:p>
      <a:pPr>
        <a:defRPr sz="1102" b="0" i="0" u="none" strike="noStrike" baseline="0">
          <a:solidFill>
            <a:srgbClr val="000000"/>
          </a:solidFill>
          <a:latin typeface="Times"/>
          <a:ea typeface="Times"/>
          <a:cs typeface="Times"/>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4102564102564103E-2"/>
          <c:y val="2.6634382566585957E-2"/>
          <c:w val="0.97435897435897434"/>
          <c:h val="0.95157384987893467"/>
        </c:manualLayout>
      </c:layout>
      <c:barChart>
        <c:barDir val="col"/>
        <c:grouping val="clustered"/>
        <c:varyColors val="0"/>
        <c:dLbls>
          <c:showLegendKey val="0"/>
          <c:showVal val="0"/>
          <c:showCatName val="0"/>
          <c:showSerName val="0"/>
          <c:showPercent val="0"/>
          <c:showBubbleSize val="0"/>
        </c:dLbls>
        <c:gapWidth val="150"/>
        <c:axId val="1689146992"/>
        <c:axId val="1689122512"/>
      </c:barChart>
      <c:catAx>
        <c:axId val="1689146992"/>
        <c:scaling>
          <c:orientation val="minMax"/>
        </c:scaling>
        <c:delete val="0"/>
        <c:axPos val="b"/>
        <c:majorTickMark val="cross"/>
        <c:minorTickMark val="none"/>
        <c:tickLblPos val="nextTo"/>
        <c:spPr>
          <a:ln w="4042">
            <a:solidFill>
              <a:srgbClr val="000000"/>
            </a:solidFill>
            <a:prstDash val="solid"/>
          </a:ln>
        </c:spPr>
        <c:txPr>
          <a:bodyPr rot="0" vert="horz"/>
          <a:lstStyle/>
          <a:p>
            <a:pPr>
              <a:defRPr sz="1273" b="0" i="0" u="none" strike="noStrike" baseline="0">
                <a:solidFill>
                  <a:srgbClr val="000000"/>
                </a:solidFill>
                <a:latin typeface="Arial"/>
                <a:ea typeface="Arial"/>
                <a:cs typeface="Arial"/>
              </a:defRPr>
            </a:pPr>
            <a:endParaRPr lang="it-IT"/>
          </a:p>
        </c:txPr>
        <c:crossAx val="1689122512"/>
        <c:crosses val="autoZero"/>
        <c:auto val="0"/>
        <c:lblAlgn val="ctr"/>
        <c:lblOffset val="100"/>
        <c:tickMarkSkip val="1"/>
        <c:noMultiLvlLbl val="0"/>
      </c:catAx>
      <c:valAx>
        <c:axId val="1689122512"/>
        <c:scaling>
          <c:orientation val="minMax"/>
        </c:scaling>
        <c:delete val="0"/>
        <c:axPos val="l"/>
        <c:majorTickMark val="cross"/>
        <c:minorTickMark val="none"/>
        <c:tickLblPos val="nextTo"/>
        <c:spPr>
          <a:ln w="4042">
            <a:solidFill>
              <a:srgbClr val="000000"/>
            </a:solidFill>
            <a:prstDash val="solid"/>
          </a:ln>
        </c:spPr>
        <c:txPr>
          <a:bodyPr rot="0" vert="horz"/>
          <a:lstStyle/>
          <a:p>
            <a:pPr>
              <a:defRPr sz="1273" b="0" i="0" u="none" strike="noStrike" baseline="0">
                <a:solidFill>
                  <a:srgbClr val="000000"/>
                </a:solidFill>
                <a:latin typeface="Arial"/>
                <a:ea typeface="Arial"/>
                <a:cs typeface="Arial"/>
              </a:defRPr>
            </a:pPr>
            <a:endParaRPr lang="it-IT"/>
          </a:p>
        </c:txPr>
        <c:crossAx val="1689146992"/>
        <c:crosses val="autoZero"/>
        <c:crossBetween val="between"/>
      </c:valAx>
      <c:spPr>
        <a:noFill/>
        <a:ln w="32334">
          <a:noFill/>
        </a:ln>
      </c:spPr>
    </c:plotArea>
    <c:plotVisOnly val="1"/>
    <c:dispBlanksAs val="gap"/>
    <c:showDLblsOverMax val="0"/>
  </c:chart>
  <c:spPr>
    <a:noFill/>
    <a:ln>
      <a:noFill/>
    </a:ln>
  </c:spPr>
  <c:txPr>
    <a:bodyPr/>
    <a:lstStyle/>
    <a:p>
      <a:pPr>
        <a:defRPr sz="1273" b="0" i="0" u="none" strike="noStrike" baseline="0">
          <a:solidFill>
            <a:srgbClr val="000000"/>
          </a:solidFill>
          <a:latin typeface="Arial"/>
          <a:ea typeface="Arial"/>
          <a:cs typeface="Arial"/>
        </a:defRPr>
      </a:pPr>
      <a:endParaRPr lang="it-IT"/>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cdr:x>
      <cdr:y>0</cdr:y>
    </cdr:from>
    <cdr:to>
      <cdr:x>0.7385</cdr:x>
      <cdr:y>0.82075</cdr:y>
    </cdr:to>
    <cdr:pic>
      <cdr:nvPicPr>
        <cdr:cNvPr id="1025" name="Immagine 1"/>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0" y="0"/>
          <a:ext cx="5486686" cy="3228687"/>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prstDash val="solid"/>
          <a:miter lim="800000"/>
          <a:headEnd/>
          <a:tailEnd/>
        </a:ln>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B098E-AEB2-4DBA-ADBC-1A1405E8E179}" type="datetimeFigureOut">
              <a:rPr lang="it-IT" smtClean="0"/>
              <a:t>08/09/2017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3C99A-BAB4-467D-9D4C-6B4A09C42296}" type="slidenum">
              <a:rPr lang="it-IT" smtClean="0"/>
              <a:t>‹N›</a:t>
            </a:fld>
            <a:endParaRPr lang="it-IT"/>
          </a:p>
        </p:txBody>
      </p:sp>
    </p:spTree>
    <p:extLst>
      <p:ext uri="{BB962C8B-B14F-4D97-AF65-F5344CB8AC3E}">
        <p14:creationId xmlns:p14="http://schemas.microsoft.com/office/powerpoint/2010/main" val="255191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1C805-523A-4B84-AAAE-A3C15684346C}" type="slidenum">
              <a:rPr lang="en-US"/>
              <a:pPr/>
              <a:t>10</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134409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BC5FF-B927-4881-9633-36747FB3F433}" type="slidenum">
              <a:rPr lang="en-US"/>
              <a:pPr/>
              <a:t>13</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3122354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12023D-06D7-466E-98F7-3DEEC45506B3}" type="slidenum">
              <a:rPr lang="en-US"/>
              <a:pPr/>
              <a:t>14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1548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9/8/2017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73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9/8/2017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99538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9/8/2017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3705869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09600" y="274639"/>
            <a:ext cx="109728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Segnaposto data 2"/>
          <p:cNvSpPr>
            <a:spLocks noGrp="1"/>
          </p:cNvSpPr>
          <p:nvPr>
            <p:ph type="dt" sz="half" idx="10"/>
          </p:nvPr>
        </p:nvSpPr>
        <p:spPr>
          <a:xfrm>
            <a:off x="609600" y="6245225"/>
            <a:ext cx="2844800" cy="476250"/>
          </a:xfrm>
        </p:spPr>
        <p:txBody>
          <a:bodyPr/>
          <a:lstStyle>
            <a:lvl1pPr>
              <a:defRPr/>
            </a:lvl1pPr>
          </a:lstStyle>
          <a:p>
            <a:endParaRPr lang="en-US"/>
          </a:p>
        </p:txBody>
      </p:sp>
      <p:sp>
        <p:nvSpPr>
          <p:cNvPr id="4" name="Segnaposto piè di pagina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egnaposto numero diapositiva 4"/>
          <p:cNvSpPr>
            <a:spLocks noGrp="1"/>
          </p:cNvSpPr>
          <p:nvPr>
            <p:ph type="sldNum" sz="quarter" idx="12"/>
          </p:nvPr>
        </p:nvSpPr>
        <p:spPr>
          <a:xfrm>
            <a:off x="8737600" y="6245225"/>
            <a:ext cx="2844800" cy="476250"/>
          </a:xfrm>
        </p:spPr>
        <p:txBody>
          <a:bodyPr/>
          <a:lstStyle>
            <a:lvl1pPr>
              <a:defRPr/>
            </a:lvl1pPr>
          </a:lstStyle>
          <a:p>
            <a:fld id="{F75BE62E-2EB1-4DA6-A01D-FE6977D392CA}" type="slidenum">
              <a:rPr lang="en-US"/>
              <a:pPr/>
              <a:t>‹N›</a:t>
            </a:fld>
            <a:endParaRPr lang="en-US"/>
          </a:p>
        </p:txBody>
      </p:sp>
    </p:spTree>
    <p:extLst>
      <p:ext uri="{BB962C8B-B14F-4D97-AF65-F5344CB8AC3E}">
        <p14:creationId xmlns:p14="http://schemas.microsoft.com/office/powerpoint/2010/main" val="268521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9/8/2017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a:t>
            </a:fld>
            <a:endParaRPr lang="en-US" dirty="0"/>
          </a:p>
        </p:txBody>
      </p:sp>
    </p:spTree>
    <p:extLst>
      <p:ext uri="{BB962C8B-B14F-4D97-AF65-F5344CB8AC3E}">
        <p14:creationId xmlns:p14="http://schemas.microsoft.com/office/powerpoint/2010/main" val="233778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20EBB0C4-6273-4C6E-B9BD-2EDC30F1CD52}" type="datetimeFigureOut">
              <a:rPr lang="en-US" smtClean="0"/>
              <a:t>9/8/2017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38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9/8/2017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5749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9/8/2017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6113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9/8/2017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88477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9/8/2017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156729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9/8/2017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19889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9CAD897-D46E-4AD2-BD9B-49DD3E640873}" type="datetimeFigureOut">
              <a:rPr lang="en-US" smtClean="0"/>
              <a:t>9/8/2017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96620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9/8/2017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207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michaelbach.de/ot/sze-missCornerCube/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graphgames.luiss.it/adm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chart" Target="../charts/chart1.xml"/><Relationship Id="rId4" Type="http://schemas.openxmlformats.org/officeDocument/2006/relationships/image" Target="../media/image8.emf"/></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97280" y="758952"/>
            <a:ext cx="10058400" cy="2552960"/>
          </a:xfrm>
        </p:spPr>
        <p:txBody>
          <a:bodyPr/>
          <a:lstStyle/>
          <a:p>
            <a:r>
              <a:rPr lang="en-US" sz="4800" dirty="0"/>
              <a:t>Experiments on </a:t>
            </a:r>
            <a:r>
              <a:rPr lang="en-US" sz="4800" dirty="0" smtClean="0"/>
              <a:t>Creativity</a:t>
            </a:r>
            <a:br>
              <a:rPr lang="en-US" sz="4800" dirty="0" smtClean="0"/>
            </a:br>
            <a:r>
              <a:rPr lang="en-US" sz="4800" dirty="0" smtClean="0"/>
              <a:t/>
            </a:r>
            <a:br>
              <a:rPr lang="en-US" sz="4800" dirty="0" smtClean="0"/>
            </a:br>
            <a:r>
              <a:rPr lang="en-US" sz="2800" dirty="0" smtClean="0"/>
              <a:t>elements enhancing or  hindering creative actions</a:t>
            </a:r>
            <a:r>
              <a:rPr lang="it-IT" sz="2800" dirty="0"/>
              <a:t/>
            </a:r>
            <a:br>
              <a:rPr lang="it-IT" sz="2800" dirty="0"/>
            </a:br>
            <a:endParaRPr lang="it-IT" sz="2800" dirty="0"/>
          </a:p>
        </p:txBody>
      </p:sp>
      <p:sp>
        <p:nvSpPr>
          <p:cNvPr id="3" name="Sottotitolo 2"/>
          <p:cNvSpPr>
            <a:spLocks noGrp="1"/>
          </p:cNvSpPr>
          <p:nvPr>
            <p:ph type="subTitle" idx="1"/>
          </p:nvPr>
        </p:nvSpPr>
        <p:spPr>
          <a:xfrm>
            <a:off x="1100051" y="3579223"/>
            <a:ext cx="10058400" cy="2019397"/>
          </a:xfrm>
        </p:spPr>
        <p:txBody>
          <a:bodyPr>
            <a:normAutofit/>
          </a:bodyPr>
          <a:lstStyle/>
          <a:p>
            <a:r>
              <a:rPr lang="it-IT" sz="1800" dirty="0" smtClean="0"/>
              <a:t>Massimo </a:t>
            </a:r>
            <a:r>
              <a:rPr lang="it-IT" sz="1800" dirty="0" err="1" smtClean="0"/>
              <a:t>Egidi</a:t>
            </a:r>
            <a:r>
              <a:rPr lang="it-IT" sz="1800" dirty="0" smtClean="0"/>
              <a:t> -  megidi@luiss.it</a:t>
            </a:r>
          </a:p>
          <a:p>
            <a:r>
              <a:rPr lang="it-IT" sz="1800" dirty="0" smtClean="0"/>
              <a:t>Luiss </a:t>
            </a:r>
            <a:r>
              <a:rPr lang="it-IT" sz="1800" dirty="0" err="1" smtClean="0"/>
              <a:t>university</a:t>
            </a:r>
            <a:endParaRPr lang="it-IT" sz="1800" dirty="0" smtClean="0"/>
          </a:p>
        </p:txBody>
      </p:sp>
    </p:spTree>
    <p:extLst>
      <p:ext uri="{BB962C8B-B14F-4D97-AF65-F5344CB8AC3E}">
        <p14:creationId xmlns:p14="http://schemas.microsoft.com/office/powerpoint/2010/main" val="3199396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type="body" idx="4294967295"/>
          </p:nvPr>
        </p:nvPicPr>
        <p:blipFill>
          <a:blip r:embed="rId3">
            <a:extLst>
              <a:ext uri="{28A0092B-C50C-407E-A947-70E740481C1C}">
                <a14:useLocalDpi xmlns:a14="http://schemas.microsoft.com/office/drawing/2010/main" val="0"/>
              </a:ext>
            </a:extLst>
          </a:blip>
          <a:srcRect/>
          <a:stretch>
            <a:fillRect/>
          </a:stretch>
        </p:blipFill>
        <p:spPr>
          <a:xfrm>
            <a:off x="2815950" y="1800519"/>
            <a:ext cx="6772550" cy="4137253"/>
          </a:xfrm>
          <a:noFill/>
          <a:ln>
            <a:solidFill>
              <a:srgbClr val="3333CC"/>
            </a:solidFill>
            <a:miter lim="800000"/>
            <a:headEnd/>
            <a:tailEnd/>
          </a:ln>
        </p:spPr>
      </p:pic>
      <p:sp>
        <p:nvSpPr>
          <p:cNvPr id="8196" name="Rectangle 4"/>
          <p:cNvSpPr>
            <a:spLocks noChangeArrowheads="1"/>
          </p:cNvSpPr>
          <p:nvPr/>
        </p:nvSpPr>
        <p:spPr bwMode="auto">
          <a:xfrm>
            <a:off x="2279650" y="404813"/>
            <a:ext cx="7308850" cy="99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40000"/>
              </a:spcBef>
              <a:spcAft>
                <a:spcPct val="40000"/>
              </a:spcAft>
            </a:pPr>
            <a:r>
              <a:rPr lang="en-US" sz="2400" dirty="0"/>
              <a:t>The dual process account of </a:t>
            </a:r>
            <a:r>
              <a:rPr lang="en-US" sz="2400" dirty="0" smtClean="0"/>
              <a:t>reasoning</a:t>
            </a:r>
          </a:p>
          <a:p>
            <a:pPr algn="ctr">
              <a:spcBef>
                <a:spcPct val="40000"/>
              </a:spcBef>
              <a:spcAft>
                <a:spcPct val="40000"/>
              </a:spcAft>
            </a:pPr>
            <a:r>
              <a:rPr lang="en-US" dirty="0" smtClean="0"/>
              <a:t>From Kahnemann Nobel Lecture</a:t>
            </a:r>
            <a:endParaRPr lang="en-US" dirty="0"/>
          </a:p>
        </p:txBody>
      </p:sp>
    </p:spTree>
    <p:extLst>
      <p:ext uri="{BB962C8B-B14F-4D97-AF65-F5344CB8AC3E}">
        <p14:creationId xmlns:p14="http://schemas.microsoft.com/office/powerpoint/2010/main" val="164144121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en-US" dirty="0" smtClean="0"/>
              <a:t>“Long-term </a:t>
            </a:r>
            <a:r>
              <a:rPr lang="en-US" dirty="0"/>
              <a:t>memory holds cognitive </a:t>
            </a:r>
            <a:r>
              <a:rPr lang="en-US" dirty="0" smtClean="0"/>
              <a:t>schemata that </a:t>
            </a:r>
            <a:r>
              <a:rPr lang="en-US" dirty="0"/>
              <a:t>vary in their degree of complexity and automation. </a:t>
            </a:r>
            <a:r>
              <a:rPr lang="it-IT" dirty="0" smtClean="0"/>
              <a:t>Human expertise </a:t>
            </a:r>
            <a:r>
              <a:rPr lang="en-US" dirty="0" smtClean="0"/>
              <a:t>comes </a:t>
            </a:r>
            <a:r>
              <a:rPr lang="en-US" dirty="0"/>
              <a:t>from knowledge stored in these schemata, </a:t>
            </a:r>
            <a:r>
              <a:rPr lang="en-US" i="1" dirty="0"/>
              <a:t>not </a:t>
            </a:r>
            <a:r>
              <a:rPr lang="en-US" dirty="0"/>
              <a:t>from an ability </a:t>
            </a:r>
            <a:r>
              <a:rPr lang="en-US" dirty="0" smtClean="0"/>
              <a:t>to engage </a:t>
            </a:r>
            <a:r>
              <a:rPr lang="en-US" dirty="0"/>
              <a:t>in reasoning with many elements that have not been organized </a:t>
            </a:r>
            <a:r>
              <a:rPr lang="en-US" dirty="0" smtClean="0"/>
              <a:t>in long-term </a:t>
            </a:r>
            <a:r>
              <a:rPr lang="en-US" dirty="0"/>
              <a:t>memory. </a:t>
            </a:r>
            <a:endParaRPr lang="en-US" dirty="0" smtClean="0"/>
          </a:p>
          <a:p>
            <a:r>
              <a:rPr lang="en-US" dirty="0" smtClean="0"/>
              <a:t>Human </a:t>
            </a:r>
            <a:r>
              <a:rPr lang="en-US" dirty="0"/>
              <a:t>working memory simply is not able to </a:t>
            </a:r>
            <a:r>
              <a:rPr lang="en-US" dirty="0" smtClean="0"/>
              <a:t>process many </a:t>
            </a:r>
            <a:r>
              <a:rPr lang="en-US" dirty="0"/>
              <a:t>elements. Expertise develops as learners mindfully combine </a:t>
            </a:r>
            <a:r>
              <a:rPr lang="en-US" dirty="0" smtClean="0"/>
              <a:t>simple ideas </a:t>
            </a:r>
            <a:r>
              <a:rPr lang="en-US" dirty="0"/>
              <a:t>into more complex ones. A chess expert, for example, combines </a:t>
            </a:r>
            <a:r>
              <a:rPr lang="en-US" dirty="0" smtClean="0"/>
              <a:t>simple ideas </a:t>
            </a:r>
            <a:r>
              <a:rPr lang="en-US" dirty="0"/>
              <a:t>about the best positioning of individual pieces to develop </a:t>
            </a:r>
            <a:r>
              <a:rPr lang="en-US" dirty="0" smtClean="0"/>
              <a:t>complex </a:t>
            </a:r>
            <a:r>
              <a:rPr lang="en-US" u="sng" dirty="0" smtClean="0"/>
              <a:t>schemata</a:t>
            </a:r>
            <a:r>
              <a:rPr lang="en-US" dirty="0" smtClean="0"/>
              <a:t> </a:t>
            </a:r>
            <a:r>
              <a:rPr lang="en-US" dirty="0"/>
              <a:t>of how several chess pieces should be positioned concomitantly.</a:t>
            </a:r>
          </a:p>
          <a:p>
            <a:r>
              <a:rPr lang="en-US" dirty="0">
                <a:solidFill>
                  <a:srgbClr val="FF0000"/>
                </a:solidFill>
              </a:rPr>
              <a:t>These schemata organize and store knowledge, but also heavily </a:t>
            </a:r>
            <a:r>
              <a:rPr lang="en-US" dirty="0" smtClean="0">
                <a:solidFill>
                  <a:srgbClr val="FF0000"/>
                </a:solidFill>
              </a:rPr>
              <a:t>reduce working </a:t>
            </a:r>
            <a:r>
              <a:rPr lang="en-US" dirty="0">
                <a:solidFill>
                  <a:srgbClr val="FF0000"/>
                </a:solidFill>
              </a:rPr>
              <a:t>memory load because even a highly complex schema can be </a:t>
            </a:r>
            <a:r>
              <a:rPr lang="en-US" dirty="0" smtClean="0">
                <a:solidFill>
                  <a:srgbClr val="FF0000"/>
                </a:solidFill>
              </a:rPr>
              <a:t>dealt with </a:t>
            </a:r>
            <a:r>
              <a:rPr lang="en-US" dirty="0">
                <a:solidFill>
                  <a:srgbClr val="FF0000"/>
                </a:solidFill>
              </a:rPr>
              <a:t>as </a:t>
            </a:r>
            <a:r>
              <a:rPr lang="en-US" i="1" dirty="0">
                <a:solidFill>
                  <a:srgbClr val="FF0000"/>
                </a:solidFill>
              </a:rPr>
              <a:t>one </a:t>
            </a:r>
            <a:r>
              <a:rPr lang="en-US" dirty="0">
                <a:solidFill>
                  <a:srgbClr val="FF0000"/>
                </a:solidFill>
              </a:rPr>
              <a:t>element in working memory</a:t>
            </a:r>
            <a:r>
              <a:rPr lang="en-US" dirty="0" smtClean="0">
                <a:solidFill>
                  <a:srgbClr val="FF0000"/>
                </a:solidFill>
              </a:rPr>
              <a:t>.”</a:t>
            </a:r>
          </a:p>
          <a:p>
            <a:endParaRPr lang="it-IT" sz="1400" dirty="0" smtClean="0">
              <a:latin typeface="+mj-lt"/>
            </a:endParaRPr>
          </a:p>
          <a:p>
            <a:r>
              <a:rPr lang="it-IT" sz="1600" dirty="0" err="1" smtClean="0"/>
              <a:t>Jeroen</a:t>
            </a:r>
            <a:r>
              <a:rPr lang="it-IT" sz="1600" dirty="0" smtClean="0"/>
              <a:t> </a:t>
            </a:r>
            <a:r>
              <a:rPr lang="it-IT" sz="1600" dirty="0"/>
              <a:t>J. G. van </a:t>
            </a:r>
            <a:r>
              <a:rPr lang="it-IT" sz="1600" dirty="0" err="1" smtClean="0"/>
              <a:t>Merrienboer</a:t>
            </a:r>
            <a:r>
              <a:rPr lang="it-IT" sz="1600" dirty="0" smtClean="0"/>
              <a:t> and </a:t>
            </a:r>
            <a:r>
              <a:rPr lang="it-IT" sz="1600" dirty="0"/>
              <a:t>John </a:t>
            </a:r>
            <a:r>
              <a:rPr lang="it-IT" sz="1600" dirty="0" err="1" smtClean="0"/>
              <a:t>Sweller</a:t>
            </a:r>
            <a:r>
              <a:rPr lang="it-IT" sz="1600" dirty="0" smtClean="0"/>
              <a:t>  «</a:t>
            </a:r>
            <a:r>
              <a:rPr lang="en-US" sz="1600" dirty="0" smtClean="0"/>
              <a:t>Cognitive </a:t>
            </a:r>
            <a:r>
              <a:rPr lang="en-US" sz="1600" dirty="0"/>
              <a:t>Load Theory and Complex </a:t>
            </a:r>
            <a:r>
              <a:rPr lang="en-US" sz="1600" dirty="0" smtClean="0"/>
              <a:t>Learning: Recent </a:t>
            </a:r>
            <a:r>
              <a:rPr lang="en-US" sz="1600" dirty="0"/>
              <a:t>Developments and Future </a:t>
            </a:r>
            <a:r>
              <a:rPr lang="en-US" sz="1600" dirty="0" smtClean="0"/>
              <a:t>Directions”</a:t>
            </a:r>
            <a:r>
              <a:rPr lang="en-US" sz="1600" i="1" dirty="0" smtClean="0"/>
              <a:t>  </a:t>
            </a:r>
            <a:r>
              <a:rPr lang="en-US" sz="1600" i="1" dirty="0"/>
              <a:t>Educational Psychology Review, Vol. 17, No. 2, June 2005 ( </a:t>
            </a:r>
            <a:r>
              <a:rPr lang="en-US" sz="1600" dirty="0"/>
              <a:t>C  </a:t>
            </a:r>
            <a:r>
              <a:rPr lang="en-US" sz="1600" i="1" dirty="0"/>
              <a:t>2005)</a:t>
            </a:r>
            <a:endParaRPr lang="it-IT" sz="1600" i="1" u="sng" dirty="0"/>
          </a:p>
        </p:txBody>
      </p:sp>
      <p:sp>
        <p:nvSpPr>
          <p:cNvPr id="5" name="Titolo 1"/>
          <p:cNvSpPr txBox="1">
            <a:spLocks/>
          </p:cNvSpPr>
          <p:nvPr/>
        </p:nvSpPr>
        <p:spPr>
          <a:xfrm>
            <a:off x="1097280" y="286603"/>
            <a:ext cx="10058400" cy="44491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2672238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60848"/>
          </a:xfrm>
        </p:spPr>
        <p:txBody>
          <a:bodyPr anchor="ctr">
            <a:normAutofit fontScale="90000"/>
          </a:bodyPr>
          <a:lstStyle/>
          <a:p>
            <a:r>
              <a:rPr lang="it-IT" sz="3200" dirty="0" smtClean="0"/>
              <a:t/>
            </a:r>
            <a:br>
              <a:rPr lang="it-IT" sz="3200" dirty="0" smtClean="0"/>
            </a:br>
            <a:r>
              <a:rPr lang="it-IT" sz="3200" dirty="0" err="1" smtClean="0"/>
              <a:t>Two</a:t>
            </a:r>
            <a:r>
              <a:rPr lang="it-IT" sz="3200" dirty="0" smtClean="0"/>
              <a:t> </a:t>
            </a:r>
            <a:r>
              <a:rPr lang="it-IT" sz="3200" dirty="0" err="1" smtClean="0"/>
              <a:t>characteristics</a:t>
            </a:r>
            <a:r>
              <a:rPr lang="it-IT" sz="3200" dirty="0" smtClean="0"/>
              <a:t> of </a:t>
            </a:r>
            <a:r>
              <a:rPr lang="it-IT" sz="3200" dirty="0" err="1" smtClean="0"/>
              <a:t>routinized</a:t>
            </a:r>
            <a:r>
              <a:rPr lang="it-IT" sz="3200" dirty="0" smtClean="0"/>
              <a:t> </a:t>
            </a:r>
            <a:r>
              <a:rPr lang="it-IT" sz="3200" dirty="0" err="1" smtClean="0"/>
              <a:t>decision</a:t>
            </a:r>
            <a:r>
              <a:rPr lang="it-IT" sz="3200" dirty="0" smtClean="0"/>
              <a:t> </a:t>
            </a:r>
            <a:r>
              <a:rPr lang="it-IT" sz="3200" dirty="0" err="1" smtClean="0"/>
              <a:t>making</a:t>
            </a:r>
            <a:r>
              <a:rPr lang="it-IT" sz="3200" dirty="0" smtClean="0"/>
              <a:t/>
            </a:r>
            <a:br>
              <a:rPr lang="it-IT" sz="3200" dirty="0" smtClean="0"/>
            </a:br>
            <a:endParaRPr lang="it-IT" sz="3200" dirty="0"/>
          </a:p>
        </p:txBody>
      </p:sp>
      <p:sp>
        <p:nvSpPr>
          <p:cNvPr id="3" name="Segnaposto contenuto 2"/>
          <p:cNvSpPr>
            <a:spLocks noGrp="1"/>
          </p:cNvSpPr>
          <p:nvPr>
            <p:ph idx="1"/>
          </p:nvPr>
        </p:nvSpPr>
        <p:spPr/>
        <p:txBody>
          <a:bodyPr/>
          <a:lstStyle/>
          <a:p>
            <a:endParaRPr lang="it-IT" dirty="0"/>
          </a:p>
          <a:p>
            <a:pPr>
              <a:buFont typeface="Wingdings" panose="05000000000000000000" pitchFamily="2" charset="2"/>
              <a:buChar char="v"/>
            </a:pPr>
            <a:r>
              <a:rPr lang="it-IT" dirty="0" smtClean="0"/>
              <a:t>The </a:t>
            </a:r>
            <a:r>
              <a:rPr lang="it-IT" dirty="0" err="1" smtClean="0"/>
              <a:t>response</a:t>
            </a:r>
            <a:r>
              <a:rPr lang="it-IT" dirty="0" smtClean="0"/>
              <a:t> to a </a:t>
            </a:r>
            <a:r>
              <a:rPr lang="it-IT" dirty="0" err="1" smtClean="0"/>
              <a:t>given</a:t>
            </a:r>
            <a:r>
              <a:rPr lang="it-IT" dirty="0" smtClean="0"/>
              <a:t> pattern </a:t>
            </a:r>
            <a:r>
              <a:rPr lang="it-IT" dirty="0" err="1" smtClean="0"/>
              <a:t>becomes</a:t>
            </a:r>
            <a:r>
              <a:rPr lang="it-IT" dirty="0" smtClean="0"/>
              <a:t> </a:t>
            </a:r>
            <a:r>
              <a:rPr lang="it-IT" dirty="0" err="1" smtClean="0"/>
              <a:t>automatic</a:t>
            </a:r>
            <a:r>
              <a:rPr lang="it-IT" dirty="0" smtClean="0"/>
              <a:t> (</a:t>
            </a:r>
            <a:r>
              <a:rPr lang="it-IT" dirty="0" err="1" smtClean="0"/>
              <a:t>after</a:t>
            </a:r>
            <a:r>
              <a:rPr lang="it-IT" dirty="0" smtClean="0"/>
              <a:t> the </a:t>
            </a:r>
            <a:r>
              <a:rPr lang="it-IT" dirty="0" err="1" smtClean="0"/>
              <a:t>period</a:t>
            </a:r>
            <a:r>
              <a:rPr lang="it-IT" dirty="0" smtClean="0"/>
              <a:t> of </a:t>
            </a:r>
            <a:r>
              <a:rPr lang="it-IT" dirty="0" err="1" smtClean="0"/>
              <a:t>learning</a:t>
            </a:r>
            <a:r>
              <a:rPr lang="it-IT" dirty="0" smtClean="0"/>
              <a:t>)</a:t>
            </a:r>
          </a:p>
          <a:p>
            <a:pPr>
              <a:buFont typeface="Wingdings" panose="05000000000000000000" pitchFamily="2" charset="2"/>
              <a:buChar char="v"/>
            </a:pPr>
            <a:endParaRPr lang="it-IT" dirty="0"/>
          </a:p>
          <a:p>
            <a:pPr>
              <a:buFont typeface="Wingdings" panose="05000000000000000000" pitchFamily="2" charset="2"/>
              <a:buChar char="v"/>
            </a:pPr>
            <a:r>
              <a:rPr lang="it-IT" dirty="0" smtClean="0"/>
              <a:t>The </a:t>
            </a:r>
            <a:r>
              <a:rPr lang="it-IT" dirty="0" err="1" smtClean="0"/>
              <a:t>emergence</a:t>
            </a:r>
            <a:r>
              <a:rPr lang="it-IT" dirty="0" smtClean="0"/>
              <a:t> of a </a:t>
            </a:r>
            <a:r>
              <a:rPr lang="it-IT" dirty="0" err="1" smtClean="0"/>
              <a:t>response</a:t>
            </a:r>
            <a:r>
              <a:rPr lang="it-IT" dirty="0" smtClean="0"/>
              <a:t> </a:t>
            </a:r>
            <a:r>
              <a:rPr lang="it-IT" dirty="0"/>
              <a:t>to a </a:t>
            </a:r>
            <a:r>
              <a:rPr lang="it-IT" dirty="0" err="1"/>
              <a:t>given</a:t>
            </a:r>
            <a:r>
              <a:rPr lang="it-IT" dirty="0"/>
              <a:t> pattern </a:t>
            </a:r>
            <a:r>
              <a:rPr lang="it-IT" dirty="0" err="1" smtClean="0"/>
              <a:t>is</a:t>
            </a:r>
            <a:r>
              <a:rPr lang="it-IT" dirty="0" smtClean="0"/>
              <a:t> out of the </a:t>
            </a:r>
            <a:r>
              <a:rPr lang="it-IT" dirty="0" err="1" smtClean="0"/>
              <a:t>voluntary</a:t>
            </a:r>
            <a:r>
              <a:rPr lang="it-IT" dirty="0" smtClean="0"/>
              <a:t> control</a:t>
            </a:r>
          </a:p>
          <a:p>
            <a:endParaRPr lang="it-IT" dirty="0" smtClean="0"/>
          </a:p>
          <a:p>
            <a:endParaRPr lang="it-IT" dirty="0"/>
          </a:p>
        </p:txBody>
      </p:sp>
    </p:spTree>
    <p:extLst>
      <p:ext uri="{BB962C8B-B14F-4D97-AF65-F5344CB8AC3E}">
        <p14:creationId xmlns:p14="http://schemas.microsoft.com/office/powerpoint/2010/main" val="1977057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1097280" y="1773238"/>
            <a:ext cx="10196031" cy="4381500"/>
          </a:xfrm>
        </p:spPr>
        <p:txBody>
          <a:bodyPr/>
          <a:lstStyle/>
          <a:p>
            <a:pPr>
              <a:lnSpc>
                <a:spcPct val="80000"/>
              </a:lnSpc>
              <a:buFont typeface="Wingdings" panose="05000000000000000000" pitchFamily="2" charset="2"/>
              <a:buNone/>
            </a:pPr>
            <a:r>
              <a:rPr lang="en-US" dirty="0" smtClean="0">
                <a:solidFill>
                  <a:schemeClr val="tx1"/>
                </a:solidFill>
              </a:rPr>
              <a:t>Routinized behavior reduces  short-term memory load and mental effort</a:t>
            </a:r>
          </a:p>
          <a:p>
            <a:pPr>
              <a:lnSpc>
                <a:spcPct val="80000"/>
              </a:lnSpc>
              <a:buFont typeface="Wingdings" panose="05000000000000000000" pitchFamily="2" charset="2"/>
              <a:buNone/>
            </a:pPr>
            <a:endParaRPr lang="en-US" dirty="0"/>
          </a:p>
          <a:p>
            <a:pPr>
              <a:lnSpc>
                <a:spcPct val="80000"/>
              </a:lnSpc>
              <a:buFont typeface="Wingdings" panose="05000000000000000000" pitchFamily="2" charset="2"/>
              <a:buNone/>
            </a:pPr>
            <a:r>
              <a:rPr lang="en-US" dirty="0" smtClean="0"/>
              <a:t>“</a:t>
            </a:r>
            <a:r>
              <a:rPr lang="en-US" dirty="0"/>
              <a:t>In one study (Richard Haier et al. 1992), subjects' brains were imaged at different points in time as they gained experience with the computer game Tetris, which requires rapid hand-eye coordination and spatial reasoning. When subjects began playing, they were highly aroused and many parts of the brain were active (Next Figure ,left panel). However, as they got better at the game, overall blood flow to the brain decreased markedly, and activity became localized in only a few brain regions ( right panel). […..] the brain seems to gradually shift processing toward brain regions and specialized systems that can solve problems automatically and efficiently with low effort.” (</a:t>
            </a:r>
            <a:r>
              <a:rPr lang="en-US" dirty="0" err="1"/>
              <a:t>Camerer</a:t>
            </a:r>
            <a:r>
              <a:rPr lang="en-US" dirty="0"/>
              <a:t>, </a:t>
            </a:r>
            <a:r>
              <a:rPr lang="en-US" dirty="0" err="1"/>
              <a:t>Loewenstein</a:t>
            </a:r>
            <a:r>
              <a:rPr lang="en-US" dirty="0"/>
              <a:t>, </a:t>
            </a:r>
            <a:r>
              <a:rPr lang="en-US" dirty="0" err="1"/>
              <a:t>Prelec</a:t>
            </a:r>
            <a:r>
              <a:rPr lang="en-US" dirty="0"/>
              <a:t>, 2005)</a:t>
            </a:r>
            <a:endParaRPr lang="it-IT" dirty="0"/>
          </a:p>
        </p:txBody>
      </p:sp>
      <p:sp>
        <p:nvSpPr>
          <p:cNvPr id="5" name="Titolo 1"/>
          <p:cNvSpPr>
            <a:spLocks noGrp="1"/>
          </p:cNvSpPr>
          <p:nvPr>
            <p:ph type="title"/>
          </p:nvPr>
        </p:nvSpPr>
        <p:spPr>
          <a:xfrm>
            <a:off x="1097280" y="286604"/>
            <a:ext cx="10058400" cy="638814"/>
          </a:xfrm>
        </p:spPr>
        <p:txBody>
          <a:bodyPr>
            <a:normAutofit/>
          </a:bodyPr>
          <a:lstStyle/>
          <a:p>
            <a:r>
              <a:rPr lang="it-IT" sz="2400" dirty="0" smtClean="0"/>
              <a:t>Routinization (</a:t>
            </a:r>
            <a:r>
              <a:rPr lang="it-IT" sz="2400" dirty="0" err="1" smtClean="0"/>
              <a:t>Mechanization</a:t>
            </a:r>
            <a:r>
              <a:rPr lang="it-IT" sz="2400" dirty="0" smtClean="0"/>
              <a:t>) of </a:t>
            </a:r>
            <a:r>
              <a:rPr lang="it-IT" sz="2400" dirty="0" err="1" smtClean="0"/>
              <a:t>thougth</a:t>
            </a:r>
            <a:endParaRPr lang="it-IT" sz="2400" dirty="0"/>
          </a:p>
        </p:txBody>
      </p:sp>
    </p:spTree>
    <p:extLst>
      <p:ext uri="{BB962C8B-B14F-4D97-AF65-F5344CB8AC3E}">
        <p14:creationId xmlns:p14="http://schemas.microsoft.com/office/powerpoint/2010/main" val="1460899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37278" y="955529"/>
            <a:ext cx="7294562" cy="4824413"/>
          </a:xfrm>
        </p:spPr>
      </p:pic>
    </p:spTree>
    <p:extLst>
      <p:ext uri="{BB962C8B-B14F-4D97-AF65-F5344CB8AC3E}">
        <p14:creationId xmlns:p14="http://schemas.microsoft.com/office/powerpoint/2010/main" val="3583089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71864"/>
          </a:xfrm>
        </p:spPr>
        <p:txBody>
          <a:bodyPr>
            <a:normAutofit/>
          </a:bodyPr>
          <a:lstStyle/>
          <a:p>
            <a:r>
              <a:rPr lang="it-IT" sz="3200" dirty="0" smtClean="0"/>
              <a:t>Routinization and </a:t>
            </a:r>
            <a:r>
              <a:rPr lang="it-IT" sz="3200" dirty="0" err="1" smtClean="0"/>
              <a:t>Ambiguity</a:t>
            </a:r>
            <a:r>
              <a:rPr lang="it-IT" sz="3200" dirty="0" smtClean="0"/>
              <a:t> in </a:t>
            </a:r>
            <a:r>
              <a:rPr lang="it-IT" sz="3200" dirty="0" err="1" smtClean="0"/>
              <a:t>Perception</a:t>
            </a:r>
            <a:endParaRPr lang="it-IT" sz="3200" dirty="0"/>
          </a:p>
        </p:txBody>
      </p:sp>
      <p:sp>
        <p:nvSpPr>
          <p:cNvPr id="3" name="Segnaposto contenuto 2"/>
          <p:cNvSpPr>
            <a:spLocks noGrp="1"/>
          </p:cNvSpPr>
          <p:nvPr>
            <p:ph idx="1"/>
          </p:nvPr>
        </p:nvSpPr>
        <p:spPr/>
        <p:txBody>
          <a:bodyPr>
            <a:normAutofit/>
          </a:bodyPr>
          <a:lstStyle/>
          <a:p>
            <a:endParaRPr lang="en-US" dirty="0" smtClean="0"/>
          </a:p>
          <a:p>
            <a:r>
              <a:rPr lang="en-GB" dirty="0" smtClean="0">
                <a:hlinkClick r:id="rId2"/>
              </a:rPr>
              <a:t>Missing Corner</a:t>
            </a:r>
            <a:endParaRPr lang="en-GB" dirty="0" smtClean="0"/>
          </a:p>
          <a:p>
            <a:endParaRPr lang="en-GB" dirty="0"/>
          </a:p>
          <a:p>
            <a:r>
              <a:rPr lang="en-US" dirty="0"/>
              <a:t>It is not a normal cube, but one corner is missing. If you work on it, you can see an alternative interpretation: there is a smaller cube attached to the corner, in front of the larger cube </a:t>
            </a:r>
            <a:r>
              <a:rPr lang="en-US" dirty="0" smtClean="0"/>
              <a:t>. </a:t>
            </a:r>
            <a:r>
              <a:rPr lang="en-US" dirty="0"/>
              <a:t>There is a third alternative view: imagine you’re looking at a room corner, and a cube is placed in that corner. </a:t>
            </a:r>
            <a:endParaRPr lang="en-US" dirty="0" smtClean="0"/>
          </a:p>
          <a:p>
            <a:r>
              <a:rPr lang="en-US" u="sng" dirty="0" smtClean="0"/>
              <a:t>Uncontrolled eliciting process:  The three views are different representations of the same information , but nobody can decide which one make emerge to the consciousness. Then accessibility is a property of memorized items that </a:t>
            </a:r>
            <a:endParaRPr lang="en-US" u="sng" dirty="0"/>
          </a:p>
          <a:p>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3079" y="2132682"/>
            <a:ext cx="609600" cy="609600"/>
          </a:xfrm>
          <a:prstGeom prst="rect">
            <a:avLst/>
          </a:prstGeom>
        </p:spPr>
      </p:pic>
    </p:spTree>
    <p:extLst>
      <p:ext uri="{BB962C8B-B14F-4D97-AF65-F5344CB8AC3E}">
        <p14:creationId xmlns:p14="http://schemas.microsoft.com/office/powerpoint/2010/main" val="1961041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stretch>
            <a:fillRect/>
          </a:stretch>
        </p:blipFill>
        <p:spPr>
          <a:xfrm>
            <a:off x="1917821" y="3479739"/>
            <a:ext cx="7593824" cy="1597519"/>
          </a:xfrm>
          <a:prstGeom prst="rect">
            <a:avLst/>
          </a:prstGeom>
        </p:spPr>
      </p:pic>
      <p:sp>
        <p:nvSpPr>
          <p:cNvPr id="5" name="Rettangolo 4"/>
          <p:cNvSpPr/>
          <p:nvPr/>
        </p:nvSpPr>
        <p:spPr>
          <a:xfrm>
            <a:off x="946134" y="2021032"/>
            <a:ext cx="10271763" cy="1015663"/>
          </a:xfrm>
          <a:prstGeom prst="rect">
            <a:avLst/>
          </a:prstGeom>
        </p:spPr>
        <p:txBody>
          <a:bodyPr wrap="square">
            <a:spAutoFit/>
          </a:bodyPr>
          <a:lstStyle/>
          <a:p>
            <a:r>
              <a:rPr lang="en-US" sz="2000" dirty="0"/>
              <a:t>In spite of their importance to organizational theory, attempts to document empirically the feature of organizational routines have been very few; Michael Cohen  (1994), with his experiment ‘</a:t>
            </a:r>
            <a:r>
              <a:rPr lang="en-US" sz="2000" i="1" dirty="0"/>
              <a:t>Target the Two</a:t>
            </a:r>
            <a:r>
              <a:rPr lang="en-US" sz="2000" dirty="0"/>
              <a:t>’, conducted with </a:t>
            </a:r>
            <a:r>
              <a:rPr lang="en-US" sz="2000" dirty="0" err="1"/>
              <a:t>Bacdayan</a:t>
            </a:r>
            <a:r>
              <a:rPr lang="en-US" sz="2000" dirty="0"/>
              <a:t> , is the first,  notable exception. </a:t>
            </a:r>
          </a:p>
        </p:txBody>
      </p:sp>
      <p:sp>
        <p:nvSpPr>
          <p:cNvPr id="6" name="Titolo 1"/>
          <p:cNvSpPr>
            <a:spLocks noGrp="1"/>
          </p:cNvSpPr>
          <p:nvPr>
            <p:ph type="title"/>
          </p:nvPr>
        </p:nvSpPr>
        <p:spPr>
          <a:xfrm>
            <a:off x="1097280" y="286603"/>
            <a:ext cx="10058400" cy="492625"/>
          </a:xfrm>
        </p:spPr>
        <p:txBody>
          <a:bodyPr>
            <a:normAutofit/>
          </a:body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2217048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492625"/>
          </a:xfrm>
        </p:spPr>
        <p:txBody>
          <a:bodyPr>
            <a:normAutofit/>
          </a:bodyPr>
          <a:lstStyle/>
          <a:p>
            <a:r>
              <a:rPr lang="it-IT" sz="2400" dirty="0" err="1" smtClean="0"/>
              <a:t>Experiments</a:t>
            </a:r>
            <a:r>
              <a:rPr lang="it-IT" sz="2400" dirty="0" smtClean="0"/>
              <a:t> on </a:t>
            </a:r>
            <a:r>
              <a:rPr lang="it-IT" sz="2400" dirty="0" err="1" smtClean="0"/>
              <a:t>creativity</a:t>
            </a:r>
            <a:endParaRPr lang="it-IT" sz="2400" dirty="0"/>
          </a:p>
        </p:txBody>
      </p:sp>
      <p:sp>
        <p:nvSpPr>
          <p:cNvPr id="3" name="Segnaposto contenuto 2"/>
          <p:cNvSpPr>
            <a:spLocks noGrp="1"/>
          </p:cNvSpPr>
          <p:nvPr>
            <p:ph idx="1"/>
          </p:nvPr>
        </p:nvSpPr>
        <p:spPr/>
        <p:txBody>
          <a:bodyPr>
            <a:normAutofit/>
          </a:bodyPr>
          <a:lstStyle/>
          <a:p>
            <a:r>
              <a:rPr lang="en-US" dirty="0" smtClean="0"/>
              <a:t>“</a:t>
            </a:r>
            <a:r>
              <a:rPr lang="en-US" dirty="0"/>
              <a:t>One line of recent work in psychology has developed in a way that nicely reinforces traditional organization theory views of routine. </a:t>
            </a:r>
            <a:endParaRPr lang="en-US" dirty="0" smtClean="0"/>
          </a:p>
          <a:p>
            <a:r>
              <a:rPr lang="en-US" dirty="0" smtClean="0"/>
              <a:t>Work </a:t>
            </a:r>
            <a:r>
              <a:rPr lang="en-US" dirty="0"/>
              <a:t>on procedural memory in human individuals has shown that it has distinctive properties. It is centered on skills, or know-how, rather than on facts, theories, or episodes (know what) which seem to be more the province of an alternate, "declarative", memory system. </a:t>
            </a:r>
            <a:endParaRPr lang="en-US" dirty="0" smtClean="0"/>
          </a:p>
          <a:p>
            <a:r>
              <a:rPr lang="en-US" dirty="0" smtClean="0"/>
              <a:t>Procedural </a:t>
            </a:r>
            <a:r>
              <a:rPr lang="en-US" dirty="0"/>
              <a:t>memory differs from declarative in its long decay times, and greater difficulty of transfer and of verbalization. This fits nicely with properties of routines observed in the field and in the laboratory (Egidi, 1994; Cohen and </a:t>
            </a:r>
            <a:r>
              <a:rPr lang="en-US" dirty="0" err="1"/>
              <a:t>Bacdayan</a:t>
            </a:r>
            <a:r>
              <a:rPr lang="en-US" dirty="0"/>
              <a:t>, 1994). </a:t>
            </a:r>
            <a:endParaRPr lang="en-US" dirty="0" smtClean="0"/>
          </a:p>
          <a:p>
            <a:r>
              <a:rPr lang="en-US" dirty="0" smtClean="0"/>
              <a:t>And </a:t>
            </a:r>
            <a:r>
              <a:rPr lang="en-US" dirty="0"/>
              <a:t>it appears to provide a firmer foundation in individual psychology for the characterization found in Nelson and Winter of routines as "tacit" and highly stable analogs of individual skills.” </a:t>
            </a:r>
            <a:r>
              <a:rPr lang="en-US" dirty="0" smtClean="0"/>
              <a:t>(Michael Cohen </a:t>
            </a:r>
            <a:r>
              <a:rPr lang="en-US" dirty="0"/>
              <a:t>et </a:t>
            </a:r>
            <a:r>
              <a:rPr lang="en-US" dirty="0" err="1" smtClean="0"/>
              <a:t>alii</a:t>
            </a:r>
            <a:r>
              <a:rPr lang="en-US" dirty="0" smtClean="0"/>
              <a:t>, </a:t>
            </a:r>
            <a:r>
              <a:rPr lang="en-US" i="1" dirty="0" smtClean="0"/>
              <a:t>Industrial and Corporate Change, </a:t>
            </a:r>
            <a:r>
              <a:rPr lang="en-US" dirty="0" smtClean="0"/>
              <a:t>1996)</a:t>
            </a:r>
            <a:endParaRPr lang="it-IT" dirty="0"/>
          </a:p>
          <a:p>
            <a:endParaRPr lang="it-IT" dirty="0"/>
          </a:p>
        </p:txBody>
      </p:sp>
    </p:spTree>
    <p:extLst>
      <p:ext uri="{BB962C8B-B14F-4D97-AF65-F5344CB8AC3E}">
        <p14:creationId xmlns:p14="http://schemas.microsoft.com/office/powerpoint/2010/main" val="1978583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a:t>In a </a:t>
            </a:r>
            <a:r>
              <a:rPr lang="it-IT" dirty="0" err="1"/>
              <a:t>paper</a:t>
            </a:r>
            <a:r>
              <a:rPr lang="it-IT" dirty="0"/>
              <a:t> with </a:t>
            </a:r>
            <a:r>
              <a:rPr lang="it-IT" dirty="0" err="1"/>
              <a:t>Narduzzo</a:t>
            </a:r>
            <a:r>
              <a:rPr lang="it-IT" dirty="0"/>
              <a:t>, « </a:t>
            </a:r>
            <a:r>
              <a:rPr lang="en-US" dirty="0"/>
              <a:t>The emergence of path-dependent behaviors in cooperative contexts”,   </a:t>
            </a:r>
            <a:r>
              <a:rPr lang="en-GB" dirty="0"/>
              <a:t>In </a:t>
            </a:r>
            <a:r>
              <a:rPr lang="en-GB" i="1" dirty="0"/>
              <a:t>International Journal of Industrial Organization</a:t>
            </a:r>
            <a:r>
              <a:rPr lang="en-GB" dirty="0"/>
              <a:t>. 15(6), 677-709 </a:t>
            </a:r>
            <a:r>
              <a:rPr lang="it-IT" dirty="0" err="1"/>
              <a:t>we</a:t>
            </a:r>
            <a:r>
              <a:rPr lang="it-IT" dirty="0"/>
              <a:t> </a:t>
            </a:r>
            <a:r>
              <a:rPr lang="it-IT" dirty="0" err="1"/>
              <a:t>identify</a:t>
            </a:r>
            <a:r>
              <a:rPr lang="it-IT" dirty="0"/>
              <a:t> </a:t>
            </a:r>
            <a:r>
              <a:rPr lang="it-IT" dirty="0" err="1" smtClean="0"/>
              <a:t>completely</a:t>
            </a:r>
            <a:r>
              <a:rPr lang="it-IT" dirty="0" smtClean="0"/>
              <a:t> </a:t>
            </a:r>
            <a:r>
              <a:rPr lang="it-IT" dirty="0" err="1" smtClean="0"/>
              <a:t>simple</a:t>
            </a:r>
            <a:r>
              <a:rPr lang="it-IT" dirty="0" smtClean="0"/>
              <a:t> </a:t>
            </a:r>
            <a:r>
              <a:rPr lang="it-IT" dirty="0" err="1"/>
              <a:t>routinized</a:t>
            </a:r>
            <a:r>
              <a:rPr lang="it-IT" dirty="0"/>
              <a:t> </a:t>
            </a:r>
            <a:r>
              <a:rPr lang="it-IT" dirty="0" err="1"/>
              <a:t>condition-action</a:t>
            </a:r>
            <a:r>
              <a:rPr lang="it-IT" dirty="0"/>
              <a:t> </a:t>
            </a:r>
            <a:r>
              <a:rPr lang="it-IT" dirty="0" err="1"/>
              <a:t>rules</a:t>
            </a:r>
            <a:r>
              <a:rPr lang="it-IT" dirty="0"/>
              <a:t> </a:t>
            </a:r>
            <a:r>
              <a:rPr lang="it-IT" dirty="0" err="1"/>
              <a:t>that</a:t>
            </a:r>
            <a:r>
              <a:rPr lang="it-IT" dirty="0"/>
              <a:t> </a:t>
            </a:r>
            <a:r>
              <a:rPr lang="it-IT" dirty="0" err="1"/>
              <a:t>characterize</a:t>
            </a:r>
            <a:r>
              <a:rPr lang="it-IT" dirty="0"/>
              <a:t> </a:t>
            </a:r>
            <a:r>
              <a:rPr lang="it-IT" dirty="0" err="1"/>
              <a:t>different</a:t>
            </a:r>
            <a:r>
              <a:rPr lang="it-IT" dirty="0"/>
              <a:t> </a:t>
            </a:r>
            <a:r>
              <a:rPr lang="it-IT" dirty="0" err="1"/>
              <a:t>action</a:t>
            </a:r>
            <a:r>
              <a:rPr lang="it-IT" dirty="0"/>
              <a:t> </a:t>
            </a:r>
            <a:r>
              <a:rPr lang="it-IT" dirty="0" err="1"/>
              <a:t>patters</a:t>
            </a:r>
            <a:r>
              <a:rPr lang="it-IT" dirty="0" smtClean="0"/>
              <a:t>.</a:t>
            </a:r>
            <a:endParaRPr lang="en-GB" dirty="0"/>
          </a:p>
          <a:p>
            <a:endParaRPr lang="en-GB" dirty="0" smtClean="0"/>
          </a:p>
          <a:p>
            <a:r>
              <a:rPr lang="en-GB" dirty="0" smtClean="0"/>
              <a:t>Players </a:t>
            </a:r>
            <a:r>
              <a:rPr lang="en-GB" dirty="0"/>
              <a:t>discover very slowly a set of </a:t>
            </a:r>
            <a:r>
              <a:rPr lang="en-GB" dirty="0" smtClean="0"/>
              <a:t>action </a:t>
            </a:r>
            <a:r>
              <a:rPr lang="en-GB" dirty="0"/>
              <a:t>rules, which </a:t>
            </a:r>
            <a:r>
              <a:rPr lang="en-GB" dirty="0" smtClean="0"/>
              <a:t>generate </a:t>
            </a:r>
            <a:r>
              <a:rPr lang="en-GB" dirty="0"/>
              <a:t>routines. They start from generating a set of naive rules of thumb which maps key-configurations of the game onto moves.  The simultaneous matching of this rules , that happens when on the board a mixed configuration appears, give rise to a process of learning (adaptation) which allow players to substitute conflicting rules and provide new rules for the ambiguous signals. The convergence </a:t>
            </a:r>
            <a:r>
              <a:rPr lang="en-GB" dirty="0" err="1"/>
              <a:t>speedness</a:t>
            </a:r>
            <a:r>
              <a:rPr lang="en-GB" dirty="0"/>
              <a:t> to a set of stable rules depends on the "story", </a:t>
            </a:r>
            <a:r>
              <a:rPr lang="en-GB" dirty="0" err="1"/>
              <a:t>i.e</a:t>
            </a:r>
            <a:r>
              <a:rPr lang="en-GB" dirty="0"/>
              <a:t> on the order of the sequence of boards (with different  cognitive difficulties) . </a:t>
            </a:r>
            <a:endParaRPr lang="it-IT" dirty="0"/>
          </a:p>
          <a:p>
            <a:endParaRPr lang="it-IT" dirty="0"/>
          </a:p>
        </p:txBody>
      </p:sp>
      <p:sp>
        <p:nvSpPr>
          <p:cNvPr id="5" name="Titolo 1"/>
          <p:cNvSpPr>
            <a:spLocks noGrp="1"/>
          </p:cNvSpPr>
          <p:nvPr>
            <p:ph type="title"/>
          </p:nvPr>
        </p:nvSpPr>
        <p:spPr>
          <a:xfrm>
            <a:off x="1097280" y="286603"/>
            <a:ext cx="10058400" cy="444917"/>
          </a:xfrm>
        </p:spPr>
        <p:txBody>
          <a:bodyPr>
            <a:normAutofit/>
          </a:body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1822473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97280" y="451831"/>
            <a:ext cx="10058400" cy="551779"/>
          </a:xfrm>
        </p:spPr>
        <p:txBody>
          <a:bodyPr/>
          <a:lstStyle/>
          <a:p>
            <a:r>
              <a:rPr lang="it-IT" dirty="0" smtClean="0">
                <a:hlinkClick r:id="rId2"/>
              </a:rPr>
              <a:t>Target The </a:t>
            </a:r>
            <a:r>
              <a:rPr lang="it-IT" dirty="0" err="1">
                <a:hlinkClick r:id="rId2"/>
              </a:rPr>
              <a:t>T</a:t>
            </a:r>
            <a:r>
              <a:rPr lang="it-IT" dirty="0" err="1" smtClean="0">
                <a:hlinkClick r:id="rId2"/>
              </a:rPr>
              <a:t>wo</a:t>
            </a:r>
            <a:endParaRPr lang="it-IT" dirty="0"/>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430" y="1251724"/>
            <a:ext cx="10382250" cy="4800600"/>
          </a:xfrm>
          <a:prstGeom prst="rect">
            <a:avLst/>
          </a:prstGeom>
        </p:spPr>
      </p:pic>
    </p:spTree>
    <p:extLst>
      <p:ext uri="{BB962C8B-B14F-4D97-AF65-F5344CB8AC3E}">
        <p14:creationId xmlns:p14="http://schemas.microsoft.com/office/powerpoint/2010/main" val="2697527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549737"/>
          </a:xfrm>
        </p:spPr>
        <p:txBody>
          <a:bodyPr>
            <a:normAutofit/>
          </a:bodyPr>
          <a:lstStyle/>
          <a:p>
            <a:r>
              <a:rPr lang="it-IT" sz="3200" dirty="0" err="1"/>
              <a:t>Creativity</a:t>
            </a:r>
            <a:r>
              <a:rPr lang="it-IT" sz="3200" dirty="0"/>
              <a:t> </a:t>
            </a:r>
            <a:r>
              <a:rPr lang="it-IT" sz="3200" dirty="0" smtClean="0"/>
              <a:t>in </a:t>
            </a:r>
            <a:r>
              <a:rPr lang="it-IT" sz="3200" dirty="0" err="1"/>
              <a:t>economics</a:t>
            </a:r>
            <a:endParaRPr lang="it-IT" sz="3200" dirty="0"/>
          </a:p>
        </p:txBody>
      </p:sp>
      <p:sp>
        <p:nvSpPr>
          <p:cNvPr id="3" name="Segnaposto contenuto 2"/>
          <p:cNvSpPr>
            <a:spLocks noGrp="1"/>
          </p:cNvSpPr>
          <p:nvPr>
            <p:ph idx="1"/>
          </p:nvPr>
        </p:nvSpPr>
        <p:spPr>
          <a:xfrm>
            <a:off x="751592" y="1834583"/>
            <a:ext cx="10058400" cy="4023360"/>
          </a:xfrm>
        </p:spPr>
        <p:txBody>
          <a:bodyPr>
            <a:normAutofit/>
          </a:bodyPr>
          <a:lstStyle/>
          <a:p>
            <a:r>
              <a:rPr lang="en-US" dirty="0" smtClean="0"/>
              <a:t>Schumpeter gives a definition of creativity as the capacity to  generate inventions/innovations</a:t>
            </a:r>
          </a:p>
          <a:p>
            <a:endParaRPr lang="en-US" dirty="0"/>
          </a:p>
          <a:p>
            <a:r>
              <a:rPr lang="it-IT" dirty="0" smtClean="0"/>
              <a:t>An </a:t>
            </a:r>
            <a:r>
              <a:rPr lang="it-IT" dirty="0" err="1" smtClean="0"/>
              <a:t>innovation</a:t>
            </a:r>
            <a:endParaRPr lang="it-IT" dirty="0"/>
          </a:p>
          <a:p>
            <a:r>
              <a:rPr lang="en-US" dirty="0" smtClean="0">
                <a:solidFill>
                  <a:srgbClr val="FF0000"/>
                </a:solidFill>
              </a:rPr>
              <a:t>“….From </a:t>
            </a:r>
            <a:r>
              <a:rPr lang="en-US" dirty="0">
                <a:solidFill>
                  <a:srgbClr val="FF0000"/>
                </a:solidFill>
              </a:rPr>
              <a:t>the standpoint of the observer who is in full possession of all relevant facts, it can always be understood </a:t>
            </a:r>
            <a:r>
              <a:rPr lang="en-US" i="1" dirty="0">
                <a:solidFill>
                  <a:srgbClr val="FF0000"/>
                </a:solidFill>
              </a:rPr>
              <a:t>ex post; </a:t>
            </a:r>
            <a:r>
              <a:rPr lang="en-US" dirty="0">
                <a:solidFill>
                  <a:srgbClr val="FF0000"/>
                </a:solidFill>
              </a:rPr>
              <a:t>but it can practically never be understood </a:t>
            </a:r>
            <a:r>
              <a:rPr lang="en-US" i="1" dirty="0">
                <a:solidFill>
                  <a:srgbClr val="FF0000"/>
                </a:solidFill>
              </a:rPr>
              <a:t>ex ante; </a:t>
            </a:r>
            <a:r>
              <a:rPr lang="en-US" dirty="0">
                <a:solidFill>
                  <a:srgbClr val="FF0000"/>
                </a:solidFill>
              </a:rPr>
              <a:t>that is to say, it cannot be predicted by applying the ordinary rules of inference from the pre-existing facts.” </a:t>
            </a:r>
            <a:endParaRPr lang="en-US" dirty="0" smtClean="0">
              <a:solidFill>
                <a:srgbClr val="FF0000"/>
              </a:solidFill>
            </a:endParaRPr>
          </a:p>
          <a:p>
            <a:r>
              <a:rPr lang="en-US" dirty="0" smtClean="0"/>
              <a:t>(</a:t>
            </a:r>
            <a:r>
              <a:rPr lang="en-US" dirty="0"/>
              <a:t>Schumpeter (1947), p. 150</a:t>
            </a:r>
            <a:r>
              <a:rPr lang="en-US" dirty="0" smtClean="0"/>
              <a:t>)</a:t>
            </a:r>
            <a:r>
              <a:rPr lang="en-US" dirty="0"/>
              <a:t> </a:t>
            </a:r>
            <a:endParaRPr lang="it-IT" dirty="0"/>
          </a:p>
        </p:txBody>
      </p:sp>
    </p:spTree>
    <p:extLst>
      <p:ext uri="{BB962C8B-B14F-4D97-AF65-F5344CB8AC3E}">
        <p14:creationId xmlns:p14="http://schemas.microsoft.com/office/powerpoint/2010/main" val="93724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61251"/>
          </a:xfrm>
        </p:spPr>
        <p:txBody>
          <a:bodyPr>
            <a:normAutofit/>
          </a:bodyPr>
          <a:lstStyle/>
          <a:p>
            <a:r>
              <a:rPr lang="it-IT" sz="3200" dirty="0" err="1" smtClean="0"/>
              <a:t>Two</a:t>
            </a:r>
            <a:r>
              <a:rPr lang="it-IT" sz="3200" dirty="0" smtClean="0"/>
              <a:t> </a:t>
            </a:r>
            <a:r>
              <a:rPr lang="it-IT" sz="3200" dirty="0" err="1" smtClean="0"/>
              <a:t>different</a:t>
            </a:r>
            <a:r>
              <a:rPr lang="it-IT" sz="3200" dirty="0" smtClean="0"/>
              <a:t> </a:t>
            </a:r>
            <a:r>
              <a:rPr lang="it-IT" sz="3200" dirty="0" err="1" smtClean="0"/>
              <a:t>routines</a:t>
            </a:r>
            <a:r>
              <a:rPr lang="it-IT" sz="3200" dirty="0" smtClean="0"/>
              <a:t>’ </a:t>
            </a:r>
            <a:r>
              <a:rPr lang="it-IT" sz="3200" dirty="0" err="1" smtClean="0"/>
              <a:t>efficiency</a:t>
            </a:r>
            <a:endParaRPr lang="it-IT" sz="3200"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992" y="2261633"/>
            <a:ext cx="41148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4510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ggetto 6"/>
          <p:cNvGraphicFramePr>
            <a:graphicFrameLocks noChangeAspect="1"/>
          </p:cNvGraphicFramePr>
          <p:nvPr>
            <p:extLst>
              <p:ext uri="{D42A27DB-BD31-4B8C-83A1-F6EECF244321}">
                <p14:modId xmlns:p14="http://schemas.microsoft.com/office/powerpoint/2010/main" val="650603732"/>
              </p:ext>
            </p:extLst>
          </p:nvPr>
        </p:nvGraphicFramePr>
        <p:xfrm>
          <a:off x="2286000" y="1389888"/>
          <a:ext cx="6217920" cy="4833847"/>
        </p:xfrm>
        <a:graphic>
          <a:graphicData uri="http://schemas.openxmlformats.org/presentationml/2006/ole">
            <mc:AlternateContent xmlns:mc="http://schemas.openxmlformats.org/markup-compatibility/2006">
              <mc:Choice xmlns:v="urn:schemas-microsoft-com:vml" Requires="v">
                <p:oleObj spid="_x0000_s1279" r:id="rId3" imgW="5130800" imgH="3987800" progId="MSDraw">
                  <p:embed/>
                </p:oleObj>
              </mc:Choice>
              <mc:Fallback>
                <p:oleObj r:id="rId3" imgW="5130800" imgH="3987800" progId="MSDraw">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389888"/>
                        <a:ext cx="6217920" cy="4833847"/>
                      </a:xfrm>
                      <a:prstGeom prst="rect">
                        <a:avLst/>
                      </a:prstGeom>
                      <a:noFill/>
                    </p:spPr>
                  </p:pic>
                </p:oleObj>
              </mc:Fallback>
            </mc:AlternateContent>
          </a:graphicData>
        </a:graphic>
      </p:graphicFrame>
      <p:sp>
        <p:nvSpPr>
          <p:cNvPr id="5" name="Titolo 1"/>
          <p:cNvSpPr>
            <a:spLocks noGrp="1"/>
          </p:cNvSpPr>
          <p:nvPr>
            <p:ph type="title"/>
          </p:nvPr>
        </p:nvSpPr>
        <p:spPr>
          <a:xfrm>
            <a:off x="1097280" y="286603"/>
            <a:ext cx="10058400" cy="444917"/>
          </a:xfrm>
        </p:spPr>
        <p:txBody>
          <a:bodyPr>
            <a:normAutofit/>
          </a:bodyPr>
          <a:lstStyle/>
          <a:p>
            <a:r>
              <a:rPr lang="it-IT" sz="2400" dirty="0" err="1" smtClean="0"/>
              <a:t>Experiments</a:t>
            </a:r>
            <a:r>
              <a:rPr lang="it-IT" sz="2400" dirty="0" smtClean="0"/>
              <a:t> on </a:t>
            </a:r>
            <a:r>
              <a:rPr lang="it-IT" sz="2400" dirty="0" err="1" smtClean="0"/>
              <a:t>creativity</a:t>
            </a:r>
            <a:r>
              <a:rPr lang="it-IT" sz="2400" dirty="0" smtClean="0"/>
              <a:t>:  The complete </a:t>
            </a:r>
            <a:r>
              <a:rPr lang="it-IT" sz="2400" dirty="0" err="1" smtClean="0"/>
              <a:t>representation</a:t>
            </a:r>
            <a:endParaRPr lang="it-IT" sz="2400" dirty="0"/>
          </a:p>
        </p:txBody>
      </p:sp>
    </p:spTree>
    <p:extLst>
      <p:ext uri="{BB962C8B-B14F-4D97-AF65-F5344CB8AC3E}">
        <p14:creationId xmlns:p14="http://schemas.microsoft.com/office/powerpoint/2010/main" val="1245408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hangingPunct="0"/>
            <a:r>
              <a:rPr lang="en-US" dirty="0"/>
              <a:t>The working hypothesis of the experiment was </a:t>
            </a:r>
            <a:r>
              <a:rPr lang="en-US" dirty="0" smtClean="0"/>
              <a:t>that </a:t>
            </a:r>
            <a:r>
              <a:rPr lang="en-US" dirty="0"/>
              <a:t>by exposing a group of players to a set of preliminary runs characterized by starting configurations all easily solved by the same strategy, they would be "induced" to discover  this solution more easily than the alternative one and to memorize it more deeply.</a:t>
            </a:r>
            <a:endParaRPr lang="it-IT" dirty="0"/>
          </a:p>
          <a:p>
            <a:r>
              <a:rPr lang="en-US" dirty="0"/>
              <a:t>We selected a set of starting configurations of the board all of which required very few moves to be played with the same strategy </a:t>
            </a:r>
            <a:r>
              <a:rPr lang="en-US" dirty="0" smtClean="0"/>
              <a:t>“Left”, </a:t>
            </a:r>
            <a:r>
              <a:rPr lang="en-US" dirty="0"/>
              <a:t>while the alternative strategy required a higher number of moves.  Analogously we prepared a set of starting configurations which were easy to play using the </a:t>
            </a:r>
            <a:r>
              <a:rPr lang="en-US" dirty="0" smtClean="0"/>
              <a:t>“</a:t>
            </a:r>
            <a:r>
              <a:rPr lang="en-US" dirty="0" err="1" smtClean="0"/>
              <a:t>Rigth</a:t>
            </a:r>
            <a:r>
              <a:rPr lang="en-US" dirty="0" smtClean="0"/>
              <a:t>” </a:t>
            </a:r>
            <a:r>
              <a:rPr lang="en-US" dirty="0"/>
              <a:t>strategy.  A tournament was organized as follows: in the first phase one group of players (called the </a:t>
            </a:r>
            <a:r>
              <a:rPr lang="en-US" dirty="0" smtClean="0"/>
              <a:t>Left </a:t>
            </a:r>
            <a:r>
              <a:rPr lang="en-US" dirty="0"/>
              <a:t>group) was exposed to the set of configurations that was more efficiently solved playing the </a:t>
            </a:r>
            <a:r>
              <a:rPr lang="en-US" dirty="0" smtClean="0"/>
              <a:t>Left </a:t>
            </a:r>
            <a:r>
              <a:rPr lang="en-US" dirty="0"/>
              <a:t>strategy.  Another group (called the </a:t>
            </a:r>
            <a:r>
              <a:rPr lang="en-US" dirty="0" err="1" smtClean="0"/>
              <a:t>Rigth</a:t>
            </a:r>
            <a:r>
              <a:rPr lang="en-US" dirty="0" smtClean="0"/>
              <a:t> </a:t>
            </a:r>
            <a:r>
              <a:rPr lang="en-US" dirty="0"/>
              <a:t>group) was exposed to hands more easily played with the </a:t>
            </a:r>
            <a:r>
              <a:rPr lang="en-US" dirty="0" err="1" smtClean="0"/>
              <a:t>Rigth</a:t>
            </a:r>
            <a:r>
              <a:rPr lang="en-US" dirty="0" smtClean="0"/>
              <a:t> </a:t>
            </a:r>
            <a:r>
              <a:rPr lang="en-US" dirty="0"/>
              <a:t>strategy. Both groups were exposed to the same boards in the second part of the tournament, which consisted of </a:t>
            </a:r>
            <a:r>
              <a:rPr lang="en-US" dirty="0" smtClean="0"/>
              <a:t>hands </a:t>
            </a:r>
            <a:r>
              <a:rPr lang="en-US" dirty="0"/>
              <a:t>with randomly distributed cards.  </a:t>
            </a:r>
            <a:endParaRPr lang="it-IT" dirty="0"/>
          </a:p>
        </p:txBody>
      </p:sp>
      <p:sp>
        <p:nvSpPr>
          <p:cNvPr id="4" name="Titolo 1"/>
          <p:cNvSpPr>
            <a:spLocks noGrp="1"/>
          </p:cNvSpPr>
          <p:nvPr>
            <p:ph type="title"/>
          </p:nvPr>
        </p:nvSpPr>
        <p:spPr>
          <a:xfrm>
            <a:off x="1097280" y="286603"/>
            <a:ext cx="10058400" cy="726949"/>
          </a:xfrm>
        </p:spPr>
        <p:txBody>
          <a:bodyPr>
            <a:normAutofit/>
          </a:bodyPr>
          <a:lstStyle/>
          <a:p>
            <a:r>
              <a:rPr lang="it-IT" sz="3200" dirty="0" err="1" smtClean="0"/>
              <a:t>Manipulating</a:t>
            </a:r>
            <a:r>
              <a:rPr lang="it-IT" sz="3200" dirty="0" smtClean="0"/>
              <a:t> the  frame of </a:t>
            </a:r>
            <a:r>
              <a:rPr lang="it-IT" sz="3200" dirty="0" err="1" smtClean="0"/>
              <a:t>discovery</a:t>
            </a:r>
            <a:endParaRPr lang="it-IT" sz="3200" dirty="0"/>
          </a:p>
        </p:txBody>
      </p:sp>
    </p:spTree>
    <p:extLst>
      <p:ext uri="{BB962C8B-B14F-4D97-AF65-F5344CB8AC3E}">
        <p14:creationId xmlns:p14="http://schemas.microsoft.com/office/powerpoint/2010/main" val="1256871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a:t>We observed the emergence of a persistent differentiation in players' behavior. The group of players exposed  to a  set of configurations which led more easily to learn one strategy continued to use it more frequently in the second part of the tournament, and symmetric behavior arose in the other group</a:t>
            </a:r>
            <a:r>
              <a:rPr lang="en-US" dirty="0" smtClean="0"/>
              <a:t>.</a:t>
            </a:r>
          </a:p>
          <a:p>
            <a:r>
              <a:rPr lang="en-US" dirty="0" smtClean="0"/>
              <a:t> </a:t>
            </a:r>
            <a:r>
              <a:rPr lang="en-US" dirty="0"/>
              <a:t>Moreover in both groups there emerged a subset of players with strongly routinized behaviors, i.e. groups of players which, after the training phase, used the learned strategy for all runs of the tournament: they adopted a strategy once and for all and insisted on using it even when the configurations could not be efficiently played with the strategy adopted. </a:t>
            </a:r>
          </a:p>
          <a:p>
            <a:endParaRPr lang="it-IT" dirty="0"/>
          </a:p>
        </p:txBody>
      </p:sp>
      <p:sp>
        <p:nvSpPr>
          <p:cNvPr id="4" name="Titolo 1"/>
          <p:cNvSpPr>
            <a:spLocks noGrp="1"/>
          </p:cNvSpPr>
          <p:nvPr>
            <p:ph type="title"/>
          </p:nvPr>
        </p:nvSpPr>
        <p:spPr>
          <a:xfrm>
            <a:off x="1097280" y="286603"/>
            <a:ext cx="10058400" cy="444917"/>
          </a:xfrm>
        </p:spPr>
        <p:txBody>
          <a:bodyPr>
            <a:normAutofit/>
          </a:body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16896649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5" name="Object 7"/>
          <p:cNvGraphicFramePr>
            <a:graphicFrameLocks noGrp="1" noChangeAspect="1"/>
          </p:cNvGraphicFramePr>
          <p:nvPr>
            <p:ph idx="1"/>
          </p:nvPr>
        </p:nvGraphicFramePr>
        <p:xfrm>
          <a:off x="1987550" y="1603376"/>
          <a:ext cx="8216900" cy="4532313"/>
        </p:xfrm>
        <a:graphic>
          <a:graphicData uri="http://schemas.openxmlformats.org/presentationml/2006/ole">
            <mc:AlternateContent xmlns:mc="http://schemas.openxmlformats.org/markup-compatibility/2006">
              <mc:Choice xmlns:v="urn:schemas-microsoft-com:vml" Requires="v">
                <p:oleObj spid="_x0000_s4534" name="Grafico" r:id="rId3" imgW="8221952" imgH="4526187" progId="MSGraph.Chart.8">
                  <p:embed followColorScheme="full"/>
                </p:oleObj>
              </mc:Choice>
              <mc:Fallback>
                <p:oleObj name="Grafico" r:id="rId3" imgW="8221952" imgH="4526187" progId="MSGraph.Chart.8">
                  <p:embed followColorScheme="full"/>
                  <p:pic>
                    <p:nvPicPr>
                      <p:cNvPr id="0" name=""/>
                      <p:cNvPicPr>
                        <a:picLocks noChangeAspect="1" noChangeArrowheads="1"/>
                      </p:cNvPicPr>
                      <p:nvPr/>
                    </p:nvPicPr>
                    <p:blipFill>
                      <a:blip r:embed="rId4"/>
                      <a:srcRect/>
                      <a:stretch>
                        <a:fillRect/>
                      </a:stretch>
                    </p:blipFill>
                    <p:spPr bwMode="auto">
                      <a:xfrm>
                        <a:off x="1987550" y="1603376"/>
                        <a:ext cx="8216900" cy="4532313"/>
                      </a:xfrm>
                      <a:prstGeom prst="rect">
                        <a:avLst/>
                      </a:prstGeom>
                    </p:spPr>
                  </p:pic>
                </p:oleObj>
              </mc:Fallback>
            </mc:AlternateContent>
          </a:graphicData>
        </a:graphic>
      </p:graphicFrame>
      <p:sp>
        <p:nvSpPr>
          <p:cNvPr id="27657" name="Rectangle 9"/>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graphicFrame>
        <p:nvGraphicFramePr>
          <p:cNvPr id="2" name="Object 8"/>
          <p:cNvGraphicFramePr>
            <a:graphicFrameLocks noChangeAspect="1"/>
          </p:cNvGraphicFramePr>
          <p:nvPr>
            <p:extLst>
              <p:ext uri="{D42A27DB-BD31-4B8C-83A1-F6EECF244321}">
                <p14:modId xmlns:p14="http://schemas.microsoft.com/office/powerpoint/2010/main" val="2859038475"/>
              </p:ext>
            </p:extLst>
          </p:nvPr>
        </p:nvGraphicFramePr>
        <p:xfrm>
          <a:off x="1970088" y="1824039"/>
          <a:ext cx="8286750" cy="4510087"/>
        </p:xfrm>
        <a:graphic>
          <a:graphicData uri="http://schemas.openxmlformats.org/drawingml/2006/chart">
            <c:chart xmlns:c="http://schemas.openxmlformats.org/drawingml/2006/chart" xmlns:r="http://schemas.openxmlformats.org/officeDocument/2006/relationships" r:id="rId5"/>
          </a:graphicData>
        </a:graphic>
      </p:graphicFrame>
      <p:sp>
        <p:nvSpPr>
          <p:cNvPr id="7" name="Titolo 1"/>
          <p:cNvSpPr txBox="1">
            <a:spLocks/>
          </p:cNvSpPr>
          <p:nvPr/>
        </p:nvSpPr>
        <p:spPr>
          <a:xfrm>
            <a:off x="1097280" y="286603"/>
            <a:ext cx="10058400" cy="44491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1996989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sp>
        <p:nvSpPr>
          <p:cNvPr id="30727" name="Rectangle 7"/>
          <p:cNvSpPr>
            <a:spLocks noChangeArrowheads="1"/>
          </p:cNvSpPr>
          <p:nvPr/>
        </p:nvSpPr>
        <p:spPr bwMode="auto">
          <a:xfrm>
            <a:off x="1524001" y="17727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graphicFrame>
        <p:nvGraphicFramePr>
          <p:cNvPr id="2" name="Object 6"/>
          <p:cNvGraphicFramePr>
            <a:graphicFrameLocks noChangeAspect="1"/>
          </p:cNvGraphicFramePr>
          <p:nvPr>
            <p:extLst>
              <p:ext uri="{D42A27DB-BD31-4B8C-83A1-F6EECF244321}">
                <p14:modId xmlns:p14="http://schemas.microsoft.com/office/powerpoint/2010/main" val="4265220606"/>
              </p:ext>
            </p:extLst>
          </p:nvPr>
        </p:nvGraphicFramePr>
        <p:xfrm>
          <a:off x="1759532" y="1891995"/>
          <a:ext cx="9472168" cy="5052365"/>
        </p:xfrm>
        <a:graphic>
          <a:graphicData uri="http://schemas.openxmlformats.org/drawingml/2006/chart">
            <c:chart xmlns:c="http://schemas.openxmlformats.org/drawingml/2006/chart" xmlns:r="http://schemas.openxmlformats.org/officeDocument/2006/relationships" r:id="rId2"/>
          </a:graphicData>
        </a:graphic>
      </p:graphicFrame>
      <p:sp>
        <p:nvSpPr>
          <p:cNvPr id="7" name="Titolo 1"/>
          <p:cNvSpPr txBox="1">
            <a:spLocks/>
          </p:cNvSpPr>
          <p:nvPr/>
        </p:nvSpPr>
        <p:spPr>
          <a:xfrm>
            <a:off x="1097280" y="286603"/>
            <a:ext cx="10058400" cy="44491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805916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en-US" dirty="0" smtClean="0">
                <a:solidFill>
                  <a:srgbClr val="FF0000"/>
                </a:solidFill>
              </a:rPr>
              <a:t>Why some players have been able to get out the trap of a routinized behavior , while many other remained locked in the old, consolidated routine?</a:t>
            </a:r>
          </a:p>
          <a:p>
            <a:r>
              <a:rPr lang="en-US" dirty="0" smtClean="0">
                <a:solidFill>
                  <a:srgbClr val="FF0000"/>
                </a:solidFill>
              </a:rPr>
              <a:t>Put in a different way, what are the elements that govern the choice  between exploration and exploitation ? </a:t>
            </a:r>
            <a:r>
              <a:rPr lang="en-US" dirty="0" smtClean="0"/>
              <a:t>(Jim March)</a:t>
            </a:r>
            <a:endParaRPr lang="en-US" dirty="0"/>
          </a:p>
          <a:p>
            <a:r>
              <a:rPr lang="en-US" dirty="0" smtClean="0"/>
              <a:t>A key element to answer to the problem is </a:t>
            </a:r>
            <a:r>
              <a:rPr lang="en-US" i="1" dirty="0" smtClean="0"/>
              <a:t>accessibility</a:t>
            </a:r>
          </a:p>
          <a:p>
            <a:r>
              <a:rPr lang="en-US" dirty="0" smtClean="0">
                <a:solidFill>
                  <a:schemeClr val="tx1"/>
                </a:solidFill>
              </a:rPr>
              <a:t>As </a:t>
            </a:r>
            <a:r>
              <a:rPr lang="en-US" dirty="0">
                <a:solidFill>
                  <a:schemeClr val="tx1"/>
                </a:solidFill>
              </a:rPr>
              <a:t>Kahneman notes: </a:t>
            </a:r>
            <a:endParaRPr lang="it-IT" dirty="0">
              <a:solidFill>
                <a:schemeClr val="tx1"/>
              </a:solidFill>
            </a:endParaRPr>
          </a:p>
          <a:p>
            <a:r>
              <a:rPr lang="en-US" dirty="0">
                <a:solidFill>
                  <a:schemeClr val="tx1"/>
                </a:solidFill>
              </a:rPr>
              <a:t>The acquisition of skills gradually increases the </a:t>
            </a:r>
            <a:r>
              <a:rPr lang="en-US" i="1" dirty="0">
                <a:solidFill>
                  <a:schemeClr val="tx1"/>
                </a:solidFill>
              </a:rPr>
              <a:t>accessibility</a:t>
            </a:r>
            <a:r>
              <a:rPr lang="en-US" dirty="0">
                <a:solidFill>
                  <a:schemeClr val="tx1"/>
                </a:solidFill>
              </a:rPr>
              <a:t> of useful responses and of productive ways to organize information, until skilled performance becomes almost effortless. This effect of practice is not limited to motor skills. A master chess player does not see the same board as the novice (Kahneman, 2002, p. 453)</a:t>
            </a:r>
            <a:endParaRPr lang="it-IT" dirty="0">
              <a:solidFill>
                <a:schemeClr val="tx1"/>
              </a:solidFill>
            </a:endParaRPr>
          </a:p>
          <a:p>
            <a:endParaRPr lang="it-IT" dirty="0">
              <a:solidFill>
                <a:schemeClr val="tx1"/>
              </a:solidFill>
            </a:endParaRPr>
          </a:p>
        </p:txBody>
      </p:sp>
      <p:sp>
        <p:nvSpPr>
          <p:cNvPr id="5" name="Titolo 1"/>
          <p:cNvSpPr>
            <a:spLocks noGrp="1"/>
          </p:cNvSpPr>
          <p:nvPr>
            <p:ph type="title"/>
          </p:nvPr>
        </p:nvSpPr>
        <p:spPr>
          <a:xfrm>
            <a:off x="1097280" y="286603"/>
            <a:ext cx="10058400" cy="444917"/>
          </a:xfrm>
        </p:spPr>
        <p:txBody>
          <a:bodyPr>
            <a:normAutofit/>
          </a:bodyPr>
          <a:lstStyle/>
          <a:p>
            <a:r>
              <a:rPr lang="it-IT" sz="2400" dirty="0" smtClean="0"/>
              <a:t>Accessibility</a:t>
            </a:r>
            <a:endParaRPr lang="it-IT" sz="2400" dirty="0"/>
          </a:p>
        </p:txBody>
      </p:sp>
    </p:spTree>
    <p:extLst>
      <p:ext uri="{BB962C8B-B14F-4D97-AF65-F5344CB8AC3E}">
        <p14:creationId xmlns:p14="http://schemas.microsoft.com/office/powerpoint/2010/main" val="3155791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en-US" dirty="0" smtClean="0"/>
              <a:t>In both experiments player’s attention was artificially manipulated. In fact during the preliminary training phase players were exposed to card distribution that led players to learn one strategy more easily than the other. After the training phase the key cards of </a:t>
            </a:r>
            <a:r>
              <a:rPr lang="en-US" i="1" dirty="0" smtClean="0"/>
              <a:t>one</a:t>
            </a:r>
            <a:r>
              <a:rPr lang="en-US" dirty="0" smtClean="0"/>
              <a:t> strategy were familiar to the players, and therefore more accessible than the key cards of the alternative strategy. </a:t>
            </a:r>
          </a:p>
          <a:p>
            <a:r>
              <a:rPr lang="en-US" dirty="0" smtClean="0"/>
              <a:t>Thus </a:t>
            </a:r>
            <a:r>
              <a:rPr lang="en-US" dirty="0"/>
              <a:t>the </a:t>
            </a:r>
            <a:r>
              <a:rPr lang="en-US" i="1" dirty="0"/>
              <a:t>differential accessibility</a:t>
            </a:r>
            <a:r>
              <a:rPr lang="en-US" dirty="0"/>
              <a:t> explains in a simple way why a large number of players continued to use the familiar strategy even when inefficient: they </a:t>
            </a:r>
            <a:r>
              <a:rPr lang="en-US" dirty="0" smtClean="0"/>
              <a:t>did </a:t>
            </a:r>
            <a:r>
              <a:rPr lang="en-US" dirty="0"/>
              <a:t>not pay attention to the key card of the unfamiliar strategy</a:t>
            </a:r>
            <a:r>
              <a:rPr lang="en-US" dirty="0" smtClean="0"/>
              <a:t>.</a:t>
            </a:r>
          </a:p>
        </p:txBody>
      </p:sp>
      <p:sp>
        <p:nvSpPr>
          <p:cNvPr id="5" name="Titolo 1"/>
          <p:cNvSpPr>
            <a:spLocks noGrp="1"/>
          </p:cNvSpPr>
          <p:nvPr>
            <p:ph type="title"/>
          </p:nvPr>
        </p:nvSpPr>
        <p:spPr>
          <a:xfrm>
            <a:off x="1097280" y="286603"/>
            <a:ext cx="10058400" cy="444917"/>
          </a:xfrm>
        </p:spPr>
        <p:txBody>
          <a:bodyPr>
            <a:normAutofit/>
          </a:body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24365478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en-US" dirty="0" smtClean="0"/>
              <a:t>Of </a:t>
            </a:r>
            <a:r>
              <a:rPr lang="en-US" dirty="0"/>
              <a:t>course, a question arises about the reasons why some players repeatedly employ the same strategy, while others are able to learn new ones. </a:t>
            </a:r>
            <a:endParaRPr lang="en-US" dirty="0" smtClean="0"/>
          </a:p>
          <a:p>
            <a:r>
              <a:rPr lang="en-US" dirty="0" smtClean="0"/>
              <a:t>One </a:t>
            </a:r>
            <a:r>
              <a:rPr lang="en-US" dirty="0"/>
              <a:t>central element in beginning to answer this question is the role of automatic processes, in </a:t>
            </a:r>
            <a:r>
              <a:rPr lang="en-US" i="1" dirty="0"/>
              <a:t>directing players’ attention</a:t>
            </a:r>
            <a:r>
              <a:rPr lang="en-US" dirty="0"/>
              <a:t>. If players are more familiar with a </a:t>
            </a:r>
            <a:r>
              <a:rPr lang="en-US" dirty="0" smtClean="0"/>
              <a:t>strategy, </a:t>
            </a:r>
            <a:r>
              <a:rPr lang="en-US" dirty="0"/>
              <a:t>the strategy directs their attention and search to the </a:t>
            </a:r>
            <a:r>
              <a:rPr lang="en-US" dirty="0" smtClean="0"/>
              <a:t>key cards relevant to actuate the strategy . Thus </a:t>
            </a:r>
            <a:r>
              <a:rPr lang="en-US" dirty="0"/>
              <a:t>if strategy S</a:t>
            </a:r>
            <a:r>
              <a:rPr lang="en-US" baseline="-25000" dirty="0"/>
              <a:t>1</a:t>
            </a:r>
            <a:r>
              <a:rPr lang="en-US" dirty="0"/>
              <a:t> is more accessible to a player then S</a:t>
            </a:r>
            <a:r>
              <a:rPr lang="en-US" baseline="-25000" dirty="0"/>
              <a:t>2</a:t>
            </a:r>
            <a:r>
              <a:rPr lang="en-US" dirty="0"/>
              <a:t>, he simply does not </a:t>
            </a:r>
            <a:r>
              <a:rPr lang="en-US" dirty="0" smtClean="0"/>
              <a:t>pays </a:t>
            </a:r>
            <a:r>
              <a:rPr lang="en-US" dirty="0"/>
              <a:t>attention to the cards that should permit him to activate S</a:t>
            </a:r>
            <a:r>
              <a:rPr lang="en-US" baseline="-25000" dirty="0"/>
              <a:t>2</a:t>
            </a:r>
            <a:r>
              <a:rPr lang="en-US" dirty="0"/>
              <a:t>. </a:t>
            </a:r>
            <a:endParaRPr lang="it-IT" dirty="0"/>
          </a:p>
        </p:txBody>
      </p:sp>
      <p:sp>
        <p:nvSpPr>
          <p:cNvPr id="5" name="Titolo 1"/>
          <p:cNvSpPr>
            <a:spLocks noGrp="1"/>
          </p:cNvSpPr>
          <p:nvPr>
            <p:ph type="title"/>
          </p:nvPr>
        </p:nvSpPr>
        <p:spPr>
          <a:xfrm>
            <a:off x="1097280" y="286603"/>
            <a:ext cx="10058400" cy="444917"/>
          </a:xfrm>
        </p:spPr>
        <p:txBody>
          <a:bodyPr>
            <a:normAutofit/>
          </a:body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21408844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en-US" dirty="0"/>
              <a:t>It follows that if one strategy comes to the mind of a player more easily than another, the effect is to free the memory load, direct attention, and filter ‘relevant’ information. </a:t>
            </a:r>
            <a:endParaRPr lang="it-IT" dirty="0"/>
          </a:p>
          <a:p>
            <a:r>
              <a:rPr lang="en-US" dirty="0"/>
              <a:t>In consequence, it could reasonably be expected that the time taken to discover the second strategy varies in relation to the extent to which the first strategy governs the player’s attention. </a:t>
            </a:r>
            <a:r>
              <a:rPr lang="en-US" u="sng" dirty="0"/>
              <a:t>The ease with which the first strategy comes to the mind of a player can help or hinder the discovery of the second</a:t>
            </a:r>
            <a:r>
              <a:rPr lang="en-US" dirty="0"/>
              <a:t>. </a:t>
            </a:r>
            <a:endParaRPr lang="it-IT" dirty="0"/>
          </a:p>
        </p:txBody>
      </p:sp>
      <p:sp>
        <p:nvSpPr>
          <p:cNvPr id="5" name="Titolo 1"/>
          <p:cNvSpPr>
            <a:spLocks noGrp="1"/>
          </p:cNvSpPr>
          <p:nvPr>
            <p:ph type="title"/>
          </p:nvPr>
        </p:nvSpPr>
        <p:spPr>
          <a:xfrm>
            <a:off x="1097280" y="286603"/>
            <a:ext cx="10058400" cy="444917"/>
          </a:xfrm>
        </p:spPr>
        <p:txBody>
          <a:bodyPr>
            <a:normAutofit/>
          </a:bodyPr>
          <a:lstStyle/>
          <a:p>
            <a:r>
              <a:rPr lang="it-IT" sz="2400" dirty="0" err="1" smtClean="0"/>
              <a:t>Experiments</a:t>
            </a:r>
            <a:r>
              <a:rPr lang="it-IT" sz="2400" dirty="0" smtClean="0"/>
              <a:t> on </a:t>
            </a:r>
            <a:r>
              <a:rPr lang="it-IT" sz="2400" dirty="0" err="1" smtClean="0"/>
              <a:t>creativity</a:t>
            </a:r>
            <a:endParaRPr lang="it-IT" sz="2400" dirty="0"/>
          </a:p>
        </p:txBody>
      </p:sp>
    </p:spTree>
    <p:extLst>
      <p:ext uri="{BB962C8B-B14F-4D97-AF65-F5344CB8AC3E}">
        <p14:creationId xmlns:p14="http://schemas.microsoft.com/office/powerpoint/2010/main" val="165423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761612"/>
          </a:xfrm>
        </p:spPr>
        <p:txBody>
          <a:bodyPr>
            <a:normAutofit/>
          </a:bodyPr>
          <a:lstStyle/>
          <a:p>
            <a:r>
              <a:rPr lang="it-IT" sz="3200" dirty="0" err="1" smtClean="0"/>
              <a:t>Creativity</a:t>
            </a:r>
            <a:r>
              <a:rPr lang="it-IT" sz="3200" dirty="0" smtClean="0"/>
              <a:t> and </a:t>
            </a:r>
            <a:r>
              <a:rPr lang="it-IT" sz="3200" dirty="0" err="1" smtClean="0"/>
              <a:t>unpredictability</a:t>
            </a:r>
            <a:endParaRPr lang="it-IT" sz="3200" dirty="0"/>
          </a:p>
        </p:txBody>
      </p:sp>
      <p:sp>
        <p:nvSpPr>
          <p:cNvPr id="3" name="Segnaposto contenuto 2"/>
          <p:cNvSpPr>
            <a:spLocks noGrp="1"/>
          </p:cNvSpPr>
          <p:nvPr>
            <p:ph idx="1"/>
          </p:nvPr>
        </p:nvSpPr>
        <p:spPr/>
        <p:txBody>
          <a:bodyPr/>
          <a:lstStyle/>
          <a:p>
            <a:r>
              <a:rPr lang="en-US" dirty="0" smtClean="0"/>
              <a:t>The innovative process is typically characterized by initial conditions in which only </a:t>
            </a:r>
            <a:r>
              <a:rPr lang="en-US" dirty="0"/>
              <a:t>one actor or a small group of </a:t>
            </a:r>
            <a:r>
              <a:rPr lang="en-US" dirty="0" smtClean="0"/>
              <a:t>actors initiate </a:t>
            </a:r>
            <a:r>
              <a:rPr lang="en-US" dirty="0"/>
              <a:t>a project </a:t>
            </a:r>
            <a:r>
              <a:rPr lang="en-US" dirty="0" smtClean="0"/>
              <a:t>born </a:t>
            </a:r>
            <a:r>
              <a:rPr lang="en-US" dirty="0"/>
              <a:t>by </a:t>
            </a:r>
            <a:r>
              <a:rPr lang="en-US" dirty="0" smtClean="0"/>
              <a:t>their  </a:t>
            </a:r>
            <a:r>
              <a:rPr lang="en-US" dirty="0"/>
              <a:t>imagination </a:t>
            </a:r>
            <a:r>
              <a:rPr lang="en-US" dirty="0" smtClean="0"/>
              <a:t>. The majority of actors of the economic arena disagree either about the goals to pursue or about the strategy to be actuated, or about the feasibility of the project.  According to the majority of economic operators the success of the project is not predictable and the innovator is considered as </a:t>
            </a:r>
            <a:r>
              <a:rPr lang="en-US" dirty="0" smtClean="0"/>
              <a:t>an oracle</a:t>
            </a:r>
            <a:r>
              <a:rPr lang="en-US" dirty="0"/>
              <a:t> </a:t>
            </a:r>
            <a:r>
              <a:rPr lang="en-US" dirty="0" smtClean="0"/>
              <a:t>, </a:t>
            </a:r>
            <a:r>
              <a:rPr lang="en-US" dirty="0"/>
              <a:t>to whom they do not trust</a:t>
            </a:r>
            <a:endParaRPr lang="en-US" dirty="0" smtClean="0"/>
          </a:p>
          <a:p>
            <a:endParaRPr lang="en-US" dirty="0"/>
          </a:p>
          <a:p>
            <a:r>
              <a:rPr lang="en-US" dirty="0" smtClean="0">
                <a:solidFill>
                  <a:srgbClr val="FF0000"/>
                </a:solidFill>
              </a:rPr>
              <a:t>“... </a:t>
            </a:r>
            <a:r>
              <a:rPr lang="en-US" dirty="0">
                <a:solidFill>
                  <a:srgbClr val="FF0000"/>
                </a:solidFill>
              </a:rPr>
              <a:t>Here the success of everything depends upon intuition, the capacity of  seeing things in a way which afterwards proves to be true, even though it cannot be established at the moment, and of grasping the essential fact, discarding the unessential, even though one can give no account of the principles by which this is done” </a:t>
            </a:r>
            <a:r>
              <a:rPr lang="en-US" dirty="0"/>
              <a:t>(Schumpeter, (1934) 85). </a:t>
            </a:r>
            <a:endParaRPr lang="it-IT" dirty="0"/>
          </a:p>
        </p:txBody>
      </p:sp>
    </p:spTree>
    <p:extLst>
      <p:ext uri="{BB962C8B-B14F-4D97-AF65-F5344CB8AC3E}">
        <p14:creationId xmlns:p14="http://schemas.microsoft.com/office/powerpoint/2010/main" val="28435515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594746"/>
          </a:xfrm>
        </p:spPr>
        <p:txBody>
          <a:bodyPr>
            <a:normAutofit/>
          </a:bodyPr>
          <a:lstStyle/>
          <a:p>
            <a:r>
              <a:rPr lang="en-US" sz="3200" dirty="0" smtClean="0"/>
              <a:t>Hindering  </a:t>
            </a:r>
            <a:r>
              <a:rPr lang="en-US" sz="3200" dirty="0"/>
              <a:t>the discovery </a:t>
            </a:r>
            <a:r>
              <a:rPr lang="en-US" sz="3200" dirty="0" smtClean="0"/>
              <a:t>: </a:t>
            </a:r>
            <a:r>
              <a:rPr lang="it-IT" sz="3200" dirty="0" err="1" smtClean="0"/>
              <a:t>Confirmations</a:t>
            </a:r>
            <a:r>
              <a:rPr lang="it-IT" sz="3200" dirty="0" smtClean="0"/>
              <a:t> </a:t>
            </a:r>
            <a:r>
              <a:rPr lang="it-IT" sz="3200" dirty="0" err="1" smtClean="0"/>
              <a:t>Bias</a:t>
            </a:r>
            <a:endParaRPr lang="it-IT" sz="3200" dirty="0"/>
          </a:p>
        </p:txBody>
      </p:sp>
      <p:sp>
        <p:nvSpPr>
          <p:cNvPr id="3" name="Segnaposto contenuto 2"/>
          <p:cNvSpPr>
            <a:spLocks noGrp="1"/>
          </p:cNvSpPr>
          <p:nvPr>
            <p:ph idx="1"/>
          </p:nvPr>
        </p:nvSpPr>
        <p:spPr/>
        <p:txBody>
          <a:bodyPr/>
          <a:lstStyle/>
          <a:p>
            <a:endParaRPr lang="en-US" dirty="0" smtClean="0"/>
          </a:p>
          <a:p>
            <a:r>
              <a:rPr lang="en-US" dirty="0" smtClean="0"/>
              <a:t>“The </a:t>
            </a:r>
            <a:r>
              <a:rPr lang="en-US" dirty="0"/>
              <a:t>human understanding when it has once adopted an opinion (either as being the received opinion or as being agreeable to itself) draws all things else to support and agree with it. And though there be a greater number and weight of instances to be found on the other side, yet these it either neglects and despises, or else by some distinction sets aside and rejects</a:t>
            </a:r>
            <a:r>
              <a:rPr lang="en-US" dirty="0" smtClean="0"/>
              <a:t>;”</a:t>
            </a:r>
          </a:p>
          <a:p>
            <a:r>
              <a:rPr lang="en-US" dirty="0" smtClean="0"/>
              <a:t> (Francis Bacon, </a:t>
            </a:r>
            <a:r>
              <a:rPr lang="en-US" dirty="0" err="1" smtClean="0"/>
              <a:t>Novum</a:t>
            </a:r>
            <a:r>
              <a:rPr lang="en-US" dirty="0" smtClean="0"/>
              <a:t> </a:t>
            </a:r>
            <a:r>
              <a:rPr lang="en-US" dirty="0" err="1" smtClean="0"/>
              <a:t>Organon</a:t>
            </a:r>
            <a:r>
              <a:rPr lang="en-US" dirty="0" smtClean="0"/>
              <a:t>, )</a:t>
            </a:r>
          </a:p>
          <a:p>
            <a:endParaRPr lang="it-IT" dirty="0"/>
          </a:p>
        </p:txBody>
      </p:sp>
    </p:spTree>
    <p:extLst>
      <p:ext uri="{BB962C8B-B14F-4D97-AF65-F5344CB8AC3E}">
        <p14:creationId xmlns:p14="http://schemas.microsoft.com/office/powerpoint/2010/main" val="11702519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05763"/>
          </a:xfrm>
        </p:spPr>
        <p:txBody>
          <a:bodyPr>
            <a:normAutofit/>
          </a:bodyPr>
          <a:lstStyle/>
          <a:p>
            <a:r>
              <a:rPr lang="en-US" sz="3200" dirty="0"/>
              <a:t>Confirmation bias</a:t>
            </a:r>
            <a:endParaRPr lang="it-IT" sz="3200" dirty="0"/>
          </a:p>
        </p:txBody>
      </p:sp>
      <p:sp>
        <p:nvSpPr>
          <p:cNvPr id="3" name="Segnaposto contenuto 2"/>
          <p:cNvSpPr>
            <a:spLocks noGrp="1"/>
          </p:cNvSpPr>
          <p:nvPr>
            <p:ph idx="1"/>
          </p:nvPr>
        </p:nvSpPr>
        <p:spPr/>
        <p:txBody>
          <a:bodyPr>
            <a:normAutofit/>
          </a:bodyPr>
          <a:lstStyle/>
          <a:p>
            <a:r>
              <a:rPr lang="en-US" dirty="0" smtClean="0"/>
              <a:t>Confirmation bias  ” </a:t>
            </a:r>
            <a:r>
              <a:rPr lang="en-US" dirty="0"/>
              <a:t>refers usually to unwitting selectivity in the acquisition and use of evidence. The line between deliberate selectivity in the use of evidence and unwitting molding of facts to fit hypotheses or beliefs is a difficult one to draw in practice, but the distinction is meaningful conceptually, and confirmation bias has more to do with the latter than with the former</a:t>
            </a:r>
            <a:r>
              <a:rPr lang="en-US" dirty="0" smtClean="0"/>
              <a:t>.” </a:t>
            </a:r>
            <a:endParaRPr lang="en-US" dirty="0"/>
          </a:p>
          <a:p>
            <a:r>
              <a:rPr lang="en-US" dirty="0"/>
              <a:t>People tend to seek information that they consider supportive of favored hypotheses or existing beliefs and to interpret information in ways that are partial to those hypotheses or beliefs. Conversely, they tend not to seek and perhaps even to avoid information that would be considered </a:t>
            </a:r>
            <a:r>
              <a:rPr lang="en-US" dirty="0" err="1"/>
              <a:t>counterindicative</a:t>
            </a:r>
            <a:r>
              <a:rPr lang="en-US" dirty="0"/>
              <a:t> with respect to those hypotheses or beliefs and supportive of alternative possibilities (</a:t>
            </a:r>
            <a:r>
              <a:rPr lang="en-US" dirty="0" err="1"/>
              <a:t>Koriat</a:t>
            </a:r>
            <a:r>
              <a:rPr lang="en-US" dirty="0"/>
              <a:t>, Lichtenstein, &amp; </a:t>
            </a:r>
            <a:r>
              <a:rPr lang="en-US" dirty="0" err="1"/>
              <a:t>Fischhoff</a:t>
            </a:r>
            <a:r>
              <a:rPr lang="en-US" dirty="0"/>
              <a:t>, 1980).</a:t>
            </a:r>
          </a:p>
          <a:p>
            <a:endParaRPr lang="it-IT" dirty="0"/>
          </a:p>
        </p:txBody>
      </p:sp>
    </p:spTree>
    <p:extLst>
      <p:ext uri="{BB962C8B-B14F-4D97-AF65-F5344CB8AC3E}">
        <p14:creationId xmlns:p14="http://schemas.microsoft.com/office/powerpoint/2010/main" val="1401030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38814"/>
          </a:xfrm>
        </p:spPr>
        <p:txBody>
          <a:bodyPr>
            <a:normAutofit/>
          </a:bodyPr>
          <a:lstStyle/>
          <a:p>
            <a:r>
              <a:rPr lang="it-IT" sz="3200" dirty="0" err="1"/>
              <a:t>Confirmations</a:t>
            </a:r>
            <a:r>
              <a:rPr lang="it-IT" sz="3200" dirty="0"/>
              <a:t> </a:t>
            </a:r>
            <a:r>
              <a:rPr lang="it-IT" sz="3200" dirty="0" err="1"/>
              <a:t>Bias</a:t>
            </a:r>
            <a:endParaRPr lang="it-IT" sz="3200" dirty="0"/>
          </a:p>
        </p:txBody>
      </p:sp>
      <p:sp>
        <p:nvSpPr>
          <p:cNvPr id="3" name="Segnaposto contenuto 2"/>
          <p:cNvSpPr>
            <a:spLocks noGrp="1"/>
          </p:cNvSpPr>
          <p:nvPr>
            <p:ph idx="1"/>
          </p:nvPr>
        </p:nvSpPr>
        <p:spPr/>
        <p:txBody>
          <a:bodyPr>
            <a:normAutofit/>
          </a:bodyPr>
          <a:lstStyle/>
          <a:p>
            <a:r>
              <a:rPr lang="it-IT" dirty="0" err="1" smtClean="0">
                <a:solidFill>
                  <a:srgbClr val="FF0000"/>
                </a:solidFill>
              </a:rPr>
              <a:t>Confirmation</a:t>
            </a:r>
            <a:r>
              <a:rPr lang="it-IT" dirty="0" smtClean="0">
                <a:solidFill>
                  <a:srgbClr val="FF0000"/>
                </a:solidFill>
              </a:rPr>
              <a:t> </a:t>
            </a:r>
            <a:r>
              <a:rPr lang="it-IT" dirty="0" err="1" smtClean="0">
                <a:solidFill>
                  <a:srgbClr val="FF0000"/>
                </a:solidFill>
              </a:rPr>
              <a:t>bias</a:t>
            </a:r>
            <a:r>
              <a:rPr lang="it-IT" dirty="0" smtClean="0">
                <a:solidFill>
                  <a:srgbClr val="FF0000"/>
                </a:solidFill>
              </a:rPr>
              <a:t> </a:t>
            </a:r>
            <a:r>
              <a:rPr lang="it-IT" dirty="0" err="1" smtClean="0">
                <a:solidFill>
                  <a:srgbClr val="FF0000"/>
                </a:solidFill>
              </a:rPr>
              <a:t>reinforces</a:t>
            </a:r>
            <a:r>
              <a:rPr lang="it-IT" dirty="0" smtClean="0">
                <a:solidFill>
                  <a:srgbClr val="FF0000"/>
                </a:solidFill>
              </a:rPr>
              <a:t> </a:t>
            </a:r>
            <a:r>
              <a:rPr lang="it-IT" dirty="0" err="1" smtClean="0">
                <a:solidFill>
                  <a:srgbClr val="FF0000"/>
                </a:solidFill>
              </a:rPr>
              <a:t>existing</a:t>
            </a:r>
            <a:r>
              <a:rPr lang="it-IT" dirty="0" smtClean="0">
                <a:solidFill>
                  <a:srgbClr val="FF0000"/>
                </a:solidFill>
              </a:rPr>
              <a:t> </a:t>
            </a:r>
            <a:r>
              <a:rPr lang="it-IT" dirty="0" err="1" smtClean="0">
                <a:solidFill>
                  <a:srgbClr val="FF0000"/>
                </a:solidFill>
              </a:rPr>
              <a:t>routines</a:t>
            </a:r>
            <a:r>
              <a:rPr lang="it-IT" dirty="0" smtClean="0">
                <a:solidFill>
                  <a:srgbClr val="FF0000"/>
                </a:solidFill>
              </a:rPr>
              <a:t> and </a:t>
            </a:r>
            <a:r>
              <a:rPr lang="it-IT" dirty="0" err="1" smtClean="0">
                <a:solidFill>
                  <a:srgbClr val="FF0000"/>
                </a:solidFill>
              </a:rPr>
              <a:t>directs</a:t>
            </a:r>
            <a:r>
              <a:rPr lang="it-IT" dirty="0" smtClean="0">
                <a:solidFill>
                  <a:srgbClr val="FF0000"/>
                </a:solidFill>
              </a:rPr>
              <a:t> </a:t>
            </a:r>
            <a:r>
              <a:rPr lang="it-IT" dirty="0" err="1" smtClean="0">
                <a:solidFill>
                  <a:srgbClr val="FF0000"/>
                </a:solidFill>
              </a:rPr>
              <a:t>predictably</a:t>
            </a:r>
            <a:r>
              <a:rPr lang="it-IT" dirty="0" smtClean="0">
                <a:solidFill>
                  <a:srgbClr val="FF0000"/>
                </a:solidFill>
              </a:rPr>
              <a:t> </a:t>
            </a:r>
            <a:r>
              <a:rPr lang="it-IT" dirty="0" err="1" smtClean="0">
                <a:solidFill>
                  <a:srgbClr val="FF0000"/>
                </a:solidFill>
              </a:rPr>
              <a:t>attention</a:t>
            </a:r>
            <a:endParaRPr lang="it-IT" dirty="0" smtClean="0">
              <a:solidFill>
                <a:srgbClr val="FF0000"/>
              </a:solidFill>
            </a:endParaRPr>
          </a:p>
          <a:p>
            <a:r>
              <a:rPr lang="it-IT" dirty="0" smtClean="0"/>
              <a:t>«Social» and the building of </a:t>
            </a:r>
            <a:r>
              <a:rPr lang="it-IT" dirty="0" err="1" smtClean="0"/>
              <a:t>echo</a:t>
            </a:r>
            <a:r>
              <a:rPr lang="it-IT" dirty="0" smtClean="0"/>
              <a:t> </a:t>
            </a:r>
            <a:r>
              <a:rPr lang="it-IT" dirty="0" err="1" smtClean="0"/>
              <a:t>chambers</a:t>
            </a:r>
            <a:endParaRPr lang="it-IT" dirty="0" smtClean="0"/>
          </a:p>
          <a:p>
            <a:r>
              <a:rPr lang="it-IT" dirty="0" smtClean="0"/>
              <a:t>The </a:t>
            </a:r>
            <a:r>
              <a:rPr lang="it-IT" dirty="0" err="1" smtClean="0"/>
              <a:t>interaction</a:t>
            </a:r>
            <a:r>
              <a:rPr lang="it-IT" dirty="0" smtClean="0"/>
              <a:t> </a:t>
            </a:r>
            <a:r>
              <a:rPr lang="it-IT" dirty="0" err="1" smtClean="0"/>
              <a:t>between</a:t>
            </a:r>
            <a:r>
              <a:rPr lang="it-IT" dirty="0" smtClean="0"/>
              <a:t> </a:t>
            </a:r>
            <a:r>
              <a:rPr lang="it-IT" dirty="0" err="1" smtClean="0"/>
              <a:t>system</a:t>
            </a:r>
            <a:r>
              <a:rPr lang="it-IT" dirty="0" smtClean="0"/>
              <a:t> </a:t>
            </a:r>
            <a:r>
              <a:rPr lang="it-IT" dirty="0" err="1" smtClean="0"/>
              <a:t>one</a:t>
            </a:r>
            <a:r>
              <a:rPr lang="it-IT" dirty="0" smtClean="0"/>
              <a:t> and </a:t>
            </a:r>
            <a:r>
              <a:rPr lang="it-IT" dirty="0" err="1" smtClean="0"/>
              <a:t>system</a:t>
            </a:r>
            <a:r>
              <a:rPr lang="it-IT" dirty="0" smtClean="0"/>
              <a:t> </a:t>
            </a:r>
            <a:r>
              <a:rPr lang="it-IT" dirty="0" err="1" smtClean="0"/>
              <a:t>two</a:t>
            </a:r>
            <a:r>
              <a:rPr lang="it-IT" dirty="0" smtClean="0"/>
              <a:t> </a:t>
            </a:r>
            <a:r>
              <a:rPr lang="it-IT" dirty="0" err="1" smtClean="0"/>
              <a:t>has</a:t>
            </a:r>
            <a:r>
              <a:rPr lang="it-IT" dirty="0" smtClean="0"/>
              <a:t> </a:t>
            </a:r>
            <a:r>
              <a:rPr lang="it-IT" dirty="0" err="1" smtClean="0"/>
              <a:t>different</a:t>
            </a:r>
            <a:r>
              <a:rPr lang="it-IT" dirty="0" smtClean="0"/>
              <a:t> </a:t>
            </a:r>
            <a:r>
              <a:rPr lang="it-IT" dirty="0" err="1" smtClean="0"/>
              <a:t>effects</a:t>
            </a:r>
            <a:r>
              <a:rPr lang="it-IT" dirty="0" smtClean="0"/>
              <a:t>: </a:t>
            </a:r>
            <a:r>
              <a:rPr lang="it-IT" dirty="0" err="1" smtClean="0"/>
              <a:t>reducing</a:t>
            </a:r>
            <a:r>
              <a:rPr lang="it-IT" dirty="0" smtClean="0"/>
              <a:t> </a:t>
            </a:r>
            <a:r>
              <a:rPr lang="it-IT" dirty="0" err="1" smtClean="0"/>
              <a:t>biases</a:t>
            </a:r>
            <a:r>
              <a:rPr lang="it-IT" dirty="0" smtClean="0"/>
              <a:t> in </a:t>
            </a:r>
            <a:r>
              <a:rPr lang="it-IT" dirty="0" err="1" smtClean="0"/>
              <a:t>reasoning</a:t>
            </a:r>
            <a:r>
              <a:rPr lang="it-IT" dirty="0" smtClean="0"/>
              <a:t> , </a:t>
            </a:r>
            <a:r>
              <a:rPr lang="it-IT" dirty="0" err="1" smtClean="0"/>
              <a:t>creating</a:t>
            </a:r>
            <a:r>
              <a:rPr lang="it-IT" dirty="0" smtClean="0"/>
              <a:t> new </a:t>
            </a:r>
            <a:r>
              <a:rPr lang="it-IT" dirty="0" err="1" smtClean="0"/>
              <a:t>routines</a:t>
            </a:r>
            <a:r>
              <a:rPr lang="it-IT" dirty="0" smtClean="0"/>
              <a:t> and re-</a:t>
            </a:r>
            <a:r>
              <a:rPr lang="it-IT" dirty="0" err="1" smtClean="0"/>
              <a:t>organizing</a:t>
            </a:r>
            <a:r>
              <a:rPr lang="it-IT" dirty="0" smtClean="0"/>
              <a:t> the </a:t>
            </a:r>
            <a:r>
              <a:rPr lang="it-IT" dirty="0" err="1" smtClean="0"/>
              <a:t>system</a:t>
            </a:r>
            <a:r>
              <a:rPr lang="it-IT" dirty="0" smtClean="0"/>
              <a:t> of the </a:t>
            </a:r>
            <a:r>
              <a:rPr lang="it-IT" dirty="0" err="1" smtClean="0"/>
              <a:t>existing</a:t>
            </a:r>
            <a:r>
              <a:rPr lang="it-IT" dirty="0" smtClean="0"/>
              <a:t> </a:t>
            </a:r>
            <a:r>
              <a:rPr lang="it-IT" dirty="0" err="1" smtClean="0"/>
              <a:t>ones</a:t>
            </a:r>
            <a:r>
              <a:rPr lang="it-IT" dirty="0"/>
              <a:t> </a:t>
            </a:r>
            <a:r>
              <a:rPr lang="it-IT" dirty="0" smtClean="0"/>
              <a:t>( self-</a:t>
            </a:r>
            <a:r>
              <a:rPr lang="it-IT" dirty="0" err="1" smtClean="0"/>
              <a:t>manipulaof</a:t>
            </a:r>
            <a:r>
              <a:rPr lang="it-IT" dirty="0" smtClean="0"/>
              <a:t> </a:t>
            </a:r>
            <a:r>
              <a:rPr lang="it-IT" dirty="0" err="1" smtClean="0"/>
              <a:t>symbols</a:t>
            </a:r>
            <a:r>
              <a:rPr lang="it-IT" dirty="0"/>
              <a:t> and </a:t>
            </a:r>
            <a:r>
              <a:rPr lang="it-IT" dirty="0" err="1"/>
              <a:t>simbolic</a:t>
            </a:r>
            <a:r>
              <a:rPr lang="it-IT" dirty="0"/>
              <a:t> </a:t>
            </a:r>
            <a:r>
              <a:rPr lang="it-IT" dirty="0" err="1"/>
              <a:t>representationstion</a:t>
            </a:r>
            <a:r>
              <a:rPr lang="it-IT" dirty="0"/>
              <a:t> </a:t>
            </a:r>
            <a:r>
              <a:rPr lang="it-IT" dirty="0" smtClean="0"/>
              <a:t>)</a:t>
            </a:r>
          </a:p>
          <a:p>
            <a:r>
              <a:rPr lang="it-IT" dirty="0" smtClean="0"/>
              <a:t>The </a:t>
            </a:r>
            <a:r>
              <a:rPr lang="it-IT" dirty="0" err="1" smtClean="0"/>
              <a:t>emergence</a:t>
            </a:r>
            <a:r>
              <a:rPr lang="it-IT" dirty="0" smtClean="0"/>
              <a:t> of </a:t>
            </a:r>
            <a:r>
              <a:rPr lang="it-IT" dirty="0" err="1" smtClean="0"/>
              <a:t>novelties</a:t>
            </a:r>
            <a:r>
              <a:rPr lang="it-IT" dirty="0" smtClean="0"/>
              <a:t> </a:t>
            </a:r>
            <a:r>
              <a:rPr lang="it-IT" dirty="0" err="1" smtClean="0"/>
              <a:t>is</a:t>
            </a:r>
            <a:r>
              <a:rPr lang="it-IT" dirty="0" smtClean="0"/>
              <a:t> … </a:t>
            </a:r>
            <a:r>
              <a:rPr lang="it-IT" dirty="0" err="1" smtClean="0"/>
              <a:t>anticipated</a:t>
            </a:r>
            <a:r>
              <a:rPr lang="it-IT" dirty="0" smtClean="0"/>
              <a:t> by </a:t>
            </a:r>
            <a:r>
              <a:rPr lang="it-IT" dirty="0" err="1" smtClean="0"/>
              <a:t>relaxing</a:t>
            </a:r>
            <a:r>
              <a:rPr lang="it-IT" dirty="0" smtClean="0"/>
              <a:t> </a:t>
            </a:r>
            <a:r>
              <a:rPr lang="it-IT" dirty="0" err="1" smtClean="0"/>
              <a:t>attention</a:t>
            </a:r>
            <a:r>
              <a:rPr lang="it-IT" dirty="0" smtClean="0"/>
              <a:t> and </a:t>
            </a:r>
            <a:r>
              <a:rPr lang="it-IT" dirty="0" err="1" smtClean="0"/>
              <a:t>coping</a:t>
            </a:r>
            <a:r>
              <a:rPr lang="it-IT" dirty="0" smtClean="0"/>
              <a:t> with new </a:t>
            </a:r>
            <a:r>
              <a:rPr lang="it-IT" dirty="0" err="1" smtClean="0"/>
              <a:t>representation</a:t>
            </a:r>
            <a:r>
              <a:rPr lang="it-IT" dirty="0" smtClean="0"/>
              <a:t> of the </a:t>
            </a:r>
            <a:r>
              <a:rPr lang="it-IT" dirty="0" err="1" smtClean="0"/>
              <a:t>old</a:t>
            </a:r>
            <a:r>
              <a:rPr lang="it-IT" dirty="0" smtClean="0"/>
              <a:t> </a:t>
            </a:r>
            <a:r>
              <a:rPr lang="it-IT" dirty="0" err="1" smtClean="0"/>
              <a:t>knowledge</a:t>
            </a:r>
            <a:r>
              <a:rPr lang="it-IT" dirty="0" smtClean="0"/>
              <a:t>.</a:t>
            </a:r>
          </a:p>
          <a:p>
            <a:endParaRPr lang="it-IT" dirty="0" smtClean="0"/>
          </a:p>
          <a:p>
            <a:endParaRPr lang="it-IT" dirty="0"/>
          </a:p>
        </p:txBody>
      </p:sp>
    </p:spTree>
    <p:extLst>
      <p:ext uri="{BB962C8B-B14F-4D97-AF65-F5344CB8AC3E}">
        <p14:creationId xmlns:p14="http://schemas.microsoft.com/office/powerpoint/2010/main" val="1512840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en-US" dirty="0"/>
              <a:t>Heuristics come to mind without immediate control, and the only way to modify them is through a slow and effortful process of learning: </a:t>
            </a:r>
            <a:r>
              <a:rPr lang="en-US" dirty="0" smtClean="0"/>
              <a:t>“the </a:t>
            </a:r>
            <a:r>
              <a:rPr lang="en-US" dirty="0"/>
              <a:t>acquisition of skills selectively increases the accessibility of useful </a:t>
            </a:r>
            <a:r>
              <a:rPr lang="en-US" dirty="0" smtClean="0"/>
              <a:t>responses”; </a:t>
            </a:r>
            <a:r>
              <a:rPr lang="en-US" dirty="0"/>
              <a:t>the more the chess player become expert and the more sophisticated – and different – becomes the heuristic that emerges in face to the same distribution of pieces on a given chess board: therefore individuals, improving by prolonged practice their skill on a particular domain, may modify and increase accessibility to the memorized items. But in the short run the heuristic answer to a problem is rapid, effortless and </a:t>
            </a:r>
            <a:r>
              <a:rPr lang="en-US" dirty="0">
                <a:solidFill>
                  <a:srgbClr val="FF0000"/>
                </a:solidFill>
              </a:rPr>
              <a:t>out of the deliberate contro</a:t>
            </a:r>
            <a:r>
              <a:rPr lang="en-US" dirty="0"/>
              <a:t>l. This originates two kinds of interference among the two processes elicited by System 1 and System 2.  </a:t>
            </a:r>
            <a:endParaRPr lang="it-IT" dirty="0"/>
          </a:p>
          <a:p>
            <a:r>
              <a:rPr lang="en-US" dirty="0"/>
              <a:t>On the one hand System 2 may modify, correct or reject the proposal of System 1. On the other hand the working of reasoning process (System 2) may be undermined by System 1 that can override with intuitive answers the results of System1. </a:t>
            </a:r>
            <a:endParaRPr lang="it-IT" dirty="0"/>
          </a:p>
          <a:p>
            <a:r>
              <a:rPr lang="en-US" dirty="0"/>
              <a:t>Reasoning is therefore limited by two kind of limitations: on the one hand the interaction between the two systems, on the other the limits of computing ability of the (short term memory).  </a:t>
            </a:r>
            <a:endParaRPr lang="it-IT" dirty="0"/>
          </a:p>
          <a:p>
            <a:endParaRPr lang="it-IT" dirty="0"/>
          </a:p>
        </p:txBody>
      </p:sp>
    </p:spTree>
    <p:extLst>
      <p:ext uri="{BB962C8B-B14F-4D97-AF65-F5344CB8AC3E}">
        <p14:creationId xmlns:p14="http://schemas.microsoft.com/office/powerpoint/2010/main" val="1037054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27797"/>
          </a:xfrm>
        </p:spPr>
        <p:txBody>
          <a:bodyPr>
            <a:normAutofit/>
          </a:bodyPr>
          <a:lstStyle/>
          <a:p>
            <a:r>
              <a:rPr lang="it-IT" sz="3200" dirty="0" smtClean="0"/>
              <a:t>Accessibility</a:t>
            </a:r>
            <a:endParaRPr lang="it-IT" sz="3200" dirty="0"/>
          </a:p>
        </p:txBody>
      </p:sp>
      <p:sp>
        <p:nvSpPr>
          <p:cNvPr id="3" name="Segnaposto contenuto 2"/>
          <p:cNvSpPr>
            <a:spLocks noGrp="1"/>
          </p:cNvSpPr>
          <p:nvPr>
            <p:ph idx="1"/>
          </p:nvPr>
        </p:nvSpPr>
        <p:spPr/>
        <p:txBody>
          <a:bodyPr/>
          <a:lstStyle/>
          <a:p>
            <a:r>
              <a:rPr lang="en-US" dirty="0" smtClean="0"/>
              <a:t>The </a:t>
            </a:r>
            <a:r>
              <a:rPr lang="en-US" dirty="0"/>
              <a:t>fragility of the human capacity for reasoning can be corrected only in the long run because, according to the dual model, the recall of items that could hinder or foster the responses to given problems cannot be consciously controlled: the memorized items have different </a:t>
            </a:r>
            <a:r>
              <a:rPr lang="en-US" i="1" dirty="0"/>
              <a:t>degrees of accessibility</a:t>
            </a:r>
            <a:r>
              <a:rPr lang="en-US" dirty="0"/>
              <a:t>. In consequence, </a:t>
            </a:r>
            <a:r>
              <a:rPr lang="en-US" dirty="0">
                <a:solidFill>
                  <a:srgbClr val="FF0000"/>
                </a:solidFill>
              </a:rPr>
              <a:t>the only way to modify accessibility is through a slow process of learning </a:t>
            </a:r>
            <a:r>
              <a:rPr lang="en-US" dirty="0" smtClean="0"/>
              <a:t>. </a:t>
            </a:r>
            <a:endParaRPr lang="it-IT" dirty="0"/>
          </a:p>
          <a:p>
            <a:r>
              <a:rPr lang="en-US" dirty="0"/>
              <a:t>According to Kahneman “the acquisition of skills selectively increases the accessibility of useful responses”. Chess provides a clear example: the more expert the chess player becomes, the more sophisticated – and different – becomes the heuristic that emerges when faced with the same distribution of pieces on a given chess board. Therefore individuals, improving their skill on a particular domain through prolonged practice, may modify and increase accessibility to the memorized items.</a:t>
            </a:r>
            <a:r>
              <a:rPr lang="it-IT" dirty="0"/>
              <a:t> </a:t>
            </a:r>
            <a:r>
              <a:rPr lang="en-US" dirty="0"/>
              <a:t>Kahneman (2002), 453</a:t>
            </a:r>
            <a:endParaRPr lang="it-IT" dirty="0"/>
          </a:p>
          <a:p>
            <a:endParaRPr lang="it-IT" dirty="0"/>
          </a:p>
        </p:txBody>
      </p:sp>
    </p:spTree>
    <p:extLst>
      <p:ext uri="{BB962C8B-B14F-4D97-AF65-F5344CB8AC3E}">
        <p14:creationId xmlns:p14="http://schemas.microsoft.com/office/powerpoint/2010/main" val="10142422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60848"/>
          </a:xfrm>
        </p:spPr>
        <p:txBody>
          <a:bodyPr>
            <a:normAutofit/>
          </a:bodyPr>
          <a:lstStyle/>
          <a:p>
            <a:r>
              <a:rPr lang="it-IT" sz="3200" dirty="0"/>
              <a:t>Accessibility</a:t>
            </a:r>
          </a:p>
        </p:txBody>
      </p:sp>
      <p:sp>
        <p:nvSpPr>
          <p:cNvPr id="3" name="Segnaposto contenuto 2"/>
          <p:cNvSpPr>
            <a:spLocks noGrp="1"/>
          </p:cNvSpPr>
          <p:nvPr>
            <p:ph idx="1"/>
          </p:nvPr>
        </p:nvSpPr>
        <p:spPr/>
        <p:txBody>
          <a:bodyPr/>
          <a:lstStyle/>
          <a:p>
            <a:r>
              <a:rPr lang="en-US" dirty="0"/>
              <a:t>Two conflicting processes are active: one the one hand the automatization of one strategy reduces the mental load permitting the exploration of new alternatives; on the other hand, automatization implies high accessibility to the familiar strategy and this, in turn, leads the attention to the strategy’s key-cards.</a:t>
            </a:r>
            <a:endParaRPr lang="it-IT" dirty="0"/>
          </a:p>
          <a:p>
            <a:endParaRPr lang="it-IT" dirty="0"/>
          </a:p>
        </p:txBody>
      </p:sp>
    </p:spTree>
    <p:extLst>
      <p:ext uri="{BB962C8B-B14F-4D97-AF65-F5344CB8AC3E}">
        <p14:creationId xmlns:p14="http://schemas.microsoft.com/office/powerpoint/2010/main" val="13775790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38814"/>
          </a:xfrm>
        </p:spPr>
        <p:txBody>
          <a:bodyPr>
            <a:normAutofit/>
          </a:bodyPr>
          <a:lstStyle/>
          <a:p>
            <a:r>
              <a:rPr lang="it-IT" sz="3200" dirty="0"/>
              <a:t>Accessibility</a:t>
            </a:r>
          </a:p>
        </p:txBody>
      </p:sp>
      <p:sp>
        <p:nvSpPr>
          <p:cNvPr id="3" name="Segnaposto contenuto 2"/>
          <p:cNvSpPr>
            <a:spLocks noGrp="1"/>
          </p:cNvSpPr>
          <p:nvPr>
            <p:ph idx="1"/>
          </p:nvPr>
        </p:nvSpPr>
        <p:spPr/>
        <p:txBody>
          <a:bodyPr/>
          <a:lstStyle/>
          <a:p>
            <a:r>
              <a:rPr lang="en-US" dirty="0"/>
              <a:t>Once a player is familiar with one strategy and has reduced the mental load for solving the task, he may search for different strategies </a:t>
            </a:r>
            <a:r>
              <a:rPr lang="en-US" i="1" dirty="0"/>
              <a:t>if his attention is not strictly focused on the key cards of the familiar strategy</a:t>
            </a:r>
            <a:r>
              <a:rPr lang="en-US" dirty="0"/>
              <a:t>. </a:t>
            </a:r>
            <a:endParaRPr lang="en-US" dirty="0" smtClean="0"/>
          </a:p>
          <a:p>
            <a:endParaRPr lang="en-US" dirty="0"/>
          </a:p>
          <a:p>
            <a:r>
              <a:rPr lang="en-US" dirty="0" smtClean="0"/>
              <a:t>We </a:t>
            </a:r>
            <a:r>
              <a:rPr lang="en-US" dirty="0"/>
              <a:t>can thus argue that a key element in understanding what triggers the search of   a new strategy, is </a:t>
            </a:r>
            <a:r>
              <a:rPr lang="en-US" dirty="0">
                <a:solidFill>
                  <a:srgbClr val="FF0000"/>
                </a:solidFill>
              </a:rPr>
              <a:t>the strength with which the routinization directs the attention of the players</a:t>
            </a:r>
            <a:r>
              <a:rPr lang="en-US" dirty="0"/>
              <a:t>, </a:t>
            </a:r>
            <a:r>
              <a:rPr lang="en-US" dirty="0">
                <a:solidFill>
                  <a:srgbClr val="FF0000"/>
                </a:solidFill>
              </a:rPr>
              <a:t>preventing a better solution being found</a:t>
            </a:r>
            <a:r>
              <a:rPr lang="en-US" dirty="0"/>
              <a:t>. </a:t>
            </a:r>
            <a:endParaRPr lang="it-IT" dirty="0"/>
          </a:p>
        </p:txBody>
      </p:sp>
    </p:spTree>
    <p:extLst>
      <p:ext uri="{BB962C8B-B14F-4D97-AF65-F5344CB8AC3E}">
        <p14:creationId xmlns:p14="http://schemas.microsoft.com/office/powerpoint/2010/main" val="38705347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97620"/>
            <a:ext cx="10058400" cy="627798"/>
          </a:xfrm>
        </p:spPr>
        <p:txBody>
          <a:bodyPr>
            <a:normAutofit/>
          </a:bodyPr>
          <a:lstStyle/>
          <a:p>
            <a:r>
              <a:rPr lang="it-IT" sz="3200" dirty="0"/>
              <a:t>Accessibility</a:t>
            </a:r>
          </a:p>
        </p:txBody>
      </p:sp>
      <p:sp>
        <p:nvSpPr>
          <p:cNvPr id="3" name="Segnaposto contenuto 2"/>
          <p:cNvSpPr>
            <a:spLocks noGrp="1"/>
          </p:cNvSpPr>
          <p:nvPr>
            <p:ph idx="1"/>
          </p:nvPr>
        </p:nvSpPr>
        <p:spPr/>
        <p:txBody>
          <a:bodyPr/>
          <a:lstStyle/>
          <a:p>
            <a:r>
              <a:rPr lang="en-US" dirty="0"/>
              <a:t>This point has been clearly discussed by </a:t>
            </a:r>
            <a:r>
              <a:rPr lang="en-US" dirty="0" err="1"/>
              <a:t>Bilalic</a:t>
            </a:r>
            <a:r>
              <a:rPr lang="en-US" dirty="0"/>
              <a:t>, McLeod and </a:t>
            </a:r>
            <a:r>
              <a:rPr lang="en-US" dirty="0" err="1"/>
              <a:t>Gobet</a:t>
            </a:r>
            <a:r>
              <a:rPr lang="en-US" dirty="0"/>
              <a:t> (2008,2010) in recent papers. They show that having found one solution, expert chess players were looking for a better one. </a:t>
            </a:r>
            <a:r>
              <a:rPr lang="en-US" dirty="0">
                <a:solidFill>
                  <a:srgbClr val="FF0000"/>
                </a:solidFill>
              </a:rPr>
              <a:t>But their eye movements showed that they continued to look at features of the problem related to the solution they had already envisaged</a:t>
            </a:r>
            <a:r>
              <a:rPr lang="en-US" dirty="0"/>
              <a:t>. So there are contrasting elements that prevent or lead to the discovery of a new solution and it is clear that some of these elements are not the product of a conscious deliberation .</a:t>
            </a:r>
            <a:endParaRPr lang="it-IT" dirty="0"/>
          </a:p>
        </p:txBody>
      </p:sp>
    </p:spTree>
    <p:extLst>
      <p:ext uri="{BB962C8B-B14F-4D97-AF65-F5344CB8AC3E}">
        <p14:creationId xmlns:p14="http://schemas.microsoft.com/office/powerpoint/2010/main" val="27890574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528645"/>
          </a:xfrm>
        </p:spPr>
        <p:txBody>
          <a:bodyPr>
            <a:normAutofit/>
          </a:bodyPr>
          <a:lstStyle/>
          <a:p>
            <a:r>
              <a:rPr lang="it-IT" sz="3200" dirty="0"/>
              <a:t>Accessibility</a:t>
            </a:r>
          </a:p>
        </p:txBody>
      </p:sp>
      <p:sp>
        <p:nvSpPr>
          <p:cNvPr id="3" name="Segnaposto contenuto 2"/>
          <p:cNvSpPr>
            <a:spLocks noGrp="1"/>
          </p:cNvSpPr>
          <p:nvPr>
            <p:ph idx="1"/>
          </p:nvPr>
        </p:nvSpPr>
        <p:spPr/>
        <p:txBody>
          <a:bodyPr/>
          <a:lstStyle/>
          <a:p>
            <a:r>
              <a:rPr lang="en-US" dirty="0"/>
              <a:t>An advancement in this respect, is due to Schuck  et </a:t>
            </a:r>
            <a:r>
              <a:rPr lang="en-US" dirty="0" err="1"/>
              <a:t>alii</a:t>
            </a:r>
            <a:r>
              <a:rPr lang="en-US" dirty="0"/>
              <a:t>  (2015) .  Through multivariate neuroimaging analyses (MPFC) they show that before the spontaneous change to an alternative strategy, the medial prefrontal cortex encoded information that was irrelevant for the current strategy but necessary for the new one.</a:t>
            </a:r>
            <a:endParaRPr lang="it-IT" dirty="0"/>
          </a:p>
          <a:p>
            <a:endParaRPr lang="it-IT" dirty="0"/>
          </a:p>
        </p:txBody>
      </p:sp>
    </p:spTree>
    <p:extLst>
      <p:ext uri="{BB962C8B-B14F-4D97-AF65-F5344CB8AC3E}">
        <p14:creationId xmlns:p14="http://schemas.microsoft.com/office/powerpoint/2010/main" val="41541866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27797"/>
          </a:xfrm>
        </p:spPr>
        <p:txBody>
          <a:bodyPr>
            <a:normAutofit/>
          </a:bodyPr>
          <a:lstStyle/>
          <a:p>
            <a:r>
              <a:rPr lang="en-US" sz="3200" dirty="0"/>
              <a:t>exploitation and exploration</a:t>
            </a:r>
            <a:endParaRPr lang="it-IT" sz="3200" dirty="0"/>
          </a:p>
        </p:txBody>
      </p:sp>
      <p:sp>
        <p:nvSpPr>
          <p:cNvPr id="3" name="Segnaposto contenuto 2"/>
          <p:cNvSpPr>
            <a:spLocks noGrp="1"/>
          </p:cNvSpPr>
          <p:nvPr>
            <p:ph idx="1"/>
          </p:nvPr>
        </p:nvSpPr>
        <p:spPr/>
        <p:txBody>
          <a:bodyPr/>
          <a:lstStyle/>
          <a:p>
            <a:r>
              <a:rPr lang="en-US" dirty="0"/>
              <a:t>A key element to understand the emergence of search and discovery is related to the opposition between strategy exploitation and exploration. This opposition has been first highlighted by Jim March (1991) and later discussed by </a:t>
            </a:r>
            <a:r>
              <a:rPr lang="en-US" dirty="0" err="1"/>
              <a:t>Levinthal</a:t>
            </a:r>
            <a:r>
              <a:rPr lang="en-US" dirty="0"/>
              <a:t> and March (1993). They suggest that during the adjustment to changing external conditions, organizations can be trapped into using strategies which only prove efficient in the short run. </a:t>
            </a:r>
            <a:endParaRPr lang="it-IT" dirty="0"/>
          </a:p>
        </p:txBody>
      </p:sp>
    </p:spTree>
    <p:extLst>
      <p:ext uri="{BB962C8B-B14F-4D97-AF65-F5344CB8AC3E}">
        <p14:creationId xmlns:p14="http://schemas.microsoft.com/office/powerpoint/2010/main" val="243956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38947"/>
          </a:xfrm>
        </p:spPr>
        <p:txBody>
          <a:bodyPr>
            <a:normAutofit/>
          </a:bodyPr>
          <a:lstStyle/>
          <a:p>
            <a:r>
              <a:rPr lang="it-IT" sz="2800" dirty="0" err="1" smtClean="0"/>
              <a:t>Creativity</a:t>
            </a:r>
            <a:r>
              <a:rPr lang="it-IT" sz="2800" dirty="0" smtClean="0"/>
              <a:t> and </a:t>
            </a:r>
            <a:r>
              <a:rPr lang="it-IT" sz="2800" dirty="0" err="1" smtClean="0"/>
              <a:t>competence</a:t>
            </a:r>
            <a:r>
              <a:rPr lang="it-IT" sz="2800" dirty="0" smtClean="0"/>
              <a:t> gap</a:t>
            </a:r>
            <a:endParaRPr lang="it-IT" sz="2800" dirty="0"/>
          </a:p>
        </p:txBody>
      </p:sp>
      <p:sp>
        <p:nvSpPr>
          <p:cNvPr id="3" name="Segnaposto contenuto 2"/>
          <p:cNvSpPr>
            <a:spLocks noGrp="1"/>
          </p:cNvSpPr>
          <p:nvPr>
            <p:ph idx="1"/>
          </p:nvPr>
        </p:nvSpPr>
        <p:spPr/>
        <p:txBody>
          <a:bodyPr>
            <a:normAutofit fontScale="92500" lnSpcReduction="10000"/>
          </a:bodyPr>
          <a:lstStyle/>
          <a:p>
            <a:r>
              <a:rPr lang="en-US" dirty="0" smtClean="0"/>
              <a:t>Now</a:t>
            </a:r>
            <a:r>
              <a:rPr lang="en-US" dirty="0"/>
              <a:t>, </a:t>
            </a:r>
            <a:r>
              <a:rPr lang="en-US" dirty="0" smtClean="0"/>
              <a:t>assume that a </a:t>
            </a:r>
            <a:r>
              <a:rPr lang="en-US" dirty="0"/>
              <a:t>grand master </a:t>
            </a:r>
            <a:r>
              <a:rPr lang="en-US" dirty="0" smtClean="0"/>
              <a:t>is invited for a </a:t>
            </a:r>
            <a:r>
              <a:rPr lang="en-US" dirty="0" err="1" smtClean="0"/>
              <a:t>tournemant</a:t>
            </a:r>
            <a:r>
              <a:rPr lang="en-US" dirty="0" smtClean="0"/>
              <a:t> </a:t>
            </a:r>
            <a:r>
              <a:rPr lang="en-US" dirty="0"/>
              <a:t>in </a:t>
            </a:r>
            <a:r>
              <a:rPr lang="en-US" dirty="0" smtClean="0"/>
              <a:t>a chess </a:t>
            </a:r>
            <a:r>
              <a:rPr lang="en-US" dirty="0"/>
              <a:t>club: </a:t>
            </a:r>
            <a:r>
              <a:rPr lang="en-US" dirty="0" smtClean="0"/>
              <a:t>if the members of the club have a normal expertise, they will </a:t>
            </a:r>
            <a:r>
              <a:rPr lang="en-US" dirty="0"/>
              <a:t>be unable to predict the grand master’s moves because </a:t>
            </a:r>
            <a:r>
              <a:rPr lang="en-US" dirty="0" smtClean="0"/>
              <a:t>he </a:t>
            </a:r>
            <a:r>
              <a:rPr lang="en-US" dirty="0"/>
              <a:t>draws upon a vastly wider repertoire of strategies and </a:t>
            </a:r>
            <a:r>
              <a:rPr lang="en-US" dirty="0" smtClean="0"/>
              <a:t>can </a:t>
            </a:r>
            <a:r>
              <a:rPr lang="en-US" dirty="0"/>
              <a:t>explore in much greater depth than his opponent the possible sequences of moves-countermoves at his disposal. </a:t>
            </a:r>
            <a:endParaRPr lang="en-US" dirty="0" smtClean="0"/>
          </a:p>
          <a:p>
            <a:r>
              <a:rPr lang="en-US" dirty="0" smtClean="0"/>
              <a:t>To </a:t>
            </a:r>
            <a:r>
              <a:rPr lang="en-US" dirty="0"/>
              <a:t>the eyes of the club players, the master’s strategy is </a:t>
            </a:r>
            <a:r>
              <a:rPr lang="en-US" i="1" dirty="0"/>
              <a:t>unpredictable</a:t>
            </a:r>
            <a:r>
              <a:rPr lang="en-US" dirty="0"/>
              <a:t>, and exhibits precisely the characteristics that Schumpeter attributes to an </a:t>
            </a:r>
            <a:r>
              <a:rPr lang="en-US" dirty="0" smtClean="0"/>
              <a:t>innovator.</a:t>
            </a:r>
            <a:endParaRPr lang="it-IT" dirty="0"/>
          </a:p>
          <a:p>
            <a:r>
              <a:rPr lang="en-US" dirty="0" smtClean="0"/>
              <a:t>This suggest to use the parable of grandmaster as a starting point for better understanding the cognitive aspects of innovative and creative processes . So </a:t>
            </a:r>
            <a:r>
              <a:rPr lang="en-US" dirty="0"/>
              <a:t>far, then, we could explain innovation purely on the basis of the </a:t>
            </a:r>
            <a:r>
              <a:rPr lang="en-US" i="1" dirty="0"/>
              <a:t>gap of competence</a:t>
            </a:r>
            <a:r>
              <a:rPr lang="en-US" dirty="0"/>
              <a:t> between the innovator and the </a:t>
            </a:r>
            <a:r>
              <a:rPr lang="en-US" dirty="0" smtClean="0"/>
              <a:t>majority of  economic operators. See </a:t>
            </a:r>
            <a:r>
              <a:rPr lang="en-US" dirty="0"/>
              <a:t>Heiner (1983),  </a:t>
            </a:r>
            <a:r>
              <a:rPr lang="en-US" dirty="0" smtClean="0"/>
              <a:t>562</a:t>
            </a:r>
          </a:p>
          <a:p>
            <a:r>
              <a:rPr lang="en-US" dirty="0" smtClean="0">
                <a:solidFill>
                  <a:srgbClr val="FF0000"/>
                </a:solidFill>
              </a:rPr>
              <a:t>Then Schumpeter is implicitly suggesting that </a:t>
            </a:r>
            <a:r>
              <a:rPr lang="en-US" i="1" dirty="0" smtClean="0">
                <a:solidFill>
                  <a:srgbClr val="FF0000"/>
                </a:solidFill>
              </a:rPr>
              <a:t>on average</a:t>
            </a:r>
            <a:r>
              <a:rPr lang="en-US" dirty="0" smtClean="0">
                <a:solidFill>
                  <a:srgbClr val="FF0000"/>
                </a:solidFill>
              </a:rPr>
              <a:t> the economic operators are systematically below the competence which is needed to cope with the complexity of an evolutionary economic system ! This is exactly the contrary of Fama’s  theory of efficient markets!</a:t>
            </a:r>
            <a:endParaRPr lang="it-IT" dirty="0">
              <a:solidFill>
                <a:srgbClr val="FF0000"/>
              </a:solidFill>
            </a:endParaRPr>
          </a:p>
          <a:p>
            <a:endParaRPr lang="it-IT" dirty="0"/>
          </a:p>
        </p:txBody>
      </p:sp>
    </p:spTree>
    <p:extLst>
      <p:ext uri="{BB962C8B-B14F-4D97-AF65-F5344CB8AC3E}">
        <p14:creationId xmlns:p14="http://schemas.microsoft.com/office/powerpoint/2010/main" val="4815086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60848"/>
          </a:xfrm>
        </p:spPr>
        <p:txBody>
          <a:bodyPr>
            <a:normAutofit/>
          </a:bodyPr>
          <a:lstStyle/>
          <a:p>
            <a:r>
              <a:rPr lang="en-US" sz="3200" dirty="0"/>
              <a:t>exploitation and exploration</a:t>
            </a:r>
            <a:endParaRPr lang="it-IT" sz="3200" dirty="0"/>
          </a:p>
        </p:txBody>
      </p:sp>
      <p:sp>
        <p:nvSpPr>
          <p:cNvPr id="3" name="Segnaposto contenuto 2"/>
          <p:cNvSpPr>
            <a:spLocks noGrp="1"/>
          </p:cNvSpPr>
          <p:nvPr>
            <p:ph idx="1"/>
          </p:nvPr>
        </p:nvSpPr>
        <p:spPr/>
        <p:txBody>
          <a:bodyPr/>
          <a:lstStyle/>
          <a:p>
            <a:r>
              <a:rPr lang="en-US" dirty="0"/>
              <a:t>Organizations may not be able to jump out of the trap and reorganize themselves in a more efficient way when the external conditions change.</a:t>
            </a:r>
            <a:r>
              <a:rPr lang="en-GB" dirty="0"/>
              <a:t> As we have already seen, the same happens in </a:t>
            </a:r>
            <a:r>
              <a:rPr lang="en-GB" dirty="0" smtClean="0"/>
              <a:t>Target The Two </a:t>
            </a:r>
            <a:r>
              <a:rPr lang="en-GB" dirty="0"/>
              <a:t>and thanks to the experimental data we can distinguish  between the individual and the organizational elements that govern routinization and innovative behaviour. </a:t>
            </a:r>
            <a:endParaRPr lang="it-IT" dirty="0"/>
          </a:p>
          <a:p>
            <a:endParaRPr lang="it-IT" dirty="0"/>
          </a:p>
        </p:txBody>
      </p:sp>
    </p:spTree>
    <p:extLst>
      <p:ext uri="{BB962C8B-B14F-4D97-AF65-F5344CB8AC3E}">
        <p14:creationId xmlns:p14="http://schemas.microsoft.com/office/powerpoint/2010/main" val="36836850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82881"/>
          </a:xfrm>
        </p:spPr>
        <p:txBody>
          <a:bodyPr>
            <a:normAutofit/>
          </a:bodyPr>
          <a:lstStyle/>
          <a:p>
            <a:r>
              <a:rPr lang="en-US" sz="3200" dirty="0"/>
              <a:t>exploitation and exploration</a:t>
            </a:r>
            <a:endParaRPr lang="it-IT" sz="3200" dirty="0"/>
          </a:p>
        </p:txBody>
      </p:sp>
      <p:sp>
        <p:nvSpPr>
          <p:cNvPr id="3" name="Segnaposto contenuto 2"/>
          <p:cNvSpPr>
            <a:spLocks noGrp="1"/>
          </p:cNvSpPr>
          <p:nvPr>
            <p:ph idx="1"/>
          </p:nvPr>
        </p:nvSpPr>
        <p:spPr/>
        <p:txBody>
          <a:bodyPr/>
          <a:lstStyle/>
          <a:p>
            <a:endParaRPr lang="en-US" dirty="0"/>
          </a:p>
          <a:p>
            <a:pPr lvl="0"/>
            <a:r>
              <a:rPr lang="en-US" dirty="0">
                <a:solidFill>
                  <a:srgbClr val="FF0000"/>
                </a:solidFill>
              </a:rPr>
              <a:t>1 Uncertainty is an endogenous element implicit into the mental process of decision and </a:t>
            </a:r>
            <a:r>
              <a:rPr lang="en-US" dirty="0" smtClean="0">
                <a:solidFill>
                  <a:srgbClr val="FF0000"/>
                </a:solidFill>
              </a:rPr>
              <a:t>creativity</a:t>
            </a:r>
            <a:r>
              <a:rPr lang="en-US" dirty="0">
                <a:solidFill>
                  <a:srgbClr val="FF0000"/>
                </a:solidFill>
              </a:rPr>
              <a:t> </a:t>
            </a:r>
            <a:endParaRPr lang="it-IT" dirty="0">
              <a:solidFill>
                <a:srgbClr val="FF0000"/>
              </a:solidFill>
            </a:endParaRPr>
          </a:p>
          <a:p>
            <a:pPr lvl="0"/>
            <a:r>
              <a:rPr lang="en-US" dirty="0">
                <a:solidFill>
                  <a:srgbClr val="FF0000"/>
                </a:solidFill>
              </a:rPr>
              <a:t>2 </a:t>
            </a:r>
            <a:r>
              <a:rPr lang="en-US" dirty="0" smtClean="0">
                <a:solidFill>
                  <a:srgbClr val="FF0000"/>
                </a:solidFill>
              </a:rPr>
              <a:t>The </a:t>
            </a:r>
            <a:r>
              <a:rPr lang="en-US" dirty="0">
                <a:solidFill>
                  <a:srgbClr val="FF0000"/>
                </a:solidFill>
              </a:rPr>
              <a:t>exploration/exploitation (march) mechanism has a individual counterpart which is largely unconscious and open only to long run process of learning and reinforcing of the competence</a:t>
            </a:r>
            <a:endParaRPr lang="it-IT" dirty="0">
              <a:solidFill>
                <a:srgbClr val="FF0000"/>
              </a:solidFill>
            </a:endParaRPr>
          </a:p>
          <a:p>
            <a:endParaRPr lang="it-IT" dirty="0"/>
          </a:p>
          <a:p>
            <a:r>
              <a:rPr lang="it-IT" dirty="0" smtClean="0"/>
              <a:t>3 </a:t>
            </a:r>
            <a:r>
              <a:rPr lang="en-US" dirty="0"/>
              <a:t>The notion of "cognitive traps", then, can be considered in both individual (Schuck  et </a:t>
            </a:r>
            <a:r>
              <a:rPr lang="en-US" dirty="0" err="1"/>
              <a:t>alii</a:t>
            </a:r>
            <a:r>
              <a:rPr lang="en-US" dirty="0"/>
              <a:t> , 2015) and </a:t>
            </a:r>
            <a:r>
              <a:rPr lang="en-US" dirty="0" smtClean="0"/>
              <a:t>organizational (March and </a:t>
            </a:r>
            <a:r>
              <a:rPr lang="en-US" dirty="0" err="1" smtClean="0"/>
              <a:t>levinthal</a:t>
            </a:r>
            <a:r>
              <a:rPr lang="en-US" dirty="0" smtClean="0"/>
              <a:t>)  </a:t>
            </a:r>
            <a:r>
              <a:rPr lang="en-US" dirty="0"/>
              <a:t>contexts, and the problem of increasing the understanding of the connections between the micro, (neural and psychological) approach, and the “macro” (organizational data from the field) approach, is a challenging problem to pursue. </a:t>
            </a:r>
          </a:p>
          <a:p>
            <a:endParaRPr lang="it-IT" dirty="0"/>
          </a:p>
        </p:txBody>
      </p:sp>
    </p:spTree>
    <p:extLst>
      <p:ext uri="{BB962C8B-B14F-4D97-AF65-F5344CB8AC3E}">
        <p14:creationId xmlns:p14="http://schemas.microsoft.com/office/powerpoint/2010/main" val="16585711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END</a:t>
            </a:r>
            <a:endParaRPr lang="it-IT" dirty="0"/>
          </a:p>
        </p:txBody>
      </p:sp>
    </p:spTree>
    <p:extLst>
      <p:ext uri="{BB962C8B-B14F-4D97-AF65-F5344CB8AC3E}">
        <p14:creationId xmlns:p14="http://schemas.microsoft.com/office/powerpoint/2010/main" val="38618215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it-IT" sz="2800" dirty="0"/>
              <a:t>Henri </a:t>
            </a:r>
            <a:r>
              <a:rPr lang="en-US" altLang="it-IT" sz="2800" dirty="0" err="1"/>
              <a:t>Poincaré</a:t>
            </a:r>
            <a:r>
              <a:rPr lang="en-US" altLang="it-IT" sz="2800" dirty="0"/>
              <a:t> </a:t>
            </a:r>
            <a:br>
              <a:rPr lang="en-US" altLang="it-IT" sz="2800" dirty="0"/>
            </a:br>
            <a:r>
              <a:rPr lang="en-US" altLang="it-IT" sz="1600" dirty="0"/>
              <a:t>Nancy, </a:t>
            </a:r>
            <a:r>
              <a:rPr lang="en-US" altLang="it-IT" sz="1600" dirty="0" smtClean="0"/>
              <a:t>April 29 </a:t>
            </a:r>
            <a:r>
              <a:rPr lang="en-US" altLang="it-IT" sz="1600" dirty="0" err="1" smtClean="0"/>
              <a:t>th</a:t>
            </a:r>
            <a:r>
              <a:rPr lang="en-US" altLang="it-IT" sz="1600" dirty="0" smtClean="0"/>
              <a:t> 1854 </a:t>
            </a:r>
            <a:r>
              <a:rPr lang="en-US" altLang="it-IT" sz="1600" dirty="0"/>
              <a:t>– </a:t>
            </a:r>
            <a:r>
              <a:rPr lang="en-US" altLang="it-IT" sz="1600" dirty="0" smtClean="0"/>
              <a:t>Paris,  July 17th </a:t>
            </a:r>
            <a:r>
              <a:rPr lang="en-US" altLang="it-IT" sz="1600" dirty="0"/>
              <a:t>1912</a:t>
            </a:r>
            <a:r>
              <a:rPr lang="en-US" altLang="it-IT" dirty="0" smtClean="0"/>
              <a:t> </a:t>
            </a:r>
          </a:p>
        </p:txBody>
      </p:sp>
      <p:sp>
        <p:nvSpPr>
          <p:cNvPr id="7171" name="Rectangle 6"/>
          <p:cNvSpPr>
            <a:spLocks noGrp="1" noChangeArrowheads="1"/>
          </p:cNvSpPr>
          <p:nvPr>
            <p:ph type="body" sz="half" idx="1"/>
          </p:nvPr>
        </p:nvSpPr>
        <p:spPr>
          <a:xfrm>
            <a:off x="2090739" y="1752600"/>
            <a:ext cx="5445125" cy="4267200"/>
          </a:xfrm>
        </p:spPr>
        <p:txBody>
          <a:bodyPr>
            <a:normAutofit/>
          </a:bodyPr>
          <a:lstStyle/>
          <a:p>
            <a:r>
              <a:rPr lang="en-US" dirty="0"/>
              <a:t>In fact, what is mathematical creation? It does not consist in making new combinations with mathematical entities already known. Any one could do that, but the combinations so made would be infinite in number and most of them absolutely without interest. To create consists precisely in not making useless combinations and in making those which are useful and which are only a small minority. Invention is discernment, choice</a:t>
            </a:r>
            <a:r>
              <a:rPr lang="en-US" dirty="0" smtClean="0"/>
              <a:t>.</a:t>
            </a:r>
            <a:endParaRPr lang="en-US" dirty="0"/>
          </a:p>
        </p:txBody>
      </p:sp>
      <p:pic>
        <p:nvPicPr>
          <p:cNvPr id="7172" name="Picture 4" descr="HenriPoinc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150" y="404814"/>
            <a:ext cx="245745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9755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it-IT" sz="2800" dirty="0" smtClean="0"/>
              <a:t>Henri </a:t>
            </a:r>
            <a:r>
              <a:rPr lang="en-US" altLang="it-IT" sz="2800" dirty="0" err="1" smtClean="0"/>
              <a:t>Poincaré</a:t>
            </a:r>
            <a:r>
              <a:rPr lang="en-US" altLang="it-IT" sz="2800" dirty="0" smtClean="0"/>
              <a:t> </a:t>
            </a:r>
            <a:br>
              <a:rPr lang="en-US" altLang="it-IT" sz="2800" dirty="0" smtClean="0"/>
            </a:br>
            <a:r>
              <a:rPr lang="en-US" altLang="it-IT" sz="2800" dirty="0" smtClean="0"/>
              <a:t/>
            </a:r>
            <a:br>
              <a:rPr lang="en-US" altLang="it-IT" sz="2800" dirty="0" smtClean="0"/>
            </a:br>
            <a:r>
              <a:rPr lang="en-US" altLang="it-IT" sz="1600" dirty="0"/>
              <a:t>Nancy, April 29 </a:t>
            </a:r>
            <a:r>
              <a:rPr lang="en-US" altLang="it-IT" sz="1600" dirty="0" err="1"/>
              <a:t>th</a:t>
            </a:r>
            <a:r>
              <a:rPr lang="en-US" altLang="it-IT" sz="1600" dirty="0"/>
              <a:t> 1854 – Paris,  July 17th 1912 </a:t>
            </a:r>
            <a:endParaRPr lang="en-US" altLang="it-IT" dirty="0" smtClean="0"/>
          </a:p>
        </p:txBody>
      </p:sp>
      <p:sp>
        <p:nvSpPr>
          <p:cNvPr id="7171" name="Rectangle 6"/>
          <p:cNvSpPr>
            <a:spLocks noGrp="1" noChangeArrowheads="1"/>
          </p:cNvSpPr>
          <p:nvPr>
            <p:ph type="body" sz="half" idx="1"/>
          </p:nvPr>
        </p:nvSpPr>
        <p:spPr>
          <a:xfrm>
            <a:off x="2090739" y="1752600"/>
            <a:ext cx="5445125" cy="4267200"/>
          </a:xfrm>
        </p:spPr>
        <p:txBody>
          <a:bodyPr>
            <a:normAutofit/>
          </a:bodyPr>
          <a:lstStyle/>
          <a:p>
            <a:r>
              <a:rPr lang="en-US" dirty="0" smtClean="0"/>
              <a:t>To </a:t>
            </a:r>
            <a:r>
              <a:rPr lang="en-US" dirty="0"/>
              <a:t>invent, I have said, is to choose; but the word is perhaps not wholly exact. It makes </a:t>
            </a:r>
            <a:r>
              <a:rPr lang="en-US" dirty="0" smtClean="0"/>
              <a:t>one think </a:t>
            </a:r>
            <a:r>
              <a:rPr lang="en-US" dirty="0"/>
              <a:t>of a purchaser before whom are displayed a large number of samples, and </a:t>
            </a:r>
            <a:r>
              <a:rPr lang="en-US" dirty="0" smtClean="0"/>
              <a:t>who examines </a:t>
            </a:r>
            <a:r>
              <a:rPr lang="en-US" dirty="0"/>
              <a:t>them, one after the other, to make a choice. Here the samples would be </a:t>
            </a:r>
            <a:r>
              <a:rPr lang="en-US" dirty="0" smtClean="0"/>
              <a:t>so numerous </a:t>
            </a:r>
            <a:r>
              <a:rPr lang="en-US" dirty="0"/>
              <a:t>that a whole lifetime would not suffice to examine them. This is not the </a:t>
            </a:r>
            <a:r>
              <a:rPr lang="en-US" dirty="0" smtClean="0"/>
              <a:t>actual state </a:t>
            </a:r>
            <a:r>
              <a:rPr lang="en-US" dirty="0"/>
              <a:t>of things. The sterile combinations do not even present themselves to the mind </a:t>
            </a:r>
            <a:r>
              <a:rPr lang="en-US" dirty="0" smtClean="0"/>
              <a:t>of the </a:t>
            </a:r>
            <a:r>
              <a:rPr lang="en-US" dirty="0"/>
              <a:t>inventor. Never in the field of his consciousness do </a:t>
            </a:r>
            <a:r>
              <a:rPr lang="en-US" dirty="0" smtClean="0"/>
              <a:t> combinations </a:t>
            </a:r>
            <a:r>
              <a:rPr lang="en-US" dirty="0"/>
              <a:t>appear that are </a:t>
            </a:r>
            <a:r>
              <a:rPr lang="en-US" dirty="0" smtClean="0"/>
              <a:t>not really </a:t>
            </a:r>
            <a:r>
              <a:rPr lang="en-US" dirty="0"/>
              <a:t>useful, except some that he rejects but which have to some extent the </a:t>
            </a:r>
            <a:r>
              <a:rPr lang="en-US" dirty="0" smtClean="0"/>
              <a:t>characteristics </a:t>
            </a:r>
            <a:r>
              <a:rPr lang="it-IT" dirty="0" smtClean="0"/>
              <a:t>of </a:t>
            </a:r>
            <a:r>
              <a:rPr lang="it-IT" dirty="0" err="1"/>
              <a:t>useful</a:t>
            </a:r>
            <a:r>
              <a:rPr lang="it-IT" dirty="0"/>
              <a:t> </a:t>
            </a:r>
            <a:r>
              <a:rPr lang="it-IT" dirty="0" err="1"/>
              <a:t>combinations</a:t>
            </a:r>
            <a:r>
              <a:rPr lang="it-IT" dirty="0" smtClean="0"/>
              <a:t>.</a:t>
            </a:r>
          </a:p>
          <a:p>
            <a:endParaRPr lang="en-US" altLang="it-IT" sz="1500" dirty="0"/>
          </a:p>
        </p:txBody>
      </p:sp>
      <p:pic>
        <p:nvPicPr>
          <p:cNvPr id="7172" name="Picture 4" descr="HenriPoinc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150" y="404814"/>
            <a:ext cx="245745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73564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it-IT" sz="2800" dirty="0"/>
              <a:t>Henri </a:t>
            </a:r>
            <a:r>
              <a:rPr lang="en-US" altLang="it-IT" sz="2800" dirty="0" err="1"/>
              <a:t>Poincaré</a:t>
            </a:r>
            <a:r>
              <a:rPr lang="en-US" altLang="it-IT" sz="2800" dirty="0"/>
              <a:t> </a:t>
            </a:r>
            <a:r>
              <a:rPr lang="en-US" altLang="it-IT" sz="2800" dirty="0" smtClean="0"/>
              <a:t/>
            </a:r>
            <a:br>
              <a:rPr lang="en-US" altLang="it-IT" sz="2800" dirty="0" smtClean="0"/>
            </a:br>
            <a:r>
              <a:rPr lang="en-US" altLang="it-IT" sz="2800" dirty="0"/>
              <a:t/>
            </a:r>
            <a:br>
              <a:rPr lang="en-US" altLang="it-IT" sz="2800" dirty="0"/>
            </a:br>
            <a:r>
              <a:rPr lang="en-US" altLang="it-IT" sz="1600" dirty="0"/>
              <a:t>Nancy, April 29 </a:t>
            </a:r>
            <a:r>
              <a:rPr lang="en-US" altLang="it-IT" sz="1600" dirty="0" err="1"/>
              <a:t>th</a:t>
            </a:r>
            <a:r>
              <a:rPr lang="en-US" altLang="it-IT" sz="1600" dirty="0"/>
              <a:t> 1854 – Paris,  July 17th 1912 </a:t>
            </a:r>
            <a:endParaRPr lang="en-US" altLang="it-IT" dirty="0" smtClean="0"/>
          </a:p>
        </p:txBody>
      </p:sp>
      <p:sp>
        <p:nvSpPr>
          <p:cNvPr id="7171" name="Rectangle 6"/>
          <p:cNvSpPr>
            <a:spLocks noGrp="1" noChangeArrowheads="1"/>
          </p:cNvSpPr>
          <p:nvPr>
            <p:ph type="body" sz="half" idx="1"/>
          </p:nvPr>
        </p:nvSpPr>
        <p:spPr>
          <a:xfrm>
            <a:off x="2090739" y="1752600"/>
            <a:ext cx="5445125" cy="4267200"/>
          </a:xfrm>
        </p:spPr>
        <p:txBody>
          <a:bodyPr>
            <a:normAutofit fontScale="92500" lnSpcReduction="10000"/>
          </a:bodyPr>
          <a:lstStyle/>
          <a:p>
            <a:r>
              <a:rPr lang="it-IT" altLang="it-IT" dirty="0" err="1" smtClean="0"/>
              <a:t>Inspiration</a:t>
            </a:r>
            <a:r>
              <a:rPr lang="it-IT" altLang="it-IT" dirty="0" smtClean="0"/>
              <a:t> and </a:t>
            </a:r>
            <a:r>
              <a:rPr lang="it-IT" altLang="it-IT" dirty="0" err="1" smtClean="0"/>
              <a:t>sudden</a:t>
            </a:r>
            <a:r>
              <a:rPr lang="it-IT" altLang="it-IT" dirty="0" smtClean="0"/>
              <a:t> </a:t>
            </a:r>
            <a:r>
              <a:rPr lang="it-IT" altLang="it-IT" dirty="0" err="1" smtClean="0"/>
              <a:t>illumination</a:t>
            </a:r>
            <a:endParaRPr lang="it-IT" altLang="it-IT" dirty="0" smtClean="0"/>
          </a:p>
          <a:p>
            <a:r>
              <a:rPr lang="it-IT" altLang="it-IT" dirty="0" smtClean="0"/>
              <a:t>…..</a:t>
            </a:r>
            <a:r>
              <a:rPr lang="en-US" dirty="0" smtClean="0"/>
              <a:t> </a:t>
            </a:r>
            <a:r>
              <a:rPr lang="en-US" dirty="0"/>
              <a:t>Most striking at first is this appearance of sudden illumination, a manifest sign of long</a:t>
            </a:r>
            <a:r>
              <a:rPr lang="en-US" dirty="0" smtClean="0"/>
              <a:t>, unconscious </a:t>
            </a:r>
            <a:r>
              <a:rPr lang="en-US" dirty="0"/>
              <a:t>prior work. The </a:t>
            </a:r>
            <a:r>
              <a:rPr lang="en-US" dirty="0" err="1"/>
              <a:t>rôle</a:t>
            </a:r>
            <a:r>
              <a:rPr lang="en-US" dirty="0"/>
              <a:t> of this unconscious work in mathematical </a:t>
            </a:r>
            <a:r>
              <a:rPr lang="en-US" dirty="0" smtClean="0"/>
              <a:t>invention appears </a:t>
            </a:r>
            <a:r>
              <a:rPr lang="en-US" dirty="0"/>
              <a:t>to me incontestable, and traces of it would be found in other cases where it is </a:t>
            </a:r>
            <a:r>
              <a:rPr lang="en-US" dirty="0" smtClean="0"/>
              <a:t>less </a:t>
            </a:r>
            <a:r>
              <a:rPr lang="it-IT" dirty="0" err="1" smtClean="0"/>
              <a:t>evident</a:t>
            </a:r>
            <a:r>
              <a:rPr lang="it-IT" dirty="0" smtClean="0"/>
              <a:t>.</a:t>
            </a:r>
          </a:p>
          <a:p>
            <a:endParaRPr lang="it-IT" altLang="it-IT" dirty="0"/>
          </a:p>
          <a:p>
            <a:r>
              <a:rPr lang="it-IT" altLang="it-IT" dirty="0" smtClean="0"/>
              <a:t>….</a:t>
            </a:r>
            <a:r>
              <a:rPr lang="en-US" dirty="0"/>
              <a:t> The need for the second period of conscious work, after the inspiration, is still easier </a:t>
            </a:r>
            <a:r>
              <a:rPr lang="en-US" dirty="0" smtClean="0"/>
              <a:t>to understand</a:t>
            </a:r>
            <a:r>
              <a:rPr lang="en-US" dirty="0"/>
              <a:t>. It is necessary to put in shape the results of this inspiration, to deduce </a:t>
            </a:r>
            <a:r>
              <a:rPr lang="en-US" dirty="0" smtClean="0"/>
              <a:t>from them </a:t>
            </a:r>
            <a:r>
              <a:rPr lang="en-US" dirty="0"/>
              <a:t>the immediate consequences, to arrange them, to word the demonstrations, </a:t>
            </a:r>
            <a:r>
              <a:rPr lang="en-US" dirty="0" smtClean="0"/>
              <a:t>but above </a:t>
            </a:r>
            <a:r>
              <a:rPr lang="en-US" dirty="0"/>
              <a:t>all is verification necessary.</a:t>
            </a:r>
            <a:endParaRPr lang="en-US" altLang="it-IT" dirty="0"/>
          </a:p>
        </p:txBody>
      </p:sp>
      <p:pic>
        <p:nvPicPr>
          <p:cNvPr id="7172" name="Picture 4" descr="HenriPoinc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150" y="404814"/>
            <a:ext cx="245745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96794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08297" y="301844"/>
            <a:ext cx="10058400" cy="976114"/>
          </a:xfrm>
        </p:spPr>
        <p:txBody>
          <a:bodyPr anchor="ctr">
            <a:normAutofit/>
          </a:bodyPr>
          <a:lstStyle/>
          <a:p>
            <a:r>
              <a:rPr lang="en-US" altLang="it-IT" sz="3200" dirty="0" smtClean="0"/>
              <a:t> </a:t>
            </a:r>
            <a:r>
              <a:rPr lang="it-IT" altLang="it-IT" sz="3200" dirty="0" err="1"/>
              <a:t>Poincaré</a:t>
            </a:r>
            <a:r>
              <a:rPr lang="it-IT" altLang="it-IT" sz="3200" dirty="0"/>
              <a:t> </a:t>
            </a:r>
            <a:r>
              <a:rPr lang="it-IT" altLang="it-IT" sz="3200" dirty="0" err="1" smtClean="0"/>
              <a:t>intuitions</a:t>
            </a:r>
            <a:r>
              <a:rPr lang="it-IT" altLang="it-IT" sz="3200" dirty="0" smtClean="0"/>
              <a:t> </a:t>
            </a:r>
            <a:r>
              <a:rPr lang="it-IT" altLang="it-IT" sz="3200" dirty="0" err="1" smtClean="0"/>
              <a:t>were</a:t>
            </a:r>
            <a:r>
              <a:rPr lang="it-IT" altLang="it-IT" sz="3200" dirty="0" smtClean="0"/>
              <a:t> </a:t>
            </a:r>
            <a:r>
              <a:rPr lang="it-IT" altLang="it-IT" sz="3200" dirty="0" err="1" smtClean="0"/>
              <a:t>rigth</a:t>
            </a:r>
            <a:endParaRPr lang="en-US" altLang="it-IT" dirty="0" smtClean="0"/>
          </a:p>
        </p:txBody>
      </p:sp>
      <p:sp>
        <p:nvSpPr>
          <p:cNvPr id="7171" name="Rectangle 6"/>
          <p:cNvSpPr>
            <a:spLocks noGrp="1" noChangeArrowheads="1"/>
          </p:cNvSpPr>
          <p:nvPr>
            <p:ph type="body" sz="half" idx="1"/>
          </p:nvPr>
        </p:nvSpPr>
        <p:spPr>
          <a:xfrm>
            <a:off x="1200839" y="1752600"/>
            <a:ext cx="9760944" cy="4267200"/>
          </a:xfrm>
        </p:spPr>
        <p:txBody>
          <a:bodyPr>
            <a:normAutofit lnSpcReduction="10000"/>
          </a:bodyPr>
          <a:lstStyle/>
          <a:p>
            <a:r>
              <a:rPr lang="en-US" smtClean="0"/>
              <a:t>Studies </a:t>
            </a:r>
            <a:r>
              <a:rPr lang="en-US" dirty="0" smtClean="0"/>
              <a:t>of cognitive neuroscientists show that  </a:t>
            </a:r>
            <a:r>
              <a:rPr lang="en-US" dirty="0"/>
              <a:t>the entire creative process– from preparation to incubation to illumination to verification-- consists of many interacting cognitive processes (both conscious and unconscious) and emotions. Depending on the stage of the creative process, and </a:t>
            </a:r>
            <a:r>
              <a:rPr lang="en-US" i="1" dirty="0"/>
              <a:t>what</a:t>
            </a:r>
            <a:r>
              <a:rPr lang="en-US" dirty="0"/>
              <a:t> you’re actually attempting to create, different brain regions are recruited to handle the task</a:t>
            </a:r>
            <a:r>
              <a:rPr lang="en-US" dirty="0" smtClean="0"/>
              <a:t>.</a:t>
            </a:r>
          </a:p>
          <a:p>
            <a:endParaRPr lang="it-IT" dirty="0"/>
          </a:p>
          <a:p>
            <a:r>
              <a:rPr lang="en-US" dirty="0"/>
              <a:t>In a recent large review, Rex Jung and colleagues provide a "first approximation" regarding how </a:t>
            </a:r>
            <a:r>
              <a:rPr lang="en-US" dirty="0">
                <a:solidFill>
                  <a:srgbClr val="FF0000"/>
                </a:solidFill>
              </a:rPr>
              <a:t>creative cognition</a:t>
            </a:r>
            <a:r>
              <a:rPr lang="en-US" dirty="0"/>
              <a:t> might map on to the human brain. Their review suggests that when you want to loosen your associations, allow your mind to roam free, imagine new possibilities, and silence the inner critic, it's good to reduce activation of the Executive Attention Network (a bit, but not completely) and increase activation of the Imagination and Salience Networks. Indeed, recent research on jazz musicians and rappers engaging in creative improvisation suggests that's precisely what is happening in the brain while in a flow state.</a:t>
            </a:r>
            <a:endParaRPr lang="it-IT" dirty="0"/>
          </a:p>
          <a:p>
            <a:endParaRPr lang="en-US" altLang="it-IT" dirty="0"/>
          </a:p>
        </p:txBody>
      </p:sp>
    </p:spTree>
    <p:extLst>
      <p:ext uri="{BB962C8B-B14F-4D97-AF65-F5344CB8AC3E}">
        <p14:creationId xmlns:p14="http://schemas.microsoft.com/office/powerpoint/2010/main" val="9356428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704915"/>
          </a:xfrm>
        </p:spPr>
        <p:txBody>
          <a:bodyPr>
            <a:normAutofit/>
          </a:bodyPr>
          <a:lstStyle/>
          <a:p>
            <a:r>
              <a:rPr lang="it-IT" sz="3200" dirty="0" err="1" smtClean="0"/>
              <a:t>Representations</a:t>
            </a:r>
            <a:endParaRPr lang="it-IT" sz="3200" dirty="0"/>
          </a:p>
        </p:txBody>
      </p:sp>
      <p:sp>
        <p:nvSpPr>
          <p:cNvPr id="3" name="Segnaposto contenuto 2"/>
          <p:cNvSpPr>
            <a:spLocks noGrp="1"/>
          </p:cNvSpPr>
          <p:nvPr>
            <p:ph idx="1"/>
          </p:nvPr>
        </p:nvSpPr>
        <p:spPr/>
        <p:txBody>
          <a:bodyPr/>
          <a:lstStyle/>
          <a:p>
            <a:r>
              <a:rPr lang="en-US" dirty="0"/>
              <a:t>From the problem-space approach there emerged the idea that size of problem space (number of branches at each node and depth of search to a solution node) was a principal determinant of problem difficulty. This is certainly true (and mathematically demonstrable) if problems are solved by random trial-and-error search. However, it </a:t>
            </a:r>
            <a:r>
              <a:rPr lang="en-US" i="1" dirty="0"/>
              <a:t>does not explain why some problems with quite small problem spaces are difficult for intelligent people</a:t>
            </a:r>
            <a:r>
              <a:rPr lang="en-US" dirty="0"/>
              <a:t>. The Missionaries and Cannibals (Hobbits and Ores) problem has a problem space of only 16 nodes, and monster problem versions of the three-disk Tower of Hanoi problem, only 27 nodes. Both problems are known to be difficult for human subjects who encounter them for the first time. The Tower of Hanoi problem has long been a major task environment for work in problem solving. (</a:t>
            </a:r>
            <a:r>
              <a:rPr lang="en-US" dirty="0" err="1"/>
              <a:t>Kotovsky</a:t>
            </a:r>
            <a:r>
              <a:rPr lang="en-US" dirty="0"/>
              <a:t>, </a:t>
            </a:r>
            <a:r>
              <a:rPr lang="en-US" i="1" dirty="0"/>
              <a:t>et al.</a:t>
            </a:r>
            <a:r>
              <a:rPr lang="en-US" dirty="0"/>
              <a:t>, 1985, pp. 247–8, italics added)</a:t>
            </a:r>
            <a:endParaRPr lang="it-IT" dirty="0"/>
          </a:p>
          <a:p>
            <a:endParaRPr lang="it-IT" dirty="0"/>
          </a:p>
        </p:txBody>
      </p:sp>
    </p:spTree>
    <p:extLst>
      <p:ext uri="{BB962C8B-B14F-4D97-AF65-F5344CB8AC3E}">
        <p14:creationId xmlns:p14="http://schemas.microsoft.com/office/powerpoint/2010/main" val="10051043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748983"/>
          </a:xfrm>
        </p:spPr>
        <p:txBody>
          <a:bodyPr>
            <a:normAutofit/>
          </a:bodyPr>
          <a:lstStyle/>
          <a:p>
            <a:r>
              <a:rPr lang="it-IT" sz="3200" dirty="0" err="1"/>
              <a:t>Representations</a:t>
            </a:r>
            <a:endParaRPr lang="it-IT" sz="3200" dirty="0"/>
          </a:p>
        </p:txBody>
      </p:sp>
      <p:sp>
        <p:nvSpPr>
          <p:cNvPr id="3" name="Segnaposto contenuto 2"/>
          <p:cNvSpPr>
            <a:spLocks noGrp="1"/>
          </p:cNvSpPr>
          <p:nvPr>
            <p:ph idx="1"/>
          </p:nvPr>
        </p:nvSpPr>
        <p:spPr/>
        <p:txBody>
          <a:bodyPr/>
          <a:lstStyle/>
          <a:p>
            <a:r>
              <a:rPr lang="en-US" dirty="0"/>
              <a:t>Simon claimed that the performance of all reasoning systems crucially depends on </a:t>
            </a:r>
            <a:r>
              <a:rPr lang="en-US" i="1" dirty="0"/>
              <a:t>problem representation</a:t>
            </a:r>
            <a:r>
              <a:rPr lang="en-US" dirty="0"/>
              <a:t>: the same problem might be easy or difficult, depending on the way we describe it. In </a:t>
            </a:r>
            <a:r>
              <a:rPr lang="en-US" i="1" dirty="0"/>
              <a:t>The Sciences of the Artificial</a:t>
            </a:r>
            <a:r>
              <a:rPr lang="en-US" dirty="0"/>
              <a:t> (1996), he discusses the representation problem in the context of design and suggests that problem solving can be read as </a:t>
            </a:r>
            <a:r>
              <a:rPr lang="en-US" i="1" dirty="0"/>
              <a:t>changes of representation</a:t>
            </a:r>
            <a:r>
              <a:rPr lang="en-US" dirty="0"/>
              <a:t>, ‘re-framing’ of a problem in a way that makes the solution easier. A comprehensive discussion of the state of the art in problem representation is provided by Eugene Fink (2002).</a:t>
            </a:r>
            <a:endParaRPr lang="it-IT" dirty="0"/>
          </a:p>
          <a:p>
            <a:endParaRPr lang="it-IT" dirty="0"/>
          </a:p>
        </p:txBody>
      </p:sp>
    </p:spTree>
    <p:extLst>
      <p:ext uri="{BB962C8B-B14F-4D97-AF65-F5344CB8AC3E}">
        <p14:creationId xmlns:p14="http://schemas.microsoft.com/office/powerpoint/2010/main" val="29245884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Back to </a:t>
            </a:r>
            <a:r>
              <a:rPr lang="it-IT" dirty="0" err="1" smtClean="0"/>
              <a:t>Schumpeter</a:t>
            </a:r>
            <a:endParaRPr lang="it-IT" dirty="0" smtClean="0"/>
          </a:p>
          <a:p>
            <a:endParaRPr lang="it-IT" dirty="0"/>
          </a:p>
          <a:p>
            <a:r>
              <a:rPr lang="en-US" dirty="0"/>
              <a:t>“From the standpoint of the observer who is in full possession of all relevant facts, it can always be understood </a:t>
            </a:r>
            <a:r>
              <a:rPr lang="en-US" i="1" dirty="0"/>
              <a:t>ex post; </a:t>
            </a:r>
            <a:r>
              <a:rPr lang="en-US" dirty="0"/>
              <a:t>but it can practically never be understood </a:t>
            </a:r>
            <a:r>
              <a:rPr lang="en-US" i="1" dirty="0"/>
              <a:t>ex ante; </a:t>
            </a:r>
            <a:r>
              <a:rPr lang="en-US" dirty="0"/>
              <a:t>that is to say, it cannot be predicted by applying the ordinary rules of inference from the pre-existing facts.” (Schumpeter (1947), p. 150)</a:t>
            </a:r>
            <a:endParaRPr lang="it-IT" dirty="0"/>
          </a:p>
          <a:p>
            <a:endParaRPr lang="it-IT" dirty="0"/>
          </a:p>
        </p:txBody>
      </p:sp>
    </p:spTree>
    <p:extLst>
      <p:ext uri="{BB962C8B-B14F-4D97-AF65-F5344CB8AC3E}">
        <p14:creationId xmlns:p14="http://schemas.microsoft.com/office/powerpoint/2010/main" val="510943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27797"/>
          </a:xfrm>
        </p:spPr>
        <p:txBody>
          <a:bodyPr>
            <a:normAutofit/>
          </a:bodyPr>
          <a:lstStyle/>
          <a:p>
            <a:r>
              <a:rPr lang="it-IT" sz="3200" dirty="0" err="1" smtClean="0"/>
              <a:t>Creativity</a:t>
            </a:r>
            <a:r>
              <a:rPr lang="it-IT" sz="3200" dirty="0" smtClean="0"/>
              <a:t> </a:t>
            </a:r>
            <a:r>
              <a:rPr lang="it-IT" sz="3200" dirty="0" err="1" smtClean="0"/>
              <a:t>is</a:t>
            </a:r>
            <a:r>
              <a:rPr lang="it-IT" sz="3200" dirty="0" smtClean="0"/>
              <a:t> </a:t>
            </a:r>
            <a:r>
              <a:rPr lang="it-IT" sz="3200" dirty="0" err="1" smtClean="0"/>
              <a:t>not</a:t>
            </a:r>
            <a:r>
              <a:rPr lang="it-IT" sz="3200" dirty="0" smtClean="0"/>
              <a:t> </a:t>
            </a:r>
            <a:r>
              <a:rPr lang="it-IT" sz="3200" dirty="0" err="1" smtClean="0"/>
              <a:t>irrationality</a:t>
            </a:r>
            <a:endParaRPr lang="it-IT" sz="3200" dirty="0"/>
          </a:p>
        </p:txBody>
      </p:sp>
      <p:sp>
        <p:nvSpPr>
          <p:cNvPr id="3" name="Segnaposto contenuto 2"/>
          <p:cNvSpPr>
            <a:spLocks noGrp="1"/>
          </p:cNvSpPr>
          <p:nvPr>
            <p:ph idx="1"/>
          </p:nvPr>
        </p:nvSpPr>
        <p:spPr/>
        <p:txBody>
          <a:bodyPr>
            <a:normAutofit lnSpcReduction="10000"/>
          </a:bodyPr>
          <a:lstStyle/>
          <a:p>
            <a:endParaRPr lang="en-US" dirty="0" smtClean="0"/>
          </a:p>
          <a:p>
            <a:r>
              <a:rPr lang="en-US" dirty="0"/>
              <a:t>Schumpeter analysis presupposes to assume limits on rationality and knowledge of individuals both in economics and politics; these limits are clarified and explored under the label of “conscious rationality”: in his view individuals may have different degrees of conscious rationality, insofar to practice rationality in a given domain is necessary to hold specific competence and knowledge. </a:t>
            </a:r>
          </a:p>
          <a:p>
            <a:r>
              <a:rPr lang="en-US" dirty="0">
                <a:solidFill>
                  <a:srgbClr val="FF0000"/>
                </a:solidFill>
              </a:rPr>
              <a:t>When competence is very high, as happens for the entrepreneurial activity, rationality can be described as process of creative response, i.e. of discovery in uncertain conditions, analogous to Simon procedural rationality. </a:t>
            </a:r>
            <a:endParaRPr lang="en-US" dirty="0" smtClean="0">
              <a:solidFill>
                <a:srgbClr val="FF0000"/>
              </a:solidFill>
            </a:endParaRPr>
          </a:p>
          <a:p>
            <a:r>
              <a:rPr lang="en-US" dirty="0" smtClean="0"/>
              <a:t>I </a:t>
            </a:r>
            <a:r>
              <a:rPr lang="en-US" dirty="0"/>
              <a:t>argue that these similarities come from the fact that both the authors have to face the same problem:  the task of explaining what happens when individuals have to cope with situations of unpredictability, uncertainty and complexity, and accordingly both must give a picture of human rationality that is based on </a:t>
            </a:r>
            <a:r>
              <a:rPr lang="en-US" i="1" dirty="0"/>
              <a:t>search</a:t>
            </a:r>
            <a:r>
              <a:rPr lang="en-US" dirty="0"/>
              <a:t> and </a:t>
            </a:r>
            <a:r>
              <a:rPr lang="en-US" i="1" dirty="0"/>
              <a:t>innovation</a:t>
            </a:r>
            <a:r>
              <a:rPr lang="en-US" dirty="0"/>
              <a:t>, and cannot be limited to the standard model.</a:t>
            </a:r>
            <a:endParaRPr lang="it-IT" dirty="0"/>
          </a:p>
        </p:txBody>
      </p:sp>
    </p:spTree>
    <p:extLst>
      <p:ext uri="{BB962C8B-B14F-4D97-AF65-F5344CB8AC3E}">
        <p14:creationId xmlns:p14="http://schemas.microsoft.com/office/powerpoint/2010/main" val="389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p:nvPr>
        </p:nvSpPr>
        <p:spPr>
          <a:xfrm>
            <a:off x="609600" y="2055043"/>
            <a:ext cx="10972800" cy="4071121"/>
          </a:xfrm>
        </p:spPr>
        <p:txBody>
          <a:bodyPr>
            <a:normAutofit/>
          </a:bodyPr>
          <a:lstStyle/>
          <a:p>
            <a:r>
              <a:rPr lang="en-US" dirty="0"/>
              <a:t>De Groot (1965) found that master chess players could reconstruct the position of pieces on a chessboard after only five seconds of study. He found a vast superiority of masters over weaker players in recalling meaningful information, which was not attributable to the masters’ superior memory capacity:</a:t>
            </a:r>
            <a:endParaRPr lang="it-IT" dirty="0"/>
          </a:p>
          <a:p>
            <a:r>
              <a:rPr lang="en-US" dirty="0" smtClean="0"/>
              <a:t>“This </a:t>
            </a:r>
            <a:r>
              <a:rPr lang="en-US" dirty="0"/>
              <a:t>result could not be attributed to the masters’ generally superior memory ability, for when chess positions were constructed by placing the same numbers of pieces randomly on the board, the masters could then do no better in reconstructing them than weaker players. Hence, the masters appear to be constrained by the same severe short-term memory limits as amassed through years of constant practice</a:t>
            </a:r>
            <a:r>
              <a:rPr lang="en-US" dirty="0" smtClean="0"/>
              <a:t>.” </a:t>
            </a:r>
            <a:r>
              <a:rPr lang="en-US" dirty="0"/>
              <a:t>(Chase and Simon 1973, pp. 55–6) </a:t>
            </a:r>
            <a:endParaRPr lang="it-IT" dirty="0"/>
          </a:p>
          <a:p>
            <a:r>
              <a:rPr lang="en-US" dirty="0"/>
              <a:t> De Groot attributed the above-capacity performance of masters to an </a:t>
            </a:r>
            <a:r>
              <a:rPr lang="en-US" i="1" dirty="0"/>
              <a:t>ability to classify groups of pieces as instances of familiar playing categories </a:t>
            </a:r>
            <a:r>
              <a:rPr lang="en-US" dirty="0"/>
              <a:t>and accordingly concluded that the key to expertise does not lie in any superior general processing abilities, but rather in </a:t>
            </a:r>
            <a:r>
              <a:rPr lang="en-US" i="1" dirty="0"/>
              <a:t>domain-specific skills</a:t>
            </a:r>
            <a:r>
              <a:rPr lang="en-US" dirty="0"/>
              <a:t>. </a:t>
            </a:r>
            <a:r>
              <a:rPr lang="en-US" dirty="0">
                <a:solidFill>
                  <a:srgbClr val="FF0000"/>
                </a:solidFill>
              </a:rPr>
              <a:t>These skills provide masters with a fast, unconscious, perceptual capacity of process board configurations</a:t>
            </a:r>
            <a:r>
              <a:rPr lang="en-US" dirty="0"/>
              <a:t>. </a:t>
            </a:r>
            <a:endParaRPr lang="it-IT" dirty="0"/>
          </a:p>
          <a:p>
            <a:endParaRPr lang="it-IT" dirty="0"/>
          </a:p>
        </p:txBody>
      </p:sp>
      <p:sp>
        <p:nvSpPr>
          <p:cNvPr id="3" name="Titolo 1"/>
          <p:cNvSpPr txBox="1">
            <a:spLocks/>
          </p:cNvSpPr>
          <p:nvPr/>
        </p:nvSpPr>
        <p:spPr>
          <a:xfrm>
            <a:off x="1097280" y="286603"/>
            <a:ext cx="10058400" cy="44491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it-IT" sz="3200" dirty="0" err="1" smtClean="0">
                <a:latin typeface="+mj-lt"/>
              </a:rPr>
              <a:t>Experiments</a:t>
            </a:r>
            <a:r>
              <a:rPr lang="it-IT" sz="3200" dirty="0" smtClean="0">
                <a:latin typeface="+mj-lt"/>
              </a:rPr>
              <a:t> on </a:t>
            </a:r>
            <a:r>
              <a:rPr lang="it-IT" sz="3200" dirty="0" err="1" smtClean="0">
                <a:latin typeface="+mj-lt"/>
              </a:rPr>
              <a:t>creativity</a:t>
            </a:r>
            <a:r>
              <a:rPr lang="it-IT" sz="3200" dirty="0" smtClean="0">
                <a:latin typeface="+mj-lt"/>
              </a:rPr>
              <a:t> : are </a:t>
            </a:r>
            <a:r>
              <a:rPr lang="it-IT" sz="3200" dirty="0" err="1" smtClean="0">
                <a:latin typeface="+mj-lt"/>
              </a:rPr>
              <a:t>chess</a:t>
            </a:r>
            <a:r>
              <a:rPr lang="it-IT" sz="3200" dirty="0" smtClean="0">
                <a:latin typeface="+mj-lt"/>
              </a:rPr>
              <a:t> </a:t>
            </a:r>
            <a:r>
              <a:rPr lang="it-IT" sz="3200" dirty="0" err="1" smtClean="0">
                <a:latin typeface="+mj-lt"/>
              </a:rPr>
              <a:t>grandmasters</a:t>
            </a:r>
            <a:r>
              <a:rPr lang="it-IT" sz="3200" dirty="0" smtClean="0">
                <a:latin typeface="+mj-lt"/>
              </a:rPr>
              <a:t> creative?</a:t>
            </a:r>
            <a:endParaRPr lang="it-IT" sz="3200" dirty="0">
              <a:latin typeface="+mj-lt"/>
            </a:endParaRPr>
          </a:p>
        </p:txBody>
      </p:sp>
    </p:spTree>
    <p:extLst>
      <p:ext uri="{BB962C8B-B14F-4D97-AF65-F5344CB8AC3E}">
        <p14:creationId xmlns:p14="http://schemas.microsoft.com/office/powerpoint/2010/main" val="2527859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748983"/>
          </a:xfrm>
        </p:spPr>
        <p:txBody>
          <a:bodyPr>
            <a:normAutofit fontScale="90000"/>
          </a:bodyPr>
          <a:lstStyle/>
          <a:p>
            <a:r>
              <a:rPr lang="it-IT" sz="3600" dirty="0" smtClean="0"/>
              <a:t/>
            </a:r>
            <a:br>
              <a:rPr lang="it-IT" sz="3600" dirty="0" smtClean="0"/>
            </a:br>
            <a:r>
              <a:rPr lang="it-IT" sz="3600" dirty="0" err="1"/>
              <a:t>Experiments</a:t>
            </a:r>
            <a:r>
              <a:rPr lang="it-IT" sz="3600" dirty="0"/>
              <a:t> on </a:t>
            </a:r>
            <a:r>
              <a:rPr lang="it-IT" sz="3600" dirty="0" err="1"/>
              <a:t>creativity</a:t>
            </a:r>
            <a:r>
              <a:rPr lang="it-IT" sz="3600" dirty="0"/>
              <a:t> : are </a:t>
            </a:r>
            <a:r>
              <a:rPr lang="it-IT" sz="3600" dirty="0" err="1"/>
              <a:t>chess</a:t>
            </a:r>
            <a:r>
              <a:rPr lang="it-IT" sz="3600" dirty="0"/>
              <a:t> </a:t>
            </a:r>
            <a:r>
              <a:rPr lang="it-IT" sz="3600" dirty="0" err="1"/>
              <a:t>grandmasters</a:t>
            </a:r>
            <a:r>
              <a:rPr lang="it-IT" sz="3600" dirty="0"/>
              <a:t> creative?</a:t>
            </a:r>
          </a:p>
        </p:txBody>
      </p:sp>
      <p:sp>
        <p:nvSpPr>
          <p:cNvPr id="3" name="Segnaposto contenuto 2"/>
          <p:cNvSpPr>
            <a:spLocks noGrp="1"/>
          </p:cNvSpPr>
          <p:nvPr>
            <p:ph idx="1"/>
          </p:nvPr>
        </p:nvSpPr>
        <p:spPr/>
        <p:txBody>
          <a:bodyPr/>
          <a:lstStyle/>
          <a:p>
            <a:r>
              <a:rPr lang="it-IT" dirty="0" smtClean="0"/>
              <a:t>How the </a:t>
            </a:r>
            <a:r>
              <a:rPr lang="it-IT" dirty="0" err="1" smtClean="0"/>
              <a:t>process</a:t>
            </a:r>
            <a:r>
              <a:rPr lang="it-IT" dirty="0" smtClean="0"/>
              <a:t> of  </a:t>
            </a:r>
            <a:r>
              <a:rPr lang="it-IT" dirty="0" err="1" smtClean="0"/>
              <a:t>creativity</a:t>
            </a:r>
            <a:r>
              <a:rPr lang="it-IT" dirty="0" smtClean="0"/>
              <a:t> in </a:t>
            </a:r>
            <a:r>
              <a:rPr lang="it-IT" dirty="0" err="1" smtClean="0"/>
              <a:t>chess</a:t>
            </a:r>
            <a:r>
              <a:rPr lang="it-IT" dirty="0" smtClean="0"/>
              <a:t> </a:t>
            </a:r>
            <a:r>
              <a:rPr lang="it-IT" dirty="0" err="1" smtClean="0"/>
              <a:t>playing</a:t>
            </a:r>
            <a:r>
              <a:rPr lang="it-IT" dirty="0" smtClean="0"/>
              <a:t> can be </a:t>
            </a:r>
            <a:r>
              <a:rPr lang="it-IT" dirty="0" err="1" smtClean="0"/>
              <a:t>described</a:t>
            </a:r>
            <a:r>
              <a:rPr lang="it-IT" dirty="0" smtClean="0"/>
              <a:t>?</a:t>
            </a:r>
          </a:p>
          <a:p>
            <a:r>
              <a:rPr lang="en-US" dirty="0" smtClean="0">
                <a:solidFill>
                  <a:srgbClr val="FF0000"/>
                </a:solidFill>
              </a:rPr>
              <a:t>“One </a:t>
            </a:r>
            <a:r>
              <a:rPr lang="en-US" dirty="0">
                <a:solidFill>
                  <a:srgbClr val="FF0000"/>
                </a:solidFill>
              </a:rPr>
              <a:t>key to understanding chess mastery ... seems to lie in the immediate </a:t>
            </a:r>
            <a:r>
              <a:rPr lang="en-US" i="1" dirty="0">
                <a:solidFill>
                  <a:srgbClr val="FF0000"/>
                </a:solidFill>
              </a:rPr>
              <a:t>perceptual processing</a:t>
            </a:r>
            <a:r>
              <a:rPr lang="en-US" dirty="0">
                <a:solidFill>
                  <a:srgbClr val="FF0000"/>
                </a:solidFill>
              </a:rPr>
              <a:t>, for it is here that the game is structured, and it is here in the static analysis that the good moves are generated for subsequent processing. </a:t>
            </a:r>
            <a:endParaRPr lang="en-US" dirty="0" smtClean="0">
              <a:solidFill>
                <a:srgbClr val="FF0000"/>
              </a:solidFill>
            </a:endParaRPr>
          </a:p>
          <a:p>
            <a:r>
              <a:rPr lang="en-US" dirty="0" smtClean="0">
                <a:solidFill>
                  <a:srgbClr val="FF0000"/>
                </a:solidFill>
              </a:rPr>
              <a:t>Behind </a:t>
            </a:r>
            <a:r>
              <a:rPr lang="en-US" dirty="0">
                <a:solidFill>
                  <a:srgbClr val="FF0000"/>
                </a:solidFill>
              </a:rPr>
              <a:t>this perceptual analysis, as with all skills ... lies an extensive cognitive apparatus amassed through years of constant practice. What was once accomplished by slow, conscious deductive reasoning is now arrived at by fast, unconscious perceptual processing. It is no mistake of language for the chess master to say that he ‘sees’ the right move</a:t>
            </a:r>
            <a:r>
              <a:rPr lang="en-US" dirty="0" smtClean="0">
                <a:solidFill>
                  <a:srgbClr val="FF0000"/>
                </a:solidFill>
              </a:rPr>
              <a:t>.” </a:t>
            </a:r>
            <a:r>
              <a:rPr lang="en-US" dirty="0"/>
              <a:t>(Chase and Simon, 1973, p. 56) </a:t>
            </a:r>
            <a:endParaRPr lang="it-IT" dirty="0"/>
          </a:p>
          <a:p>
            <a:r>
              <a:rPr lang="en-US" dirty="0"/>
              <a:t> </a:t>
            </a:r>
            <a:endParaRPr lang="it-IT" dirty="0"/>
          </a:p>
          <a:p>
            <a:endParaRPr lang="it-IT" dirty="0"/>
          </a:p>
        </p:txBody>
      </p:sp>
    </p:spTree>
    <p:extLst>
      <p:ext uri="{BB962C8B-B14F-4D97-AF65-F5344CB8AC3E}">
        <p14:creationId xmlns:p14="http://schemas.microsoft.com/office/powerpoint/2010/main" val="834575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594746"/>
          </a:xfrm>
        </p:spPr>
        <p:txBody>
          <a:bodyPr>
            <a:normAutofit/>
          </a:bodyPr>
          <a:lstStyle/>
          <a:p>
            <a:r>
              <a:rPr lang="it-IT" sz="3200" dirty="0" err="1"/>
              <a:t>Experiments</a:t>
            </a:r>
            <a:r>
              <a:rPr lang="it-IT" sz="3200" dirty="0"/>
              <a:t> on </a:t>
            </a:r>
            <a:r>
              <a:rPr lang="it-IT" sz="3200" dirty="0" err="1"/>
              <a:t>creativity</a:t>
            </a:r>
            <a:r>
              <a:rPr lang="it-IT" sz="3200" dirty="0"/>
              <a:t> : are </a:t>
            </a:r>
            <a:r>
              <a:rPr lang="it-IT" sz="3200" dirty="0" err="1"/>
              <a:t>chess</a:t>
            </a:r>
            <a:r>
              <a:rPr lang="it-IT" sz="3200" dirty="0"/>
              <a:t> </a:t>
            </a:r>
            <a:r>
              <a:rPr lang="it-IT" sz="3200" dirty="0" err="1"/>
              <a:t>grandmasters</a:t>
            </a:r>
            <a:r>
              <a:rPr lang="it-IT" sz="3200" dirty="0"/>
              <a:t> creative?</a:t>
            </a:r>
          </a:p>
        </p:txBody>
      </p:sp>
      <p:sp>
        <p:nvSpPr>
          <p:cNvPr id="3" name="Segnaposto contenuto 2"/>
          <p:cNvSpPr>
            <a:spLocks noGrp="1"/>
          </p:cNvSpPr>
          <p:nvPr>
            <p:ph idx="1"/>
          </p:nvPr>
        </p:nvSpPr>
        <p:spPr/>
        <p:txBody>
          <a:bodyPr/>
          <a:lstStyle/>
          <a:p>
            <a:r>
              <a:rPr lang="en-US" dirty="0"/>
              <a:t>The advancements proposed by Simon and colleagues then led to the discovery that the architecture of thinking is characterized by a complex interaction between </a:t>
            </a:r>
            <a:endParaRPr lang="en-US" dirty="0" smtClean="0"/>
          </a:p>
          <a:p>
            <a:endParaRPr lang="en-US" dirty="0">
              <a:solidFill>
                <a:srgbClr val="FF0000"/>
              </a:solidFill>
            </a:endParaRPr>
          </a:p>
          <a:p>
            <a:pPr>
              <a:buClrTx/>
              <a:buFont typeface="Wingdings" panose="05000000000000000000" pitchFamily="2" charset="2"/>
              <a:buChar char="v"/>
            </a:pPr>
            <a:r>
              <a:rPr lang="en-US" dirty="0" smtClean="0">
                <a:solidFill>
                  <a:srgbClr val="FF0000"/>
                </a:solidFill>
              </a:rPr>
              <a:t> the </a:t>
            </a:r>
            <a:r>
              <a:rPr lang="en-US" dirty="0">
                <a:solidFill>
                  <a:srgbClr val="FF0000"/>
                </a:solidFill>
              </a:rPr>
              <a:t>automatic and fast recall of the elements stored in the long-term memory </a:t>
            </a:r>
            <a:endParaRPr lang="en-US" dirty="0" smtClean="0">
              <a:solidFill>
                <a:srgbClr val="FF0000"/>
              </a:solidFill>
            </a:endParaRPr>
          </a:p>
          <a:p>
            <a:pPr>
              <a:buFont typeface="Wingdings" panose="05000000000000000000" pitchFamily="2" charset="2"/>
              <a:buChar char="v"/>
            </a:pPr>
            <a:endParaRPr lang="en-US" dirty="0">
              <a:solidFill>
                <a:srgbClr val="FF0000"/>
              </a:solidFill>
            </a:endParaRPr>
          </a:p>
          <a:p>
            <a:pPr>
              <a:buClrTx/>
              <a:buFont typeface="Wingdings" panose="05000000000000000000" pitchFamily="2" charset="2"/>
              <a:buChar char="v"/>
            </a:pPr>
            <a:r>
              <a:rPr lang="en-US" dirty="0" smtClean="0">
                <a:solidFill>
                  <a:srgbClr val="FF0000"/>
                </a:solidFill>
              </a:rPr>
              <a:t> the </a:t>
            </a:r>
            <a:r>
              <a:rPr lang="en-US" dirty="0">
                <a:solidFill>
                  <a:srgbClr val="FF0000"/>
                </a:solidFill>
              </a:rPr>
              <a:t>conscious process of symbolic manipulation over the mental items.</a:t>
            </a:r>
            <a:endParaRPr lang="it-IT" dirty="0">
              <a:solidFill>
                <a:srgbClr val="FF0000"/>
              </a:solidFill>
            </a:endParaRPr>
          </a:p>
        </p:txBody>
      </p:sp>
    </p:spTree>
    <p:extLst>
      <p:ext uri="{BB962C8B-B14F-4D97-AF65-F5344CB8AC3E}">
        <p14:creationId xmlns:p14="http://schemas.microsoft.com/office/powerpoint/2010/main" val="3333462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2800" dirty="0"/>
              <a:t>Psychological </a:t>
            </a:r>
            <a:r>
              <a:rPr lang="en-US" sz="2800" dirty="0" smtClean="0"/>
              <a:t>Review</a:t>
            </a:r>
            <a:r>
              <a:rPr lang="en-US" sz="2800" i="1" dirty="0" smtClean="0"/>
              <a:t/>
            </a:r>
            <a:br>
              <a:rPr lang="en-US" sz="2800" i="1" dirty="0" smtClean="0"/>
            </a:br>
            <a:r>
              <a:rPr lang="en-US" sz="1100" dirty="0" smtClean="0"/>
              <a:t>Copyright </a:t>
            </a:r>
            <a:r>
              <a:rPr lang="en-US" sz="1100" dirty="0"/>
              <a:t>© 1977 C_7 by the American Psychological Association, Inc</a:t>
            </a:r>
            <a:r>
              <a:rPr lang="en-US" sz="1100" dirty="0" smtClean="0"/>
              <a:t>.</a:t>
            </a:r>
            <a:br>
              <a:rPr lang="en-US" sz="1100" dirty="0" smtClean="0"/>
            </a:br>
            <a:r>
              <a:rPr lang="en-US" sz="2800" dirty="0"/>
              <a:t/>
            </a:r>
            <a:br>
              <a:rPr lang="en-US" sz="2800" dirty="0"/>
            </a:br>
            <a:r>
              <a:rPr lang="en-US" sz="1400" dirty="0"/>
              <a:t>VOLUME 84 NUMBER 1 JANUARY 1 9 7 7</a:t>
            </a:r>
            <a:endParaRPr lang="it-IT" sz="1400" dirty="0"/>
          </a:p>
        </p:txBody>
      </p:sp>
      <p:sp>
        <p:nvSpPr>
          <p:cNvPr id="3" name="Segnaposto contenuto 2"/>
          <p:cNvSpPr>
            <a:spLocks noGrp="1"/>
          </p:cNvSpPr>
          <p:nvPr>
            <p:ph idx="1"/>
          </p:nvPr>
        </p:nvSpPr>
        <p:spPr/>
        <p:txBody>
          <a:bodyPr>
            <a:normAutofit/>
          </a:bodyPr>
          <a:lstStyle/>
          <a:p>
            <a:r>
              <a:rPr lang="en-US" dirty="0"/>
              <a:t>Controlled and Automatic Human Information </a:t>
            </a:r>
            <a:r>
              <a:rPr lang="en-US" dirty="0" smtClean="0"/>
              <a:t>Processing</a:t>
            </a:r>
          </a:p>
          <a:p>
            <a:r>
              <a:rPr lang="it-IT" dirty="0" smtClean="0"/>
              <a:t>Walter Schneider and Richard </a:t>
            </a:r>
            <a:r>
              <a:rPr lang="it-IT" dirty="0"/>
              <a:t>M. </a:t>
            </a:r>
            <a:r>
              <a:rPr lang="it-IT" dirty="0" err="1"/>
              <a:t>Shiffrin</a:t>
            </a:r>
            <a:endParaRPr lang="it-IT" dirty="0"/>
          </a:p>
          <a:p>
            <a:r>
              <a:rPr lang="en-US" dirty="0" smtClean="0"/>
              <a:t>A </a:t>
            </a:r>
            <a:r>
              <a:rPr lang="en-US" dirty="0"/>
              <a:t>two-process theory of human information processing is proposed and </a:t>
            </a:r>
            <a:r>
              <a:rPr lang="en-US" dirty="0" smtClean="0"/>
              <a:t>applied to </a:t>
            </a:r>
            <a:r>
              <a:rPr lang="en-US" dirty="0"/>
              <a:t>detection, search, and attention phenomena. </a:t>
            </a:r>
            <a:endParaRPr lang="en-US" dirty="0" smtClean="0"/>
          </a:p>
          <a:p>
            <a:r>
              <a:rPr lang="en-US" u="sng" dirty="0" smtClean="0"/>
              <a:t>Automatic </a:t>
            </a:r>
            <a:r>
              <a:rPr lang="en-US" u="sng" dirty="0"/>
              <a:t>processing </a:t>
            </a:r>
            <a:r>
              <a:rPr lang="en-US" dirty="0"/>
              <a:t>is </a:t>
            </a:r>
            <a:r>
              <a:rPr lang="en-US" dirty="0" smtClean="0"/>
              <a:t>activation of </a:t>
            </a:r>
            <a:r>
              <a:rPr lang="en-US" dirty="0"/>
              <a:t>a learned sequence of elements in long-term memory that is initiated </a:t>
            </a:r>
            <a:r>
              <a:rPr lang="en-US" dirty="0" smtClean="0"/>
              <a:t>by appropriate </a:t>
            </a:r>
            <a:r>
              <a:rPr lang="en-US" dirty="0"/>
              <a:t>inputs and then proceeds automatically—without subject control</a:t>
            </a:r>
            <a:r>
              <a:rPr lang="en-US" dirty="0" smtClean="0"/>
              <a:t>, without </a:t>
            </a:r>
            <a:r>
              <a:rPr lang="en-US" dirty="0"/>
              <a:t>stressing the capacity limitations of the system, and without </a:t>
            </a:r>
            <a:r>
              <a:rPr lang="en-US" dirty="0" smtClean="0"/>
              <a:t>necessarily demanding </a:t>
            </a:r>
            <a:r>
              <a:rPr lang="en-US" dirty="0"/>
              <a:t>attention. </a:t>
            </a:r>
            <a:endParaRPr lang="en-US" dirty="0" smtClean="0"/>
          </a:p>
          <a:p>
            <a:r>
              <a:rPr lang="en-US" u="sng" dirty="0" smtClean="0"/>
              <a:t>Controlled </a:t>
            </a:r>
            <a:r>
              <a:rPr lang="en-US" u="sng" dirty="0"/>
              <a:t>processing</a:t>
            </a:r>
            <a:r>
              <a:rPr lang="en-US" dirty="0"/>
              <a:t> is a temporary activation of a </a:t>
            </a:r>
            <a:r>
              <a:rPr lang="en-US" dirty="0" smtClean="0"/>
              <a:t>sequence of </a:t>
            </a:r>
            <a:r>
              <a:rPr lang="en-US" dirty="0"/>
              <a:t>elements that can be set up quickly and easily but requires attention</a:t>
            </a:r>
            <a:r>
              <a:rPr lang="en-US" dirty="0" smtClean="0"/>
              <a:t>, is </a:t>
            </a:r>
            <a:r>
              <a:rPr lang="en-US" dirty="0"/>
              <a:t>capacity-limited (usually serial in nature), and is controlled by the subject</a:t>
            </a:r>
            <a:r>
              <a:rPr lang="en-US" dirty="0" smtClean="0"/>
              <a:t>.</a:t>
            </a:r>
            <a:endParaRPr lang="en-US" dirty="0"/>
          </a:p>
        </p:txBody>
      </p:sp>
    </p:spTree>
    <p:extLst>
      <p:ext uri="{BB962C8B-B14F-4D97-AF65-F5344CB8AC3E}">
        <p14:creationId xmlns:p14="http://schemas.microsoft.com/office/powerpoint/2010/main" val="375976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5500</TotalTime>
  <Words>4526</Words>
  <Application>Microsoft Office PowerPoint</Application>
  <PresentationFormat>Widescreen</PresentationFormat>
  <Paragraphs>168</Paragraphs>
  <Slides>49</Slides>
  <Notes>3</Notes>
  <HiddenSlides>1</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2</vt:i4>
      </vt:variant>
      <vt:variant>
        <vt:lpstr>Titoli diapositive</vt:lpstr>
      </vt:variant>
      <vt:variant>
        <vt:i4>49</vt:i4>
      </vt:variant>
    </vt:vector>
  </HeadingPairs>
  <TitlesOfParts>
    <vt:vector size="56" baseType="lpstr">
      <vt:lpstr>Calibri</vt:lpstr>
      <vt:lpstr>Calibri Light</vt:lpstr>
      <vt:lpstr>Times</vt:lpstr>
      <vt:lpstr>Wingdings</vt:lpstr>
      <vt:lpstr>Retrospettivo</vt:lpstr>
      <vt:lpstr>MSDraw</vt:lpstr>
      <vt:lpstr>Grafico</vt:lpstr>
      <vt:lpstr>Experiments on Creativity  elements enhancing or  hindering creative actions </vt:lpstr>
      <vt:lpstr>Creativity in economics</vt:lpstr>
      <vt:lpstr>Creativity and unpredictability</vt:lpstr>
      <vt:lpstr>Creativity and competence gap</vt:lpstr>
      <vt:lpstr>Creativity is not irrationality</vt:lpstr>
      <vt:lpstr>Presentazione standard di PowerPoint</vt:lpstr>
      <vt:lpstr> Experiments on creativity : are chess grandmasters creative?</vt:lpstr>
      <vt:lpstr>Experiments on creativity : are chess grandmasters creative?</vt:lpstr>
      <vt:lpstr>Psychological Review Copyright © 1977 C_7 by the American Psychological Association, Inc.  VOLUME 84 NUMBER 1 JANUARY 1 9 7 7</vt:lpstr>
      <vt:lpstr>Presentazione standard di PowerPoint</vt:lpstr>
      <vt:lpstr>Presentazione standard di PowerPoint</vt:lpstr>
      <vt:lpstr> Two characteristics of routinized decision making </vt:lpstr>
      <vt:lpstr>Routinization (Mechanization) of thougth</vt:lpstr>
      <vt:lpstr>Presentazione standard di PowerPoint</vt:lpstr>
      <vt:lpstr>Routinization and Ambiguity in Perception</vt:lpstr>
      <vt:lpstr>Experiments on creativity</vt:lpstr>
      <vt:lpstr>Experiments on creativity</vt:lpstr>
      <vt:lpstr>Experiments on creativity</vt:lpstr>
      <vt:lpstr>Presentazione standard di PowerPoint</vt:lpstr>
      <vt:lpstr>Two different routines’ efficiency</vt:lpstr>
      <vt:lpstr>Experiments on creativity:  The complete representation</vt:lpstr>
      <vt:lpstr>Manipulating the  frame of discovery</vt:lpstr>
      <vt:lpstr>Experiments on creativity</vt:lpstr>
      <vt:lpstr>Presentazione standard di PowerPoint</vt:lpstr>
      <vt:lpstr>Presentazione standard di PowerPoint</vt:lpstr>
      <vt:lpstr>Accessibility</vt:lpstr>
      <vt:lpstr>Experiments on creativity</vt:lpstr>
      <vt:lpstr>Experiments on creativity</vt:lpstr>
      <vt:lpstr>Experiments on creativity</vt:lpstr>
      <vt:lpstr>Hindering  the discovery : Confirmations Bias</vt:lpstr>
      <vt:lpstr>Confirmation bias</vt:lpstr>
      <vt:lpstr>Confirmations Bias</vt:lpstr>
      <vt:lpstr>Presentazione standard di PowerPoint</vt:lpstr>
      <vt:lpstr>Accessibility</vt:lpstr>
      <vt:lpstr>Accessibility</vt:lpstr>
      <vt:lpstr>Accessibility</vt:lpstr>
      <vt:lpstr>Accessibility</vt:lpstr>
      <vt:lpstr>Accessibility</vt:lpstr>
      <vt:lpstr>exploitation and exploration</vt:lpstr>
      <vt:lpstr>exploitation and exploration</vt:lpstr>
      <vt:lpstr>exploitation and exploration</vt:lpstr>
      <vt:lpstr>END</vt:lpstr>
      <vt:lpstr>Henri Poincaré  Nancy, April 29 th 1854 – Paris,  July 17th 1912 </vt:lpstr>
      <vt:lpstr>Henri Poincaré   Nancy, April 29 th 1854 – Paris,  July 17th 1912 </vt:lpstr>
      <vt:lpstr>Henri Poincaré   Nancy, April 29 th 1854 – Paris,  July 17th 1912 </vt:lpstr>
      <vt:lpstr> Poincaré intuitions were rigth</vt:lpstr>
      <vt:lpstr>Representations</vt:lpstr>
      <vt:lpstr>Representations</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pc-egidi</dc:creator>
  <cp:lastModifiedBy>Massimo Egidi</cp:lastModifiedBy>
  <cp:revision>282</cp:revision>
  <dcterms:created xsi:type="dcterms:W3CDTF">2014-01-25T15:56:36Z</dcterms:created>
  <dcterms:modified xsi:type="dcterms:W3CDTF">2017-09-08T07:58:23Z</dcterms:modified>
</cp:coreProperties>
</file>