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image11.tif" ContentType="image/tif"/>
  <Override PartName="/ppt/media/image12.tif" ContentType="image/tif"/>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52.jpg" ContentType="image/jp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69"/>
  </p:notesMasterIdLst>
  <p:sldIdLst>
    <p:sldId id="967" r:id="rId2"/>
    <p:sldId id="1447" r:id="rId3"/>
    <p:sldId id="1448" r:id="rId4"/>
    <p:sldId id="1433" r:id="rId5"/>
    <p:sldId id="1440" r:id="rId6"/>
    <p:sldId id="1441" r:id="rId7"/>
    <p:sldId id="1436" r:id="rId8"/>
    <p:sldId id="1437" r:id="rId9"/>
    <p:sldId id="1438" r:id="rId10"/>
    <p:sldId id="1439" r:id="rId11"/>
    <p:sldId id="1449" r:id="rId12"/>
    <p:sldId id="1450" r:id="rId13"/>
    <p:sldId id="1451" r:id="rId14"/>
    <p:sldId id="1452" r:id="rId15"/>
    <p:sldId id="846" r:id="rId16"/>
    <p:sldId id="1261" r:id="rId17"/>
    <p:sldId id="257" r:id="rId18"/>
    <p:sldId id="1262" r:id="rId19"/>
    <p:sldId id="993" r:id="rId20"/>
    <p:sldId id="583" r:id="rId21"/>
    <p:sldId id="314" r:id="rId22"/>
    <p:sldId id="1380" r:id="rId23"/>
    <p:sldId id="518" r:id="rId24"/>
    <p:sldId id="1340" r:id="rId25"/>
    <p:sldId id="985" r:id="rId26"/>
    <p:sldId id="1356" r:id="rId27"/>
    <p:sldId id="1256" r:id="rId28"/>
    <p:sldId id="1399" r:id="rId29"/>
    <p:sldId id="1258" r:id="rId30"/>
    <p:sldId id="1259" r:id="rId31"/>
    <p:sldId id="1260" r:id="rId32"/>
    <p:sldId id="1357" r:id="rId33"/>
    <p:sldId id="1397" r:id="rId34"/>
    <p:sldId id="1401" r:id="rId35"/>
    <p:sldId id="1404" r:id="rId36"/>
    <p:sldId id="1405" r:id="rId37"/>
    <p:sldId id="1424" r:id="rId38"/>
    <p:sldId id="1425" r:id="rId39"/>
    <p:sldId id="1426" r:id="rId40"/>
    <p:sldId id="1427" r:id="rId41"/>
    <p:sldId id="1365" r:id="rId42"/>
    <p:sldId id="1367" r:id="rId43"/>
    <p:sldId id="1368" r:id="rId44"/>
    <p:sldId id="1369" r:id="rId45"/>
    <p:sldId id="1486" r:id="rId46"/>
    <p:sldId id="1487" r:id="rId47"/>
    <p:sldId id="1488" r:id="rId48"/>
    <p:sldId id="1491" r:id="rId49"/>
    <p:sldId id="1497" r:id="rId50"/>
    <p:sldId id="1520" r:id="rId51"/>
    <p:sldId id="1269" r:id="rId52"/>
    <p:sldId id="1278" r:id="rId53"/>
    <p:sldId id="1290" r:id="rId54"/>
    <p:sldId id="1291" r:id="rId55"/>
    <p:sldId id="1342" r:id="rId56"/>
    <p:sldId id="1343" r:id="rId57"/>
    <p:sldId id="1344" r:id="rId58"/>
    <p:sldId id="1364" r:id="rId59"/>
    <p:sldId id="1474" r:id="rId60"/>
    <p:sldId id="1475" r:id="rId61"/>
    <p:sldId id="1476" r:id="rId62"/>
    <p:sldId id="1498" r:id="rId63"/>
    <p:sldId id="1499" r:id="rId64"/>
    <p:sldId id="1500" r:id="rId65"/>
    <p:sldId id="1501" r:id="rId66"/>
    <p:sldId id="1435" r:id="rId67"/>
    <p:sldId id="1341"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D41928"/>
    <a:srgbClr val="00ADFF"/>
    <a:srgbClr val="72D20D"/>
    <a:srgbClr val="F02D28"/>
    <a:srgbClr val="D4371C"/>
    <a:srgbClr val="5B5B5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2833" autoAdjust="0"/>
  </p:normalViewPr>
  <p:slideViewPr>
    <p:cSldViewPr snapToGrid="0" snapToObjects="1">
      <p:cViewPr>
        <p:scale>
          <a:sx n="100" d="100"/>
          <a:sy n="100" d="100"/>
        </p:scale>
        <p:origin x="-1552" y="-272"/>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279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notesMaster" Target="notesMasters/notes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interSettings" Target="printerSettings/printerSettings1.bin"/><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D9A38E-6C34-EE45-B7A8-6335D7653B93}" type="datetimeFigureOut">
              <a:rPr lang="it-IT" smtClean="0"/>
              <a:t>07/09/2017</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D8C3B7-BAB2-EE4D-AB04-0E226E774F3D}" type="slidenum">
              <a:rPr lang="it-IT" smtClean="0"/>
              <a:t>‹n.›</a:t>
            </a:fld>
            <a:endParaRPr lang="it-IT"/>
          </a:p>
        </p:txBody>
      </p:sp>
    </p:spTree>
    <p:extLst>
      <p:ext uri="{BB962C8B-B14F-4D97-AF65-F5344CB8AC3E}">
        <p14:creationId xmlns:p14="http://schemas.microsoft.com/office/powerpoint/2010/main" val="33016297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0018" name="Rectangle 2"/>
          <p:cNvSpPr>
            <a:spLocks noGrp="1" noRot="1" noChangeAspect="1" noChangeArrowheads="1" noTextEdit="1"/>
          </p:cNvSpPr>
          <p:nvPr>
            <p:ph type="sldImg"/>
          </p:nvPr>
        </p:nvSpPr>
        <p:spPr>
          <a:xfrm>
            <a:off x="1198563" y="717550"/>
            <a:ext cx="4518025" cy="3387725"/>
          </a:xfrm>
          <a:noFill/>
          <a:ln/>
          <a:extLst>
            <a:ext uri="{FAA26D3D-D897-4be2-8F04-BA451C77F1D7}">
              <ma14:placeholderFlag xmlns:ma14="http://schemas.microsoft.com/office/mac/drawingml/2011/main" val="1"/>
            </a:ext>
          </a:extLst>
        </p:spPr>
      </p:sp>
      <p:sp>
        <p:nvSpPr>
          <p:cNvPr id="37890" name="Text Box 3"/>
          <p:cNvSpPr txBox="1">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E7F6A52B-0D61-8F44-AF6C-05FDBF8C7F49}" type="slidenum">
              <a:rPr lang="en-US"/>
              <a:pPr/>
              <a:t>58</a:t>
            </a:fld>
            <a:endParaRPr lang="en-US"/>
          </a:p>
        </p:txBody>
      </p:sp>
      <p:sp>
        <p:nvSpPr>
          <p:cNvPr id="4097" name="Text Box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098" name="Text Box 2"/>
          <p:cNvSpPr txBox="1">
            <a:spLocks noChangeArrowheads="1"/>
          </p:cNvSpPr>
          <p:nvPr/>
        </p:nvSpPr>
        <p:spPr bwMode="auto">
          <a:xfrm>
            <a:off x="685512" y="4343230"/>
            <a:ext cx="5486976" cy="4115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0165" tIns="40083" rIns="80165" bIns="40083" anchor="ctr"/>
          <a:lstStyle/>
          <a:p>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0018" name="Rectangle 2"/>
          <p:cNvSpPr>
            <a:spLocks noGrp="1" noRot="1" noChangeAspect="1" noChangeArrowheads="1" noTextEdit="1"/>
          </p:cNvSpPr>
          <p:nvPr>
            <p:ph type="sldImg"/>
          </p:nvPr>
        </p:nvSpPr>
        <p:spPr>
          <a:xfrm>
            <a:off x="1060397" y="716857"/>
            <a:ext cx="4794837" cy="3388778"/>
          </a:xfrm>
          <a:noFill/>
          <a:ln/>
          <a:extLst>
            <a:ext uri="{FAA26D3D-D897-4be2-8F04-BA451C77F1D7}">
              <ma14:placeholderFlag xmlns:ma14="http://schemas.microsoft.com/office/mac/drawingml/2011/main" val="1"/>
            </a:ext>
          </a:extLst>
        </p:spPr>
      </p:sp>
      <p:sp>
        <p:nvSpPr>
          <p:cNvPr id="39938" name="Text Box 3"/>
          <p:cNvSpPr txBox="1">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0018" name="Rectangle 2"/>
          <p:cNvSpPr>
            <a:spLocks noGrp="1" noRot="1" noChangeAspect="1" noChangeArrowheads="1" noTextEdit="1"/>
          </p:cNvSpPr>
          <p:nvPr>
            <p:ph type="sldImg"/>
          </p:nvPr>
        </p:nvSpPr>
        <p:spPr>
          <a:xfrm>
            <a:off x="1198563" y="717550"/>
            <a:ext cx="4518025" cy="3387725"/>
          </a:xfrm>
          <a:noFill/>
          <a:ln/>
          <a:extLst>
            <a:ext uri="{FAA26D3D-D897-4be2-8F04-BA451C77F1D7}">
              <ma14:placeholderFlag xmlns:ma14="http://schemas.microsoft.com/office/mac/drawingml/2011/main" val="1"/>
            </a:ext>
          </a:extLst>
        </p:spPr>
      </p:sp>
      <p:sp>
        <p:nvSpPr>
          <p:cNvPr id="70658" name="Text Box 3"/>
          <p:cNvSpPr txBox="1">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1" name="Text Box 1"/>
          <p:cNvSpPr txBox="1">
            <a:spLocks noChangeArrowheads="1"/>
          </p:cNvSpPr>
          <p:nvPr/>
        </p:nvSpPr>
        <p:spPr bwMode="auto">
          <a:xfrm>
            <a:off x="1143000" y="685800"/>
            <a:ext cx="4572000" cy="3429000"/>
          </a:xfrm>
          <a:prstGeom prst="rect">
            <a:avLst/>
          </a:prstGeom>
          <a:solidFill>
            <a:srgbClr val="FFFFFF"/>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51202" name="Text Box 2"/>
          <p:cNvSpPr txBox="1">
            <a:spLocks noChangeArrowheads="1"/>
          </p:cNvSpPr>
          <p:nvPr/>
        </p:nvSpPr>
        <p:spPr bwMode="auto">
          <a:xfrm>
            <a:off x="685800" y="4343400"/>
            <a:ext cx="5473700" cy="410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 name="CustomShape 1"/>
          <p:cNvSpPr/>
          <p:nvPr/>
        </p:nvSpPr>
        <p:spPr>
          <a:xfrm>
            <a:off x="1143000" y="685800"/>
            <a:ext cx="4572000" cy="3429000"/>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1040" name="CustomShape 2"/>
          <p:cNvSpPr/>
          <p:nvPr/>
        </p:nvSpPr>
        <p:spPr>
          <a:xfrm>
            <a:off x="685800" y="4343400"/>
            <a:ext cx="5486400" cy="41148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 name="CustomShape 1"/>
          <p:cNvSpPr/>
          <p:nvPr/>
        </p:nvSpPr>
        <p:spPr>
          <a:xfrm>
            <a:off x="1143000" y="685800"/>
            <a:ext cx="4572000" cy="3429000"/>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1062" name="CustomShape 2"/>
          <p:cNvSpPr/>
          <p:nvPr/>
        </p:nvSpPr>
        <p:spPr>
          <a:xfrm>
            <a:off x="685800" y="4343400"/>
            <a:ext cx="5486400" cy="41148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t>Giovedì, 7 settembre 17</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‹n.›</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C057FC-95B6-4D89-AFDA-ABA33EE921E5}" type="datetime2">
              <a:rPr lang="en-US" smtClean="0"/>
              <a:t>Giovedì, 7 settembre 17</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t>Giovedì, 7 settembre 17</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5600"/>
              <a:t>Title Text</a:t>
            </a:r>
          </a:p>
        </p:txBody>
      </p:sp>
      <p:sp>
        <p:nvSpPr>
          <p:cNvPr id="19" name="Shape 19"/>
          <p:cNvSpPr>
            <a:spLocks noGrp="1"/>
          </p:cNvSpPr>
          <p:nvPr>
            <p:ph type="body" idx="1"/>
          </p:nvPr>
        </p:nvSpPr>
        <p:spPr>
          <a:prstGeom prst="rect">
            <a:avLst/>
          </a:prstGeom>
        </p:spPr>
        <p:txBody>
          <a:body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extLst>
      <p:ext uri="{BB962C8B-B14F-4D97-AF65-F5344CB8AC3E}">
        <p14:creationId xmlns:p14="http://schemas.microsoft.com/office/powerpoint/2010/main" val="204611208"/>
      </p:ext>
    </p:extLst>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olo e sottotitolo copia 2">
    <p:spTree>
      <p:nvGrpSpPr>
        <p:cNvPr id="1" name=""/>
        <p:cNvGrpSpPr/>
        <p:nvPr/>
      </p:nvGrpSpPr>
      <p:grpSpPr>
        <a:xfrm>
          <a:off x="0" y="0"/>
          <a:ext cx="0" cy="0"/>
          <a:chOff x="0" y="0"/>
          <a:chExt cx="0" cy="0"/>
        </a:xfrm>
      </p:grpSpPr>
      <p:sp>
        <p:nvSpPr>
          <p:cNvPr id="117" name="Shape 117"/>
          <p:cNvSpPr>
            <a:spLocks noGrp="1"/>
          </p:cNvSpPr>
          <p:nvPr>
            <p:ph type="body" sz="quarter" idx="13"/>
          </p:nvPr>
        </p:nvSpPr>
        <p:spPr>
          <a:xfrm>
            <a:off x="944660" y="3875484"/>
            <a:ext cx="3321844" cy="1803797"/>
          </a:xfrm>
          <a:prstGeom prst="roundRect">
            <a:avLst>
              <a:gd name="adj" fmla="val 7426"/>
            </a:avLst>
          </a:prstGeom>
          <a:solidFill>
            <a:srgbClr val="585858"/>
          </a:solidFill>
          <a:ln w="38100">
            <a:solidFill>
              <a:srgbClr val="000000"/>
            </a:solidFill>
          </a:ln>
        </p:spPr>
        <p:txBody>
          <a:bodyPr>
            <a:noAutofit/>
          </a:bodyPr>
          <a:lstStyle>
            <a:lvl1pPr marL="0" indent="0" algn="ctr">
              <a:spcBef>
                <a:spcPts val="0"/>
              </a:spcBef>
              <a:buSzTx/>
              <a:buNone/>
              <a:defRPr>
                <a:solidFill>
                  <a:srgbClr val="85D612"/>
                </a:solidFill>
                <a:latin typeface="Gill Sans"/>
                <a:ea typeface="Gill Sans"/>
                <a:cs typeface="Gill Sans"/>
                <a:sym typeface="Gill Sans"/>
              </a:defRPr>
            </a:lvl1pPr>
          </a:lstStyle>
          <a:p>
            <a:pPr marL="0" indent="0" algn="ctr">
              <a:spcBef>
                <a:spcPts val="0"/>
              </a:spcBef>
              <a:buSzTx/>
              <a:buNone/>
              <a:defRPr>
                <a:solidFill>
                  <a:srgbClr val="85D612"/>
                </a:solidFill>
                <a:latin typeface="Gill Sans"/>
                <a:ea typeface="Gill Sans"/>
                <a:cs typeface="Gill Sans"/>
                <a:sym typeface="Gill Sans"/>
              </a:defRPr>
            </a:pPr>
            <a:r>
              <a:t>Esempio box 3</a:t>
            </a:r>
          </a:p>
          <a:p>
            <a:pPr marL="0" indent="0" algn="ctr">
              <a:spcBef>
                <a:spcPts val="0"/>
              </a:spcBef>
              <a:buSzTx/>
              <a:buNone/>
              <a:defRPr>
                <a:solidFill>
                  <a:srgbClr val="85D612"/>
                </a:solidFill>
                <a:latin typeface="Gill Sans"/>
                <a:ea typeface="Gill Sans"/>
                <a:cs typeface="Gill Sans"/>
                <a:sym typeface="Gill Sans"/>
              </a:defRPr>
            </a:pPr>
            <a:r>
              <a:t>punto 1</a:t>
            </a:r>
          </a:p>
          <a:p>
            <a:pPr marL="0" indent="0" algn="ctr">
              <a:spcBef>
                <a:spcPts val="0"/>
              </a:spcBef>
              <a:buSzTx/>
              <a:buNone/>
              <a:defRPr>
                <a:solidFill>
                  <a:srgbClr val="85D612"/>
                </a:solidFill>
                <a:latin typeface="Gill Sans"/>
                <a:ea typeface="Gill Sans"/>
                <a:cs typeface="Gill Sans"/>
                <a:sym typeface="Gill Sans"/>
              </a:defRPr>
            </a:pPr>
            <a:r>
              <a:t>punto 2</a:t>
            </a:r>
          </a:p>
        </p:txBody>
      </p:sp>
      <p:sp>
        <p:nvSpPr>
          <p:cNvPr id="118" name="Shape 118"/>
          <p:cNvSpPr>
            <a:spLocks noGrp="1"/>
          </p:cNvSpPr>
          <p:nvPr>
            <p:ph type="body" sz="quarter" idx="14"/>
          </p:nvPr>
        </p:nvSpPr>
        <p:spPr>
          <a:xfrm>
            <a:off x="4822031" y="2053828"/>
            <a:ext cx="3393281" cy="892969"/>
          </a:xfrm>
          <a:prstGeom prst="roundRect">
            <a:avLst>
              <a:gd name="adj" fmla="val 15000"/>
            </a:avLst>
          </a:prstGeom>
          <a:solidFill>
            <a:srgbClr val="FFFFFF"/>
          </a:solidFill>
          <a:ln w="38100">
            <a:solidFill>
              <a:srgbClr val="85D612"/>
            </a:solidFill>
          </a:ln>
        </p:spPr>
        <p:txBody>
          <a:bodyPr>
            <a:noAutofit/>
          </a:bodyPr>
          <a:lstStyle>
            <a:lvl1pPr marL="0" indent="0" algn="ctr">
              <a:spcBef>
                <a:spcPts val="0"/>
              </a:spcBef>
              <a:buSzTx/>
              <a:buNone/>
              <a:defRPr>
                <a:solidFill>
                  <a:srgbClr val="585858"/>
                </a:solidFill>
                <a:latin typeface="Gill Sans"/>
                <a:ea typeface="Gill Sans"/>
                <a:cs typeface="Gill Sans"/>
                <a:sym typeface="Gill Sans"/>
              </a:defRPr>
            </a:lvl1pPr>
          </a:lstStyle>
          <a:p>
            <a:r>
              <a:t>Esempio box 2</a:t>
            </a:r>
          </a:p>
        </p:txBody>
      </p:sp>
      <p:sp>
        <p:nvSpPr>
          <p:cNvPr id="119" name="Shape 119"/>
          <p:cNvSpPr>
            <a:spLocks noGrp="1"/>
          </p:cNvSpPr>
          <p:nvPr>
            <p:ph type="body" sz="quarter" idx="15"/>
          </p:nvPr>
        </p:nvSpPr>
        <p:spPr>
          <a:xfrm>
            <a:off x="4884539" y="3875484"/>
            <a:ext cx="3321844" cy="1803797"/>
          </a:xfrm>
          <a:prstGeom prst="roundRect">
            <a:avLst>
              <a:gd name="adj" fmla="val 7426"/>
            </a:avLst>
          </a:prstGeom>
          <a:solidFill>
            <a:srgbClr val="85D612"/>
          </a:solidFill>
          <a:ln w="38100">
            <a:solidFill>
              <a:srgbClr val="000000"/>
            </a:solidFill>
          </a:ln>
        </p:spPr>
        <p:txBody>
          <a:bodyPr>
            <a:noAutofit/>
          </a:bodyPr>
          <a:lstStyle>
            <a:lvl1pPr marL="0" indent="0" algn="ctr">
              <a:spcBef>
                <a:spcPts val="0"/>
              </a:spcBef>
              <a:buSzTx/>
              <a:buNone/>
              <a:defRPr>
                <a:solidFill>
                  <a:srgbClr val="585858"/>
                </a:solidFill>
                <a:latin typeface="Gill Sans"/>
                <a:ea typeface="Gill Sans"/>
                <a:cs typeface="Gill Sans"/>
                <a:sym typeface="Gill Sans"/>
              </a:defRPr>
            </a:lvl1pPr>
          </a:lstStyle>
          <a:p>
            <a:pPr marL="0" indent="0" algn="ctr">
              <a:spcBef>
                <a:spcPts val="0"/>
              </a:spcBef>
              <a:buSzTx/>
              <a:buNone/>
              <a:defRPr>
                <a:solidFill>
                  <a:srgbClr val="585858"/>
                </a:solidFill>
                <a:latin typeface="Gill Sans"/>
                <a:ea typeface="Gill Sans"/>
                <a:cs typeface="Gill Sans"/>
                <a:sym typeface="Gill Sans"/>
              </a:defRPr>
            </a:pPr>
            <a:r>
              <a:t>Esempio box 4</a:t>
            </a:r>
          </a:p>
          <a:p>
            <a:pPr marL="0" indent="0" algn="ctr">
              <a:spcBef>
                <a:spcPts val="0"/>
              </a:spcBef>
              <a:buSzTx/>
              <a:buNone/>
              <a:defRPr>
                <a:solidFill>
                  <a:srgbClr val="585858"/>
                </a:solidFill>
                <a:latin typeface="Gill Sans"/>
                <a:ea typeface="Gill Sans"/>
                <a:cs typeface="Gill Sans"/>
                <a:sym typeface="Gill Sans"/>
              </a:defRPr>
            </a:pPr>
            <a:r>
              <a:t>punto 1</a:t>
            </a:r>
          </a:p>
          <a:p>
            <a:pPr marL="0" indent="0" algn="ctr">
              <a:spcBef>
                <a:spcPts val="0"/>
              </a:spcBef>
              <a:buSzTx/>
              <a:buNone/>
              <a:defRPr>
                <a:solidFill>
                  <a:srgbClr val="585858"/>
                </a:solidFill>
                <a:latin typeface="Gill Sans"/>
                <a:ea typeface="Gill Sans"/>
                <a:cs typeface="Gill Sans"/>
                <a:sym typeface="Gill Sans"/>
              </a:defRPr>
            </a:pPr>
            <a:r>
              <a:t>punto 2</a:t>
            </a:r>
          </a:p>
        </p:txBody>
      </p:sp>
      <p:sp>
        <p:nvSpPr>
          <p:cNvPr id="120" name="Shape 120"/>
          <p:cNvSpPr>
            <a:spLocks noGrp="1"/>
          </p:cNvSpPr>
          <p:nvPr>
            <p:ph type="body" sz="quarter" idx="16"/>
          </p:nvPr>
        </p:nvSpPr>
        <p:spPr>
          <a:xfrm>
            <a:off x="910828" y="2053828"/>
            <a:ext cx="3393281" cy="892969"/>
          </a:xfrm>
          <a:prstGeom prst="roundRect">
            <a:avLst>
              <a:gd name="adj" fmla="val 15000"/>
            </a:avLst>
          </a:prstGeom>
          <a:solidFill>
            <a:srgbClr val="FFFFFF"/>
          </a:solidFill>
          <a:ln w="38100">
            <a:solidFill>
              <a:srgbClr val="585858"/>
            </a:solidFill>
          </a:ln>
        </p:spPr>
        <p:txBody>
          <a:bodyPr>
            <a:noAutofit/>
          </a:bodyPr>
          <a:lstStyle>
            <a:lvl1pPr marL="0" indent="0" algn="ctr">
              <a:spcBef>
                <a:spcPts val="0"/>
              </a:spcBef>
              <a:buSzTx/>
              <a:buNone/>
              <a:defRPr>
                <a:solidFill>
                  <a:srgbClr val="85D612"/>
                </a:solidFill>
                <a:latin typeface="Gill Sans"/>
                <a:ea typeface="Gill Sans"/>
                <a:cs typeface="Gill Sans"/>
                <a:sym typeface="Gill Sans"/>
              </a:defRPr>
            </a:lvl1pPr>
          </a:lstStyle>
          <a:p>
            <a:r>
              <a:t>Esempio box 1</a:t>
            </a:r>
          </a:p>
        </p:txBody>
      </p:sp>
      <p:sp>
        <p:nvSpPr>
          <p:cNvPr id="121" name="Shape 121"/>
          <p:cNvSpPr>
            <a:spLocks noGrp="1"/>
          </p:cNvSpPr>
          <p:nvPr>
            <p:ph type="body" sz="quarter" idx="17"/>
          </p:nvPr>
        </p:nvSpPr>
        <p:spPr>
          <a:xfrm>
            <a:off x="910828" y="500062"/>
            <a:ext cx="7331273" cy="634008"/>
          </a:xfrm>
          <a:prstGeom prst="roundRect">
            <a:avLst>
              <a:gd name="adj" fmla="val 15962"/>
            </a:avLst>
          </a:prstGeom>
          <a:solidFill>
            <a:srgbClr val="85D612"/>
          </a:solidFill>
          <a:ln w="38100">
            <a:solidFill>
              <a:srgbClr val="000000"/>
            </a:solidFill>
          </a:ln>
        </p:spPr>
        <p:txBody>
          <a:bodyPr>
            <a:noAutofit/>
          </a:bodyPr>
          <a:lstStyle>
            <a:lvl1pPr marL="0" indent="0" algn="ctr">
              <a:spcBef>
                <a:spcPts val="0"/>
              </a:spcBef>
              <a:buSzTx/>
              <a:buNone/>
              <a:defRPr sz="4800">
                <a:solidFill>
                  <a:srgbClr val="585858"/>
                </a:solidFill>
                <a:latin typeface="Gill Sans"/>
                <a:ea typeface="Gill Sans"/>
                <a:cs typeface="Gill Sans"/>
                <a:sym typeface="Gill Sans"/>
              </a:defRPr>
            </a:lvl1pPr>
          </a:lstStyle>
          <a:p>
            <a:pPr marL="0" indent="0" algn="ctr">
              <a:spcBef>
                <a:spcPts val="0"/>
              </a:spcBef>
              <a:buSzTx/>
              <a:buNone/>
              <a:defRPr sz="4800">
                <a:solidFill>
                  <a:srgbClr val="585858"/>
                </a:solidFill>
                <a:latin typeface="Gill Sans"/>
                <a:ea typeface="Gill Sans"/>
                <a:cs typeface="Gill Sans"/>
                <a:sym typeface="Gill Sans"/>
              </a:defRPr>
            </a:pPr>
            <a:endParaRPr/>
          </a:p>
        </p:txBody>
      </p:sp>
      <p:sp>
        <p:nvSpPr>
          <p:cNvPr id="122" name="Shape 122"/>
          <p:cNvSpPr>
            <a:spLocks noGrp="1"/>
          </p:cNvSpPr>
          <p:nvPr>
            <p:ph type="sldNum" sz="quarter" idx="2"/>
          </p:nvPr>
        </p:nvSpPr>
        <p:spPr>
          <a:xfrm>
            <a:off x="4446984" y="6509742"/>
            <a:ext cx="241102" cy="258961"/>
          </a:xfrm>
          <a:prstGeom prst="rect">
            <a:avLst/>
          </a:prstGeom>
        </p:spPr>
        <p:txBody>
          <a:bodyPr>
            <a:normAutofit/>
          </a:bodyPr>
          <a:lstStyle>
            <a:lvl1pPr>
              <a:defRPr>
                <a:latin typeface="Gill Sans"/>
                <a:ea typeface="Gill Sans"/>
                <a:cs typeface="Gill Sans"/>
                <a:sym typeface="Gill Sans"/>
              </a:defRPr>
            </a:lvl1pPr>
          </a:lstStyle>
          <a:p>
            <a:fld id="{86CB4B4D-7CA3-9044-876B-883B54F8677D}" type="slidenum">
              <a:t>‹n.›</a:t>
            </a:fld>
            <a:endParaRPr/>
          </a:p>
        </p:txBody>
      </p:sp>
    </p:spTree>
    <p:extLst>
      <p:ext uri="{BB962C8B-B14F-4D97-AF65-F5344CB8AC3E}">
        <p14:creationId xmlns:p14="http://schemas.microsoft.com/office/powerpoint/2010/main" val="595306235"/>
      </p:ext>
    </p:extLst>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9643957"/>
      </p:ext>
    </p:extLst>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456480" y="273629"/>
            <a:ext cx="8225280" cy="1142040"/>
          </a:xfrm>
        </p:spPr>
        <p:txBody>
          <a:bodyPr/>
          <a:lstStyle/>
          <a:p>
            <a:r>
              <a:rPr lang="it-IT" smtClean="0"/>
              <a:t>Fare clic per modificare stile</a:t>
            </a:r>
            <a:endParaRPr lang="it-IT"/>
          </a:p>
        </p:txBody>
      </p:sp>
      <p:sp>
        <p:nvSpPr>
          <p:cNvPr id="3" name="Segnaposto data 2"/>
          <p:cNvSpPr>
            <a:spLocks noGrp="1"/>
          </p:cNvSpPr>
          <p:nvPr>
            <p:ph type="dt" idx="10"/>
          </p:nvPr>
        </p:nvSpPr>
        <p:spPr>
          <a:xfrm>
            <a:off x="456481" y="6247376"/>
            <a:ext cx="2126880" cy="469489"/>
          </a:xfrm>
        </p:spPr>
        <p:txBody>
          <a:bodyPr/>
          <a:lstStyle>
            <a:lvl1pPr>
              <a:defRPr/>
            </a:lvl1pPr>
          </a:lstStyle>
          <a:p>
            <a:endParaRPr lang="en-US"/>
          </a:p>
        </p:txBody>
      </p:sp>
      <p:sp>
        <p:nvSpPr>
          <p:cNvPr id="4" name="Segnaposto piè di pagina 3"/>
          <p:cNvSpPr>
            <a:spLocks noGrp="1"/>
          </p:cNvSpPr>
          <p:nvPr>
            <p:ph type="ftr" idx="11"/>
          </p:nvPr>
        </p:nvSpPr>
        <p:spPr>
          <a:xfrm>
            <a:off x="3127681" y="6247376"/>
            <a:ext cx="2895840" cy="469489"/>
          </a:xfrm>
        </p:spPr>
        <p:txBody>
          <a:bodyPr/>
          <a:lstStyle>
            <a:lvl1pPr>
              <a:defRPr/>
            </a:lvl1pPr>
          </a:lstStyle>
          <a:p>
            <a:endParaRPr lang="en-US"/>
          </a:p>
        </p:txBody>
      </p:sp>
      <p:sp>
        <p:nvSpPr>
          <p:cNvPr id="5" name="Segnaposto numero diapositiva 4"/>
          <p:cNvSpPr>
            <a:spLocks noGrp="1"/>
          </p:cNvSpPr>
          <p:nvPr>
            <p:ph type="sldNum" idx="12"/>
          </p:nvPr>
        </p:nvSpPr>
        <p:spPr>
          <a:xfrm>
            <a:off x="6556321" y="6247376"/>
            <a:ext cx="2126880" cy="469489"/>
          </a:xfrm>
        </p:spPr>
        <p:txBody>
          <a:bodyPr/>
          <a:lstStyle>
            <a:lvl1pPr>
              <a:defRPr/>
            </a:lvl1pPr>
          </a:lstStyle>
          <a:p>
            <a:fld id="{C435A203-11D9-DA43-BFF7-C1E2B315B62C}" type="slidenum">
              <a:rPr lang="en-US"/>
              <a:pPr/>
              <a:t>‹n.›</a:t>
            </a:fld>
            <a:endParaRPr lang="en-US"/>
          </a:p>
        </p:txBody>
      </p:sp>
    </p:spTree>
    <p:extLst>
      <p:ext uri="{BB962C8B-B14F-4D97-AF65-F5344CB8AC3E}">
        <p14:creationId xmlns:p14="http://schemas.microsoft.com/office/powerpoint/2010/main" val="3664854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96A3A3-94A6-4E5B-AF39-173ACA3E61CC}" type="datetime2">
              <a:rPr lang="en-US" smtClean="0"/>
              <a:t>Giovedì, 7 settembre 17</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t>Giovedì, 7 settembre 17</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‹n.›</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t>Giovedì, 7 settembre 17</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t>Giovedì, 7 settembre 17</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‹n.›</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CD4847-11EF-4466-A8AD-85CDB7B49118}" type="datetime2">
              <a:rPr lang="en-US" smtClean="0"/>
              <a:t>Giovedì, 7 settembre 17</a:t>
            </a:fld>
            <a:endParaRPr lang="en-US"/>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Giovedì, 7 settembre 17</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t>Giovedì, 7 settembre 17</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‹n.›</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t>Giovedì, 7 settembre 17</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t>Giovedì, 7 settembre 17</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‹n.›</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 id="2147483975" r:id="rId13"/>
    <p:sldLayoutId id="2147483976" r:id="rId14"/>
    <p:sldLayoutId id="2147483978" r:id="rId15"/>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emf"/><Relationship Id="rId5" Type="http://schemas.openxmlformats.org/officeDocument/2006/relationships/image" Target="../media/image5.jpeg"/><Relationship Id="rId6" Type="http://schemas.openxmlformats.org/officeDocument/2006/relationships/image" Target="../media/image6.tif"/><Relationship Id="rId7"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2.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www.quora.com/profile/Godfree-Robert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jpg"/><Relationship Id="rId3" Type="http://schemas.openxmlformats.org/officeDocument/2006/relationships/hyperlink" Target="http://www.bbc.com/news/busines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tif"/><Relationship Id="rId3" Type="http://schemas.openxmlformats.org/officeDocument/2006/relationships/image" Target="../media/image12.t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9.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0.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www.quora.com/profile/Godfree-Roberts"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0.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1.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3.wmf"/></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www.quora.com/profile/Godfree-Roberts"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emf"/><Relationship Id="rId3" Type="http://schemas.openxmlformats.org/officeDocument/2006/relationships/image" Target="../media/image51.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52.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5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5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5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5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www.quora.com/profile/Godfree-Roberts"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5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6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emf"/><Relationship Id="rId3" Type="http://schemas.openxmlformats.org/officeDocument/2006/relationships/image" Target="../media/image62.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4.jpeg"/><Relationship Id="rId5" Type="http://schemas.openxmlformats.org/officeDocument/2006/relationships/image" Target="../media/image65.jpeg"/><Relationship Id="rId6" Type="http://schemas.openxmlformats.org/officeDocument/2006/relationships/image" Target="../media/image66.png"/><Relationship Id="rId7" Type="http://schemas.openxmlformats.org/officeDocument/2006/relationships/image" Target="../media/image67.jpeg"/><Relationship Id="rId8" Type="http://schemas.openxmlformats.org/officeDocument/2006/relationships/image" Target="../media/image68.png"/><Relationship Id="rId1" Type="http://schemas.openxmlformats.org/officeDocument/2006/relationships/slideLayout" Target="../slideLayouts/slideLayout1.xml"/><Relationship Id="rId2" Type="http://schemas.openxmlformats.org/officeDocument/2006/relationships/image" Target="../media/image6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www.quora.com/profile/Godfree-Robert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www.quora.com/profile/Godfree-Roberts"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www.quora.com/profile/Godfree-Robert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61868" y="1618397"/>
            <a:ext cx="8791632" cy="1061304"/>
          </a:xfrm>
        </p:spPr>
        <p:txBody>
          <a:bodyPr/>
          <a:lstStyle/>
          <a:p>
            <a:pPr algn="ctr"/>
            <a:r>
              <a:rPr lang="en-GB" sz="2800" b="1" dirty="0" smtClean="0">
                <a:latin typeface="Times New Roman"/>
                <a:cs typeface="Times New Roman"/>
              </a:rPr>
              <a:t>ECONOMIC COMPLEXITY:</a:t>
            </a:r>
            <a:br>
              <a:rPr lang="en-GB" sz="2800" b="1" dirty="0" smtClean="0">
                <a:latin typeface="Times New Roman"/>
                <a:cs typeface="Times New Roman"/>
              </a:rPr>
            </a:br>
            <a:endParaRPr lang="en-GB" sz="2800" b="1" dirty="0">
              <a:latin typeface="Times New Roman"/>
              <a:cs typeface="Times New Roman"/>
            </a:endParaRPr>
          </a:p>
        </p:txBody>
      </p:sp>
      <p:sp>
        <p:nvSpPr>
          <p:cNvPr id="3" name="Sottotitolo 2"/>
          <p:cNvSpPr>
            <a:spLocks noGrp="1"/>
          </p:cNvSpPr>
          <p:nvPr>
            <p:ph type="subTitle" idx="1"/>
          </p:nvPr>
        </p:nvSpPr>
        <p:spPr>
          <a:xfrm>
            <a:off x="112222" y="3319754"/>
            <a:ext cx="8936215" cy="3201703"/>
          </a:xfrm>
        </p:spPr>
        <p:txBody>
          <a:bodyPr>
            <a:normAutofit/>
          </a:bodyPr>
          <a:lstStyle/>
          <a:p>
            <a:pPr algn="ctr"/>
            <a:endParaRPr lang="en-GB" sz="1200" i="1" dirty="0" smtClean="0"/>
          </a:p>
          <a:p>
            <a:pPr algn="ctr"/>
            <a:r>
              <a:rPr lang="en-GB" sz="1800" dirty="0" smtClean="0">
                <a:solidFill>
                  <a:schemeClr val="tx1"/>
                </a:solidFill>
              </a:rPr>
              <a:t>Collaborators: G</a:t>
            </a:r>
            <a:r>
              <a:rPr lang="en-GB" sz="1800" dirty="0">
                <a:solidFill>
                  <a:schemeClr val="tx1"/>
                </a:solidFill>
              </a:rPr>
              <a:t>. Chiarotti</a:t>
            </a:r>
            <a:r>
              <a:rPr lang="en-GB" sz="1800" baseline="30000" dirty="0">
                <a:solidFill>
                  <a:schemeClr val="tx1"/>
                </a:solidFill>
              </a:rPr>
              <a:t>1,2</a:t>
            </a:r>
            <a:r>
              <a:rPr lang="en-GB" sz="1800" dirty="0" smtClean="0">
                <a:solidFill>
                  <a:schemeClr val="tx1"/>
                </a:solidFill>
              </a:rPr>
              <a:t>, G</a:t>
            </a:r>
            <a:r>
              <a:rPr lang="en-GB" sz="1800" dirty="0">
                <a:solidFill>
                  <a:schemeClr val="tx1"/>
                </a:solidFill>
              </a:rPr>
              <a:t>. </a:t>
            </a:r>
            <a:r>
              <a:rPr lang="en-GB" sz="1800" dirty="0" smtClean="0">
                <a:solidFill>
                  <a:schemeClr val="tx1"/>
                </a:solidFill>
              </a:rPr>
              <a:t>Cimini</a:t>
            </a:r>
            <a:r>
              <a:rPr lang="en-GB" sz="1800" baseline="30000" dirty="0" smtClean="0">
                <a:solidFill>
                  <a:schemeClr val="tx1"/>
                </a:solidFill>
              </a:rPr>
              <a:t>1,2, </a:t>
            </a:r>
            <a:r>
              <a:rPr lang="en-GB" sz="1800" dirty="0" smtClean="0">
                <a:solidFill>
                  <a:schemeClr val="tx1"/>
                </a:solidFill>
              </a:rPr>
              <a:t>M. Cristelli</a:t>
            </a:r>
            <a:r>
              <a:rPr lang="en-GB" sz="1800" baseline="30000" dirty="0" smtClean="0">
                <a:solidFill>
                  <a:schemeClr val="tx1"/>
                </a:solidFill>
              </a:rPr>
              <a:t>1,2,5</a:t>
            </a:r>
            <a:r>
              <a:rPr lang="en-GB" sz="1800" dirty="0" smtClean="0">
                <a:solidFill>
                  <a:schemeClr val="tx1"/>
                </a:solidFill>
              </a:rPr>
              <a:t>, R. </a:t>
            </a:r>
            <a:r>
              <a:rPr lang="en-GB" sz="1800" dirty="0">
                <a:solidFill>
                  <a:schemeClr val="tx1"/>
                </a:solidFill>
              </a:rPr>
              <a:t>Di </a:t>
            </a:r>
            <a:r>
              <a:rPr lang="en-GB" sz="1800" dirty="0" smtClean="0">
                <a:solidFill>
                  <a:schemeClr val="tx1"/>
                </a:solidFill>
              </a:rPr>
              <a:t>Clemente</a:t>
            </a:r>
            <a:r>
              <a:rPr lang="en-GB" sz="1800" baseline="30000" dirty="0" smtClean="0">
                <a:solidFill>
                  <a:schemeClr val="tx1"/>
                </a:solidFill>
              </a:rPr>
              <a:t>1,2</a:t>
            </a:r>
            <a:r>
              <a:rPr lang="en-GB" sz="1800" dirty="0" smtClean="0">
                <a:solidFill>
                  <a:schemeClr val="tx1"/>
                </a:solidFill>
              </a:rPr>
              <a:t>,</a:t>
            </a:r>
          </a:p>
          <a:p>
            <a:pPr algn="ctr"/>
            <a:r>
              <a:rPr lang="en-GB" sz="1800" dirty="0" smtClean="0">
                <a:solidFill>
                  <a:schemeClr val="tx1"/>
                </a:solidFill>
              </a:rPr>
              <a:t>A. Gabrielli</a:t>
            </a:r>
            <a:r>
              <a:rPr lang="en-GB" sz="1800" baseline="30000" dirty="0" smtClean="0">
                <a:solidFill>
                  <a:schemeClr val="tx1"/>
                </a:solidFill>
              </a:rPr>
              <a:t>1,2,3</a:t>
            </a:r>
            <a:r>
              <a:rPr lang="en-GB" sz="1800" dirty="0" smtClean="0">
                <a:solidFill>
                  <a:schemeClr val="tx1"/>
                </a:solidFill>
              </a:rPr>
              <a:t>,E. Pugliese</a:t>
            </a:r>
            <a:r>
              <a:rPr lang="en-GB" sz="1800" baseline="30000" dirty="0" smtClean="0">
                <a:solidFill>
                  <a:schemeClr val="tx1"/>
                </a:solidFill>
              </a:rPr>
              <a:t>1,2,5</a:t>
            </a:r>
            <a:r>
              <a:rPr lang="en-GB" sz="1800" dirty="0" smtClean="0">
                <a:solidFill>
                  <a:schemeClr val="tx1"/>
                </a:solidFill>
              </a:rPr>
              <a:t>, F. Saracco</a:t>
            </a:r>
            <a:r>
              <a:rPr lang="en-GB" sz="1800" baseline="30000" dirty="0" smtClean="0">
                <a:solidFill>
                  <a:schemeClr val="tx1"/>
                </a:solidFill>
              </a:rPr>
              <a:t>1,2</a:t>
            </a:r>
            <a:r>
              <a:rPr lang="en-GB" sz="1800" dirty="0" smtClean="0">
                <a:solidFill>
                  <a:schemeClr val="tx1"/>
                </a:solidFill>
              </a:rPr>
              <a:t>, F. </a:t>
            </a:r>
            <a:r>
              <a:rPr lang="en-GB" sz="1800" dirty="0" err="1" smtClean="0">
                <a:solidFill>
                  <a:schemeClr val="tx1"/>
                </a:solidFill>
              </a:rPr>
              <a:t>Sylos</a:t>
            </a:r>
            <a:r>
              <a:rPr lang="en-GB" sz="1800" dirty="0" smtClean="0">
                <a:solidFill>
                  <a:schemeClr val="tx1"/>
                </a:solidFill>
              </a:rPr>
              <a:t> Labini</a:t>
            </a:r>
            <a:r>
              <a:rPr lang="en-GB" sz="1800" baseline="30000" dirty="0" smtClean="0">
                <a:solidFill>
                  <a:schemeClr val="tx1"/>
                </a:solidFill>
              </a:rPr>
              <a:t>1,4</a:t>
            </a:r>
            <a:r>
              <a:rPr lang="en-GB" sz="1800" dirty="0" smtClean="0">
                <a:solidFill>
                  <a:schemeClr val="tx1"/>
                </a:solidFill>
              </a:rPr>
              <a:t> , T. Squartini</a:t>
            </a:r>
            <a:r>
              <a:rPr lang="en-GB" sz="1800" baseline="30000" dirty="0" smtClean="0">
                <a:solidFill>
                  <a:schemeClr val="tx1"/>
                </a:solidFill>
              </a:rPr>
              <a:t>1,2</a:t>
            </a:r>
            <a:r>
              <a:rPr lang="en-GB" sz="1800" dirty="0" smtClean="0">
                <a:solidFill>
                  <a:schemeClr val="tx1"/>
                </a:solidFill>
              </a:rPr>
              <a:t>, </a:t>
            </a:r>
          </a:p>
          <a:p>
            <a:pPr algn="ctr"/>
            <a:r>
              <a:rPr lang="en-GB" sz="1800" dirty="0" smtClean="0">
                <a:solidFill>
                  <a:schemeClr val="tx1"/>
                </a:solidFill>
              </a:rPr>
              <a:t>A. Tacchella</a:t>
            </a:r>
            <a:r>
              <a:rPr lang="en-GB" sz="1800" baseline="30000" dirty="0" smtClean="0">
                <a:solidFill>
                  <a:schemeClr val="tx1"/>
                </a:solidFill>
              </a:rPr>
              <a:t>1,2,5</a:t>
            </a:r>
            <a:r>
              <a:rPr lang="en-GB" sz="1800" dirty="0" smtClean="0">
                <a:solidFill>
                  <a:schemeClr val="tx1"/>
                </a:solidFill>
              </a:rPr>
              <a:t>, </a:t>
            </a:r>
            <a:r>
              <a:rPr lang="en-GB" sz="1800" dirty="0">
                <a:solidFill>
                  <a:schemeClr val="tx1"/>
                </a:solidFill>
              </a:rPr>
              <a:t>A. </a:t>
            </a:r>
            <a:r>
              <a:rPr lang="en-GB" sz="1800" dirty="0" smtClean="0">
                <a:solidFill>
                  <a:schemeClr val="tx1"/>
                </a:solidFill>
              </a:rPr>
              <a:t>Zaccaria</a:t>
            </a:r>
            <a:r>
              <a:rPr lang="en-GB" sz="1800" baseline="30000" dirty="0" smtClean="0">
                <a:solidFill>
                  <a:schemeClr val="tx1"/>
                </a:solidFill>
              </a:rPr>
              <a:t>1,2,5</a:t>
            </a:r>
            <a:endParaRPr lang="en-GB" sz="1800" i="1" baseline="30000" dirty="0" smtClean="0">
              <a:solidFill>
                <a:schemeClr val="tx1"/>
              </a:solidFill>
            </a:endParaRPr>
          </a:p>
          <a:p>
            <a:pPr algn="ctr"/>
            <a:endParaRPr lang="en-GB" sz="1500" i="1" baseline="30000" dirty="0" smtClean="0">
              <a:solidFill>
                <a:schemeClr val="tx1"/>
              </a:solidFill>
            </a:endParaRPr>
          </a:p>
          <a:p>
            <a:pPr algn="ctr"/>
            <a:r>
              <a:rPr lang="en-GB" sz="1600" dirty="0" smtClean="0">
                <a:solidFill>
                  <a:schemeClr val="tx1"/>
                </a:solidFill>
              </a:rPr>
              <a:t>[1] Institute for Complex Systems, CNR, Rome, Italy;  [2] ”</a:t>
            </a:r>
            <a:r>
              <a:rPr lang="en-GB" sz="1600" dirty="0" err="1" smtClean="0">
                <a:solidFill>
                  <a:schemeClr val="tx1"/>
                </a:solidFill>
              </a:rPr>
              <a:t>Sapienza</a:t>
            </a:r>
            <a:r>
              <a:rPr lang="en-GB" sz="1600" dirty="0" smtClean="0">
                <a:solidFill>
                  <a:schemeClr val="tx1"/>
                </a:solidFill>
              </a:rPr>
              <a:t>” University of Rome, Italy</a:t>
            </a:r>
          </a:p>
          <a:p>
            <a:pPr algn="ctr"/>
            <a:r>
              <a:rPr lang="en-GB" sz="1600" dirty="0" smtClean="0">
                <a:solidFill>
                  <a:schemeClr val="tx1"/>
                </a:solidFill>
              </a:rPr>
              <a:t>[3] London Institute for Mathematical Sciences, UK; [4] Centro </a:t>
            </a:r>
            <a:r>
              <a:rPr lang="en-GB" sz="1600" dirty="0">
                <a:solidFill>
                  <a:schemeClr val="tx1"/>
                </a:solidFill>
              </a:rPr>
              <a:t>Fermi, </a:t>
            </a:r>
            <a:r>
              <a:rPr lang="en-GB" sz="1600" dirty="0" smtClean="0">
                <a:solidFill>
                  <a:schemeClr val="tx1"/>
                </a:solidFill>
              </a:rPr>
              <a:t>Rome,</a:t>
            </a:r>
          </a:p>
          <a:p>
            <a:pPr algn="ctr"/>
            <a:r>
              <a:rPr lang="en-GB" sz="1600">
                <a:solidFill>
                  <a:schemeClr val="tx1"/>
                </a:solidFill>
              </a:rPr>
              <a:t> </a:t>
            </a:r>
            <a:r>
              <a:rPr lang="en-GB" sz="1600" smtClean="0">
                <a:solidFill>
                  <a:schemeClr val="tx1"/>
                </a:solidFill>
              </a:rPr>
              <a:t>[5] </a:t>
            </a:r>
            <a:r>
              <a:rPr lang="en-GB" sz="1600" dirty="0" smtClean="0">
                <a:solidFill>
                  <a:schemeClr val="tx1"/>
                </a:solidFill>
              </a:rPr>
              <a:t>IFC World Bank Group, Washington</a:t>
            </a:r>
          </a:p>
        </p:txBody>
      </p:sp>
      <p:pic>
        <p:nvPicPr>
          <p:cNvPr id="5" name="Immagine 4"/>
          <p:cNvPicPr>
            <a:picLocks noChangeAspect="1"/>
          </p:cNvPicPr>
          <p:nvPr/>
        </p:nvPicPr>
        <p:blipFill>
          <a:blip r:embed="rId2"/>
          <a:stretch>
            <a:fillRect/>
          </a:stretch>
        </p:blipFill>
        <p:spPr>
          <a:xfrm>
            <a:off x="3378200" y="510140"/>
            <a:ext cx="1551056" cy="775528"/>
          </a:xfrm>
          <a:prstGeom prst="rect">
            <a:avLst/>
          </a:prstGeom>
        </p:spPr>
      </p:pic>
      <p:sp>
        <p:nvSpPr>
          <p:cNvPr id="7" name="CasellaDiTesto 6"/>
          <p:cNvSpPr txBox="1"/>
          <p:nvPr/>
        </p:nvSpPr>
        <p:spPr>
          <a:xfrm>
            <a:off x="5194300" y="469900"/>
            <a:ext cx="4254500" cy="707886"/>
          </a:xfrm>
          <a:prstGeom prst="rect">
            <a:avLst/>
          </a:prstGeom>
          <a:noFill/>
        </p:spPr>
        <p:txBody>
          <a:bodyPr wrap="square" rtlCol="0">
            <a:spAutoFit/>
          </a:bodyPr>
          <a:lstStyle/>
          <a:p>
            <a:pPr algn="ctr"/>
            <a:r>
              <a:rPr lang="it-IT" sz="2000" dirty="0" smtClean="0">
                <a:solidFill>
                  <a:schemeClr val="bg1">
                    <a:lumMod val="50000"/>
                  </a:schemeClr>
                </a:solidFill>
              </a:rPr>
              <a:t>KREYON Conference</a:t>
            </a:r>
            <a:endParaRPr lang="it-IT" sz="2000" dirty="0" smtClean="0">
              <a:solidFill>
                <a:schemeClr val="bg1">
                  <a:lumMod val="50000"/>
                </a:schemeClr>
              </a:solidFill>
            </a:endParaRPr>
          </a:p>
          <a:p>
            <a:pPr algn="ctr"/>
            <a:r>
              <a:rPr lang="it-IT" sz="2000" dirty="0" smtClean="0">
                <a:solidFill>
                  <a:schemeClr val="bg1">
                    <a:lumMod val="50000"/>
                  </a:schemeClr>
                </a:solidFill>
              </a:rPr>
              <a:t>Rome, </a:t>
            </a:r>
            <a:r>
              <a:rPr lang="it-IT" sz="2000" dirty="0" err="1" smtClean="0">
                <a:solidFill>
                  <a:schemeClr val="bg1">
                    <a:lumMod val="50000"/>
                  </a:schemeClr>
                </a:solidFill>
              </a:rPr>
              <a:t>Sept</a:t>
            </a:r>
            <a:r>
              <a:rPr lang="it-IT" sz="2000" dirty="0" smtClean="0">
                <a:solidFill>
                  <a:schemeClr val="bg1">
                    <a:lumMod val="50000"/>
                  </a:schemeClr>
                </a:solidFill>
              </a:rPr>
              <a:t>. 6-8</a:t>
            </a:r>
            <a:r>
              <a:rPr lang="it-IT" sz="2000" dirty="0" smtClean="0">
                <a:solidFill>
                  <a:schemeClr val="bg1">
                    <a:lumMod val="50000"/>
                  </a:schemeClr>
                </a:solidFill>
              </a:rPr>
              <a:t>, </a:t>
            </a:r>
            <a:r>
              <a:rPr lang="it-IT" sz="2000" dirty="0" smtClean="0">
                <a:solidFill>
                  <a:schemeClr val="bg1">
                    <a:lumMod val="50000"/>
                  </a:schemeClr>
                </a:solidFill>
              </a:rPr>
              <a:t>2017</a:t>
            </a:r>
          </a:p>
        </p:txBody>
      </p:sp>
      <p:sp>
        <p:nvSpPr>
          <p:cNvPr id="8" name="CasellaDiTesto 7"/>
          <p:cNvSpPr txBox="1"/>
          <p:nvPr/>
        </p:nvSpPr>
        <p:spPr>
          <a:xfrm>
            <a:off x="2781300" y="2698810"/>
            <a:ext cx="4079790" cy="461665"/>
          </a:xfrm>
          <a:prstGeom prst="rect">
            <a:avLst/>
          </a:prstGeom>
          <a:noFill/>
        </p:spPr>
        <p:txBody>
          <a:bodyPr wrap="square" rtlCol="0">
            <a:spAutoFit/>
          </a:bodyPr>
          <a:lstStyle/>
          <a:p>
            <a:r>
              <a:rPr lang="it-IT" sz="2400" b="1" dirty="0" smtClean="0">
                <a:solidFill>
                  <a:schemeClr val="tx2"/>
                </a:solidFill>
              </a:rPr>
              <a:t>Luciano Pietronero</a:t>
            </a:r>
            <a:r>
              <a:rPr lang="en-GB" sz="2400" baseline="30000" dirty="0" smtClean="0"/>
              <a:t>1,2,3,5</a:t>
            </a:r>
            <a:endParaRPr lang="it-IT" sz="2400" b="1" dirty="0">
              <a:solidFill>
                <a:schemeClr val="tx2"/>
              </a:solidFill>
            </a:endParaRPr>
          </a:p>
        </p:txBody>
      </p:sp>
      <p:sp>
        <p:nvSpPr>
          <p:cNvPr id="10" name="CasellaDiTesto 9"/>
          <p:cNvSpPr txBox="1"/>
          <p:nvPr/>
        </p:nvSpPr>
        <p:spPr>
          <a:xfrm>
            <a:off x="10541000" y="3289300"/>
            <a:ext cx="184666" cy="369332"/>
          </a:xfrm>
          <a:prstGeom prst="rect">
            <a:avLst/>
          </a:prstGeom>
          <a:noFill/>
        </p:spPr>
        <p:txBody>
          <a:bodyPr wrap="none" rtlCol="0">
            <a:spAutoFit/>
          </a:bodyPr>
          <a:lstStyle/>
          <a:p>
            <a:endParaRPr lang="it-IT"/>
          </a:p>
        </p:txBody>
      </p:sp>
      <p:sp>
        <p:nvSpPr>
          <p:cNvPr id="9" name="CasellaDiTesto 8"/>
          <p:cNvSpPr txBox="1"/>
          <p:nvPr/>
        </p:nvSpPr>
        <p:spPr>
          <a:xfrm>
            <a:off x="355600" y="2247900"/>
            <a:ext cx="8553092" cy="400110"/>
          </a:xfrm>
          <a:prstGeom prst="rect">
            <a:avLst/>
          </a:prstGeom>
          <a:noFill/>
        </p:spPr>
        <p:txBody>
          <a:bodyPr wrap="none" rtlCol="0">
            <a:spAutoFit/>
          </a:bodyPr>
          <a:lstStyle/>
          <a:p>
            <a:r>
              <a:rPr lang="it-IT" sz="2000" dirty="0" err="1" smtClean="0"/>
              <a:t>Measuring</a:t>
            </a:r>
            <a:r>
              <a:rPr lang="it-IT" sz="2000" dirty="0" smtClean="0"/>
              <a:t> the </a:t>
            </a:r>
            <a:r>
              <a:rPr lang="it-IT" sz="2000" dirty="0" err="1" smtClean="0"/>
              <a:t>Intangible</a:t>
            </a:r>
            <a:r>
              <a:rPr lang="it-IT" sz="2000" dirty="0" smtClean="0"/>
              <a:t> Fitness of </a:t>
            </a:r>
            <a:r>
              <a:rPr lang="it-IT" sz="2000" dirty="0" err="1" smtClean="0"/>
              <a:t>Countries</a:t>
            </a:r>
            <a:r>
              <a:rPr lang="it-IT" sz="2000" dirty="0" smtClean="0"/>
              <a:t> and </a:t>
            </a:r>
            <a:r>
              <a:rPr lang="it-IT" sz="2000" dirty="0" err="1" smtClean="0"/>
              <a:t>Complexity</a:t>
            </a:r>
            <a:r>
              <a:rPr lang="it-IT" sz="2000" dirty="0" smtClean="0"/>
              <a:t> of </a:t>
            </a:r>
            <a:r>
              <a:rPr lang="it-IT" sz="2000" dirty="0" err="1" smtClean="0"/>
              <a:t>Products</a:t>
            </a:r>
            <a:endParaRPr lang="it-IT" sz="2000" dirty="0"/>
          </a:p>
        </p:txBody>
      </p:sp>
      <p:pic>
        <p:nvPicPr>
          <p:cNvPr id="11" name="Immagine 10"/>
          <p:cNvPicPr>
            <a:picLocks noChangeAspect="1"/>
          </p:cNvPicPr>
          <p:nvPr/>
        </p:nvPicPr>
        <p:blipFill>
          <a:blip r:embed="rId3"/>
          <a:stretch>
            <a:fillRect/>
          </a:stretch>
        </p:blipFill>
        <p:spPr>
          <a:xfrm>
            <a:off x="232930" y="581210"/>
            <a:ext cx="2268969" cy="702001"/>
          </a:xfrm>
          <a:prstGeom prst="rect">
            <a:avLst/>
          </a:prstGeom>
        </p:spPr>
      </p:pic>
      <p:pic>
        <p:nvPicPr>
          <p:cNvPr id="12" name="Immagine 11"/>
          <p:cNvPicPr>
            <a:picLocks noChangeAspect="1"/>
          </p:cNvPicPr>
          <p:nvPr/>
        </p:nvPicPr>
        <p:blipFill rotWithShape="1">
          <a:blip r:embed="rId4"/>
          <a:srcRect l="8969" t="23863" r="54431" b="65700"/>
          <a:stretch/>
        </p:blipFill>
        <p:spPr>
          <a:xfrm>
            <a:off x="3048000" y="5880100"/>
            <a:ext cx="3365500" cy="700368"/>
          </a:xfrm>
          <a:prstGeom prst="rect">
            <a:avLst/>
          </a:prstGeom>
        </p:spPr>
      </p:pic>
      <p:pic>
        <p:nvPicPr>
          <p:cNvPr id="13" name="logo_WBG.jpg"/>
          <p:cNvPicPr>
            <a:picLocks noChangeAspect="1"/>
          </p:cNvPicPr>
          <p:nvPr/>
        </p:nvPicPr>
        <p:blipFill>
          <a:blip r:embed="rId5">
            <a:extLst/>
          </a:blip>
          <a:stretch>
            <a:fillRect/>
          </a:stretch>
        </p:blipFill>
        <p:spPr>
          <a:xfrm>
            <a:off x="474230" y="5534757"/>
            <a:ext cx="2218170" cy="1050200"/>
          </a:xfrm>
          <a:prstGeom prst="rect">
            <a:avLst/>
          </a:prstGeom>
          <a:ln w="12700">
            <a:miter lim="400000"/>
          </a:ln>
        </p:spPr>
      </p:pic>
      <p:pic>
        <p:nvPicPr>
          <p:cNvPr id="6" name="Immagine 5" descr="EC_SYMB.t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3900" y="5651499"/>
            <a:ext cx="1562098" cy="673099"/>
          </a:xfrm>
          <a:prstGeom prst="rect">
            <a:avLst/>
          </a:prstGeom>
        </p:spPr>
      </p:pic>
      <p:pic>
        <p:nvPicPr>
          <p:cNvPr id="15" name="pasted-image.pdf"/>
          <p:cNvPicPr>
            <a:picLocks noChangeAspect="1"/>
          </p:cNvPicPr>
          <p:nvPr/>
        </p:nvPicPr>
        <p:blipFill>
          <a:blip r:embed="rId7">
            <a:extLst/>
          </a:blip>
          <a:stretch>
            <a:fillRect/>
          </a:stretch>
        </p:blipFill>
        <p:spPr>
          <a:xfrm>
            <a:off x="6985000" y="6106348"/>
            <a:ext cx="1572526" cy="636159"/>
          </a:xfrm>
          <a:prstGeom prst="rect">
            <a:avLst/>
          </a:prstGeom>
          <a:ln w="12700">
            <a:miter lim="400000"/>
          </a:ln>
        </p:spPr>
      </p:pic>
    </p:spTree>
    <p:extLst>
      <p:ext uri="{BB962C8B-B14F-4D97-AF65-F5344CB8AC3E}">
        <p14:creationId xmlns:p14="http://schemas.microsoft.com/office/powerpoint/2010/main" val="267751640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68300" y="-38100"/>
            <a:ext cx="8192868" cy="6617198"/>
          </a:xfrm>
          <a:prstGeom prst="rect">
            <a:avLst/>
          </a:prstGeom>
          <a:noFill/>
        </p:spPr>
        <p:txBody>
          <a:bodyPr wrap="none" rtlCol="0">
            <a:spAutoFit/>
          </a:bodyPr>
          <a:lstStyle/>
          <a:p>
            <a:r>
              <a:rPr lang="it-IT" u="sng" dirty="0">
                <a:hlinkClick r:id="rId2"/>
              </a:rPr>
              <a:t>https://www.quora.com/profile/Godfree-Roberts</a:t>
            </a:r>
          </a:p>
          <a:p>
            <a:endParaRPr lang="it-IT" dirty="0" smtClean="0"/>
          </a:p>
          <a:p>
            <a:r>
              <a:rPr lang="it-IT" b="1" dirty="0" smtClean="0"/>
              <a:t>ECONOMIC PREDICTIONS ABOUT CHINA:</a:t>
            </a:r>
            <a:endParaRPr lang="it-IT" b="1" dirty="0"/>
          </a:p>
          <a:p>
            <a:endParaRPr lang="it-IT" dirty="0"/>
          </a:p>
          <a:p>
            <a:r>
              <a:rPr lang="it-IT" sz="1600" b="1" dirty="0"/>
              <a:t>1990</a:t>
            </a:r>
            <a:r>
              <a:rPr lang="it-IT" sz="1600" dirty="0"/>
              <a:t>. The </a:t>
            </a:r>
            <a:r>
              <a:rPr lang="it-IT" sz="1600" dirty="0" err="1"/>
              <a:t>Economist</a:t>
            </a:r>
            <a:r>
              <a:rPr lang="it-IT" sz="1600" dirty="0"/>
              <a:t>. </a:t>
            </a:r>
            <a:r>
              <a:rPr lang="it-IT" sz="1600" dirty="0" err="1"/>
              <a:t>China's</a:t>
            </a:r>
            <a:r>
              <a:rPr lang="it-IT" sz="1600" dirty="0"/>
              <a:t> economy </a:t>
            </a:r>
            <a:r>
              <a:rPr lang="it-IT" sz="1600" dirty="0" err="1"/>
              <a:t>has</a:t>
            </a:r>
            <a:r>
              <a:rPr lang="it-IT" sz="1600" dirty="0"/>
              <a:t> come to a </a:t>
            </a:r>
            <a:r>
              <a:rPr lang="it-IT" sz="1600" dirty="0" err="1">
                <a:solidFill>
                  <a:srgbClr val="FF0000"/>
                </a:solidFill>
              </a:rPr>
              <a:t>halt</a:t>
            </a:r>
            <a:r>
              <a:rPr lang="it-IT" sz="1600" dirty="0"/>
              <a:t>.</a:t>
            </a:r>
          </a:p>
          <a:p>
            <a:r>
              <a:rPr lang="it-IT" sz="1600" b="1" dirty="0"/>
              <a:t>1996</a:t>
            </a:r>
            <a:r>
              <a:rPr lang="it-IT" sz="1600" dirty="0"/>
              <a:t>. The </a:t>
            </a:r>
            <a:r>
              <a:rPr lang="it-IT" sz="1600" dirty="0" err="1"/>
              <a:t>Economist</a:t>
            </a:r>
            <a:r>
              <a:rPr lang="it-IT" sz="1600" dirty="0"/>
              <a:t>. </a:t>
            </a:r>
            <a:r>
              <a:rPr lang="it-IT" sz="1600" dirty="0" err="1"/>
              <a:t>China's</a:t>
            </a:r>
            <a:r>
              <a:rPr lang="it-IT" sz="1600" dirty="0"/>
              <a:t> economy </a:t>
            </a:r>
            <a:r>
              <a:rPr lang="it-IT" sz="1600" dirty="0" err="1"/>
              <a:t>will</a:t>
            </a:r>
            <a:r>
              <a:rPr lang="it-IT" sz="1600" dirty="0"/>
              <a:t> face a </a:t>
            </a:r>
            <a:r>
              <a:rPr lang="it-IT" sz="1600" dirty="0">
                <a:solidFill>
                  <a:srgbClr val="FF0000"/>
                </a:solidFill>
              </a:rPr>
              <a:t>hard </a:t>
            </a:r>
            <a:r>
              <a:rPr lang="it-IT" sz="1600" dirty="0" err="1">
                <a:solidFill>
                  <a:srgbClr val="FF0000"/>
                </a:solidFill>
              </a:rPr>
              <a:t>landing</a:t>
            </a:r>
            <a:endParaRPr lang="it-IT" sz="1600" dirty="0">
              <a:solidFill>
                <a:srgbClr val="FF0000"/>
              </a:solidFill>
            </a:endParaRPr>
          </a:p>
          <a:p>
            <a:r>
              <a:rPr lang="it-IT" sz="1600" b="1" dirty="0"/>
              <a:t>1998</a:t>
            </a:r>
            <a:r>
              <a:rPr lang="it-IT" sz="1600" dirty="0"/>
              <a:t>. The </a:t>
            </a:r>
            <a:r>
              <a:rPr lang="it-IT" sz="1600" dirty="0" err="1"/>
              <a:t>Economist</a:t>
            </a:r>
            <a:r>
              <a:rPr lang="it-IT" sz="1600" dirty="0"/>
              <a:t>: </a:t>
            </a:r>
            <a:r>
              <a:rPr lang="it-IT" sz="1600" dirty="0" err="1"/>
              <a:t>China's</a:t>
            </a:r>
            <a:r>
              <a:rPr lang="it-IT" sz="1600" dirty="0"/>
              <a:t> economy </a:t>
            </a:r>
            <a:r>
              <a:rPr lang="it-IT" sz="1600" dirty="0" err="1"/>
              <a:t>entering</a:t>
            </a:r>
            <a:r>
              <a:rPr lang="it-IT" sz="1600" dirty="0"/>
              <a:t> a </a:t>
            </a:r>
            <a:r>
              <a:rPr lang="it-IT" sz="1600" dirty="0" err="1">
                <a:solidFill>
                  <a:srgbClr val="FF0000"/>
                </a:solidFill>
              </a:rPr>
              <a:t>dangerous</a:t>
            </a:r>
            <a:r>
              <a:rPr lang="it-IT" sz="1600" dirty="0">
                <a:solidFill>
                  <a:srgbClr val="FF0000"/>
                </a:solidFill>
              </a:rPr>
              <a:t> </a:t>
            </a:r>
            <a:r>
              <a:rPr lang="it-IT" sz="1600" dirty="0" err="1">
                <a:solidFill>
                  <a:srgbClr val="FF0000"/>
                </a:solidFill>
              </a:rPr>
              <a:t>period</a:t>
            </a:r>
            <a:r>
              <a:rPr lang="it-IT" sz="1600" dirty="0">
                <a:solidFill>
                  <a:srgbClr val="FF0000"/>
                </a:solidFill>
              </a:rPr>
              <a:t> of </a:t>
            </a:r>
            <a:r>
              <a:rPr lang="it-IT" sz="1600" dirty="0" err="1">
                <a:solidFill>
                  <a:srgbClr val="FF0000"/>
                </a:solidFill>
              </a:rPr>
              <a:t>sluggish</a:t>
            </a:r>
            <a:r>
              <a:rPr lang="it-IT" sz="1600" dirty="0">
                <a:solidFill>
                  <a:srgbClr val="FF0000"/>
                </a:solidFill>
              </a:rPr>
              <a:t> </a:t>
            </a:r>
            <a:r>
              <a:rPr lang="it-IT" sz="1600" dirty="0" err="1">
                <a:solidFill>
                  <a:srgbClr val="FF0000"/>
                </a:solidFill>
              </a:rPr>
              <a:t>growth</a:t>
            </a:r>
            <a:r>
              <a:rPr lang="it-IT" sz="1600" dirty="0"/>
              <a:t>.</a:t>
            </a:r>
          </a:p>
          <a:p>
            <a:r>
              <a:rPr lang="it-IT" sz="1600" b="1" dirty="0"/>
              <a:t>1999</a:t>
            </a:r>
            <a:r>
              <a:rPr lang="it-IT" sz="1600" dirty="0"/>
              <a:t>. </a:t>
            </a:r>
            <a:r>
              <a:rPr lang="it-IT" sz="1600" dirty="0" err="1"/>
              <a:t>Bank</a:t>
            </a:r>
            <a:r>
              <a:rPr lang="it-IT" sz="1600" dirty="0"/>
              <a:t> of Canada: </a:t>
            </a:r>
            <a:r>
              <a:rPr lang="it-IT" sz="1600" dirty="0" err="1"/>
              <a:t>Likelihood</a:t>
            </a:r>
            <a:r>
              <a:rPr lang="it-IT" sz="1600" dirty="0"/>
              <a:t> of a </a:t>
            </a:r>
            <a:r>
              <a:rPr lang="it-IT" sz="1600" dirty="0">
                <a:solidFill>
                  <a:srgbClr val="FF0000"/>
                </a:solidFill>
              </a:rPr>
              <a:t>hard </a:t>
            </a:r>
            <a:r>
              <a:rPr lang="it-IT" sz="1600" dirty="0" err="1">
                <a:solidFill>
                  <a:srgbClr val="FF0000"/>
                </a:solidFill>
              </a:rPr>
              <a:t>landing</a:t>
            </a:r>
            <a:r>
              <a:rPr lang="it-IT" sz="1600" dirty="0">
                <a:solidFill>
                  <a:srgbClr val="FF0000"/>
                </a:solidFill>
              </a:rPr>
              <a:t> </a:t>
            </a:r>
            <a:r>
              <a:rPr lang="it-IT" sz="1600" dirty="0"/>
              <a:t>for the </a:t>
            </a:r>
            <a:r>
              <a:rPr lang="it-IT" sz="1600" dirty="0" err="1"/>
              <a:t>Chinese</a:t>
            </a:r>
            <a:r>
              <a:rPr lang="it-IT" sz="1600" dirty="0"/>
              <a:t> economy.</a:t>
            </a:r>
          </a:p>
          <a:p>
            <a:r>
              <a:rPr lang="it-IT" sz="1600" b="1" dirty="0"/>
              <a:t>2000</a:t>
            </a:r>
            <a:r>
              <a:rPr lang="it-IT" sz="1600" dirty="0"/>
              <a:t>. Chicago Tribune: China </a:t>
            </a:r>
            <a:r>
              <a:rPr lang="it-IT" sz="1600" dirty="0" err="1"/>
              <a:t>currency</a:t>
            </a:r>
            <a:r>
              <a:rPr lang="it-IT" sz="1600" dirty="0"/>
              <a:t> </a:t>
            </a:r>
            <a:r>
              <a:rPr lang="it-IT" sz="1600" dirty="0" err="1"/>
              <a:t>move</a:t>
            </a:r>
            <a:r>
              <a:rPr lang="it-IT" sz="1600" dirty="0"/>
              <a:t> </a:t>
            </a:r>
            <a:r>
              <a:rPr lang="it-IT" sz="1600" dirty="0" err="1"/>
              <a:t>nails</a:t>
            </a:r>
            <a:r>
              <a:rPr lang="it-IT" sz="1600" dirty="0"/>
              <a:t> </a:t>
            </a:r>
            <a:r>
              <a:rPr lang="it-IT" sz="1600" dirty="0">
                <a:solidFill>
                  <a:srgbClr val="FF0000"/>
                </a:solidFill>
              </a:rPr>
              <a:t>hard </a:t>
            </a:r>
            <a:r>
              <a:rPr lang="it-IT" sz="1600" dirty="0" err="1">
                <a:solidFill>
                  <a:srgbClr val="FF0000"/>
                </a:solidFill>
              </a:rPr>
              <a:t>landing</a:t>
            </a:r>
            <a:r>
              <a:rPr lang="it-IT" sz="1600" dirty="0">
                <a:solidFill>
                  <a:srgbClr val="FF0000"/>
                </a:solidFill>
              </a:rPr>
              <a:t> </a:t>
            </a:r>
            <a:r>
              <a:rPr lang="it-IT" sz="1600" dirty="0" err="1"/>
              <a:t>risk</a:t>
            </a:r>
            <a:r>
              <a:rPr lang="it-IT" sz="1600" dirty="0"/>
              <a:t> </a:t>
            </a:r>
            <a:r>
              <a:rPr lang="it-IT" sz="1600" dirty="0" err="1"/>
              <a:t>coffin</a:t>
            </a:r>
            <a:r>
              <a:rPr lang="it-IT" sz="1600" dirty="0"/>
              <a:t>.</a:t>
            </a:r>
          </a:p>
          <a:p>
            <a:r>
              <a:rPr lang="it-IT" sz="1600" b="1" dirty="0"/>
              <a:t>2001</a:t>
            </a:r>
            <a:r>
              <a:rPr lang="it-IT" sz="1600" dirty="0"/>
              <a:t>. </a:t>
            </a:r>
            <a:r>
              <a:rPr lang="it-IT" sz="1600" dirty="0" err="1"/>
              <a:t>Wilbanks</a:t>
            </a:r>
            <a:r>
              <a:rPr lang="it-IT" sz="1600" dirty="0"/>
              <a:t>, Smith &amp; Thomas: A </a:t>
            </a:r>
            <a:r>
              <a:rPr lang="it-IT" sz="1600" dirty="0">
                <a:solidFill>
                  <a:srgbClr val="FF0000"/>
                </a:solidFill>
              </a:rPr>
              <a:t>hard </a:t>
            </a:r>
            <a:r>
              <a:rPr lang="it-IT" sz="1600" dirty="0" err="1">
                <a:solidFill>
                  <a:srgbClr val="FF0000"/>
                </a:solidFill>
              </a:rPr>
              <a:t>landing</a:t>
            </a:r>
            <a:r>
              <a:rPr lang="it-IT" sz="1600" dirty="0">
                <a:solidFill>
                  <a:srgbClr val="FF0000"/>
                </a:solidFill>
              </a:rPr>
              <a:t> </a:t>
            </a:r>
            <a:r>
              <a:rPr lang="it-IT" sz="1600" dirty="0"/>
              <a:t>in China.</a:t>
            </a:r>
          </a:p>
          <a:p>
            <a:r>
              <a:rPr lang="it-IT" sz="1600" b="1" dirty="0"/>
              <a:t>2002</a:t>
            </a:r>
            <a:r>
              <a:rPr lang="it-IT" sz="1600" dirty="0"/>
              <a:t>. </a:t>
            </a:r>
            <a:r>
              <a:rPr lang="it-IT" sz="1600" dirty="0" err="1"/>
              <a:t>Westchester</a:t>
            </a:r>
            <a:r>
              <a:rPr lang="it-IT" sz="1600" dirty="0"/>
              <a:t> </a:t>
            </a:r>
            <a:r>
              <a:rPr lang="it-IT" sz="1600" dirty="0" err="1"/>
              <a:t>University</a:t>
            </a:r>
            <a:r>
              <a:rPr lang="it-IT" sz="1600" dirty="0"/>
              <a:t>: China </a:t>
            </a:r>
            <a:r>
              <a:rPr lang="it-IT" sz="1600" dirty="0" err="1">
                <a:solidFill>
                  <a:srgbClr val="FF0000"/>
                </a:solidFill>
              </a:rPr>
              <a:t>Anxiously</a:t>
            </a:r>
            <a:r>
              <a:rPr lang="it-IT" sz="1600" dirty="0">
                <a:solidFill>
                  <a:srgbClr val="FF0000"/>
                </a:solidFill>
              </a:rPr>
              <a:t> </a:t>
            </a:r>
            <a:r>
              <a:rPr lang="it-IT" sz="1600" dirty="0" err="1">
                <a:solidFill>
                  <a:srgbClr val="FF0000"/>
                </a:solidFill>
              </a:rPr>
              <a:t>Seeks</a:t>
            </a:r>
            <a:r>
              <a:rPr lang="it-IT" sz="1600" dirty="0">
                <a:solidFill>
                  <a:srgbClr val="FF0000"/>
                </a:solidFill>
              </a:rPr>
              <a:t> a Soft </a:t>
            </a:r>
            <a:r>
              <a:rPr lang="it-IT" sz="1600" dirty="0" err="1">
                <a:solidFill>
                  <a:srgbClr val="FF0000"/>
                </a:solidFill>
              </a:rPr>
              <a:t>Economic</a:t>
            </a:r>
            <a:r>
              <a:rPr lang="it-IT" sz="1600" dirty="0">
                <a:solidFill>
                  <a:srgbClr val="FF0000"/>
                </a:solidFill>
              </a:rPr>
              <a:t> Landing</a:t>
            </a:r>
          </a:p>
          <a:p>
            <a:r>
              <a:rPr lang="it-IT" sz="1600" b="1" dirty="0"/>
              <a:t>2003</a:t>
            </a:r>
            <a:r>
              <a:rPr lang="it-IT" sz="1600" dirty="0"/>
              <a:t>. New York Times: </a:t>
            </a:r>
            <a:r>
              <a:rPr lang="it-IT" sz="1600" dirty="0">
                <a:solidFill>
                  <a:srgbClr val="FF0000"/>
                </a:solidFill>
              </a:rPr>
              <a:t>Banking </a:t>
            </a:r>
            <a:r>
              <a:rPr lang="it-IT" sz="1600" dirty="0" err="1">
                <a:solidFill>
                  <a:srgbClr val="FF0000"/>
                </a:solidFill>
              </a:rPr>
              <a:t>crisis</a:t>
            </a:r>
            <a:r>
              <a:rPr lang="it-IT" sz="1600" dirty="0">
                <a:solidFill>
                  <a:srgbClr val="FF0000"/>
                </a:solidFill>
              </a:rPr>
              <a:t> </a:t>
            </a:r>
            <a:r>
              <a:rPr lang="it-IT" sz="1600" dirty="0" err="1">
                <a:solidFill>
                  <a:srgbClr val="FF0000"/>
                </a:solidFill>
              </a:rPr>
              <a:t>imperils</a:t>
            </a:r>
            <a:r>
              <a:rPr lang="it-IT" sz="1600" dirty="0">
                <a:solidFill>
                  <a:srgbClr val="FF0000"/>
                </a:solidFill>
              </a:rPr>
              <a:t> China</a:t>
            </a:r>
          </a:p>
          <a:p>
            <a:r>
              <a:rPr lang="it-IT" sz="1600" b="1" dirty="0"/>
              <a:t>2004</a:t>
            </a:r>
            <a:r>
              <a:rPr lang="it-IT" sz="1600" dirty="0"/>
              <a:t>. The </a:t>
            </a:r>
            <a:r>
              <a:rPr lang="it-IT" sz="1600" dirty="0" err="1"/>
              <a:t>Economist</a:t>
            </a:r>
            <a:r>
              <a:rPr lang="it-IT" sz="1600" dirty="0"/>
              <a:t>: </a:t>
            </a:r>
            <a:r>
              <a:rPr lang="it-IT" sz="1600" dirty="0">
                <a:solidFill>
                  <a:srgbClr val="FF0000"/>
                </a:solidFill>
              </a:rPr>
              <a:t>The </a:t>
            </a:r>
            <a:r>
              <a:rPr lang="it-IT" sz="1600" dirty="0" err="1">
                <a:solidFill>
                  <a:srgbClr val="FF0000"/>
                </a:solidFill>
              </a:rPr>
              <a:t>great</a:t>
            </a:r>
            <a:r>
              <a:rPr lang="it-IT" sz="1600" dirty="0">
                <a:solidFill>
                  <a:srgbClr val="FF0000"/>
                </a:solidFill>
              </a:rPr>
              <a:t> </a:t>
            </a:r>
            <a:r>
              <a:rPr lang="it-IT" sz="1600" dirty="0" err="1">
                <a:solidFill>
                  <a:srgbClr val="FF0000"/>
                </a:solidFill>
              </a:rPr>
              <a:t>fall</a:t>
            </a:r>
            <a:r>
              <a:rPr lang="it-IT" sz="1600" dirty="0">
                <a:solidFill>
                  <a:srgbClr val="FF0000"/>
                </a:solidFill>
              </a:rPr>
              <a:t> of China?</a:t>
            </a:r>
          </a:p>
          <a:p>
            <a:r>
              <a:rPr lang="it-IT" sz="1600" b="1" dirty="0"/>
              <a:t>2005</a:t>
            </a:r>
            <a:r>
              <a:rPr lang="it-IT" sz="1600" dirty="0"/>
              <a:t>. </a:t>
            </a:r>
            <a:r>
              <a:rPr lang="it-IT" sz="1600" dirty="0" err="1"/>
              <a:t>Nouriel</a:t>
            </a:r>
            <a:r>
              <a:rPr lang="it-IT" sz="1600" dirty="0"/>
              <a:t> </a:t>
            </a:r>
            <a:r>
              <a:rPr lang="it-IT" sz="1600" dirty="0" err="1"/>
              <a:t>Roubini</a:t>
            </a:r>
            <a:r>
              <a:rPr lang="it-IT" sz="1600" dirty="0"/>
              <a:t>: The </a:t>
            </a:r>
            <a:r>
              <a:rPr lang="it-IT" sz="1600" dirty="0" err="1"/>
              <a:t>Risk</a:t>
            </a:r>
            <a:r>
              <a:rPr lang="it-IT" sz="1600" dirty="0"/>
              <a:t> of a </a:t>
            </a:r>
            <a:r>
              <a:rPr lang="it-IT" sz="1600" dirty="0">
                <a:solidFill>
                  <a:srgbClr val="FF0000"/>
                </a:solidFill>
              </a:rPr>
              <a:t>Hard Landing </a:t>
            </a:r>
            <a:r>
              <a:rPr lang="it-IT" sz="1600" dirty="0"/>
              <a:t>in China</a:t>
            </a:r>
          </a:p>
          <a:p>
            <a:r>
              <a:rPr lang="it-IT" sz="1600" b="1" dirty="0"/>
              <a:t>2006</a:t>
            </a:r>
            <a:r>
              <a:rPr lang="it-IT" sz="1600" dirty="0"/>
              <a:t>. International Economy: Can China </a:t>
            </a:r>
            <a:r>
              <a:rPr lang="it-IT" sz="1600" dirty="0" err="1"/>
              <a:t>Achieve</a:t>
            </a:r>
            <a:r>
              <a:rPr lang="it-IT" sz="1600" dirty="0"/>
              <a:t> a </a:t>
            </a:r>
            <a:r>
              <a:rPr lang="it-IT" sz="1600" dirty="0">
                <a:solidFill>
                  <a:srgbClr val="FF0000"/>
                </a:solidFill>
              </a:rPr>
              <a:t>Soft Landing</a:t>
            </a:r>
            <a:r>
              <a:rPr lang="it-IT" sz="1600" dirty="0"/>
              <a:t>?</a:t>
            </a:r>
          </a:p>
          <a:p>
            <a:r>
              <a:rPr lang="it-IT" sz="1600" b="1" dirty="0"/>
              <a:t>2007</a:t>
            </a:r>
            <a:r>
              <a:rPr lang="it-IT" sz="1600" dirty="0"/>
              <a:t>. TIME: </a:t>
            </a:r>
            <a:r>
              <a:rPr lang="it-IT" sz="1600" dirty="0" err="1"/>
              <a:t>Is</a:t>
            </a:r>
            <a:r>
              <a:rPr lang="it-IT" sz="1600" dirty="0"/>
              <a:t> </a:t>
            </a:r>
            <a:r>
              <a:rPr lang="it-IT" sz="1600" dirty="0" err="1"/>
              <a:t>China's</a:t>
            </a:r>
            <a:r>
              <a:rPr lang="it-IT" sz="1600" dirty="0"/>
              <a:t> Economy </a:t>
            </a:r>
            <a:r>
              <a:rPr lang="it-IT" sz="1600" dirty="0" err="1">
                <a:solidFill>
                  <a:srgbClr val="FF0000"/>
                </a:solidFill>
              </a:rPr>
              <a:t>Overheating</a:t>
            </a:r>
            <a:r>
              <a:rPr lang="it-IT" sz="1600" dirty="0"/>
              <a:t>? Can China </a:t>
            </a:r>
            <a:r>
              <a:rPr lang="it-IT" sz="1600" dirty="0" err="1"/>
              <a:t>avoid</a:t>
            </a:r>
            <a:r>
              <a:rPr lang="it-IT" sz="1600" dirty="0"/>
              <a:t> a </a:t>
            </a:r>
            <a:r>
              <a:rPr lang="it-IT" sz="1600" dirty="0">
                <a:solidFill>
                  <a:srgbClr val="FF0000"/>
                </a:solidFill>
              </a:rPr>
              <a:t>hard </a:t>
            </a:r>
            <a:r>
              <a:rPr lang="it-IT" sz="1600" dirty="0" err="1">
                <a:solidFill>
                  <a:srgbClr val="FF0000"/>
                </a:solidFill>
              </a:rPr>
              <a:t>landing</a:t>
            </a:r>
            <a:r>
              <a:rPr lang="it-IT" sz="1600" dirty="0"/>
              <a:t>?</a:t>
            </a:r>
          </a:p>
          <a:p>
            <a:r>
              <a:rPr lang="it-IT" sz="1600" b="1" dirty="0"/>
              <a:t>2008</a:t>
            </a:r>
            <a:r>
              <a:rPr lang="it-IT" sz="1600" dirty="0"/>
              <a:t>. </a:t>
            </a:r>
            <a:r>
              <a:rPr lang="it-IT" sz="1600" dirty="0" err="1"/>
              <a:t>Forbes</a:t>
            </a:r>
            <a:r>
              <a:rPr lang="it-IT" sz="1600" dirty="0"/>
              <a:t>: </a:t>
            </a:r>
            <a:r>
              <a:rPr lang="it-IT" sz="1600" dirty="0">
                <a:solidFill>
                  <a:srgbClr val="FF0000"/>
                </a:solidFill>
              </a:rPr>
              <a:t>Hard Landing </a:t>
            </a:r>
            <a:r>
              <a:rPr lang="it-IT" sz="1600" dirty="0"/>
              <a:t>In China?</a:t>
            </a:r>
          </a:p>
          <a:p>
            <a:r>
              <a:rPr lang="it-IT" sz="1600" b="1" dirty="0"/>
              <a:t>2009</a:t>
            </a:r>
            <a:r>
              <a:rPr lang="it-IT" sz="1600" dirty="0"/>
              <a:t>. Fortune: </a:t>
            </a:r>
            <a:r>
              <a:rPr lang="it-IT" sz="1600" dirty="0" err="1"/>
              <a:t>China's</a:t>
            </a:r>
            <a:r>
              <a:rPr lang="it-IT" sz="1600" dirty="0"/>
              <a:t> </a:t>
            </a:r>
            <a:r>
              <a:rPr lang="it-IT" sz="1600" dirty="0">
                <a:solidFill>
                  <a:srgbClr val="FF0000"/>
                </a:solidFill>
              </a:rPr>
              <a:t>hard </a:t>
            </a:r>
            <a:r>
              <a:rPr lang="it-IT" sz="1600" dirty="0" err="1">
                <a:solidFill>
                  <a:srgbClr val="FF0000"/>
                </a:solidFill>
              </a:rPr>
              <a:t>landing</a:t>
            </a:r>
            <a:r>
              <a:rPr lang="it-IT" sz="1600" dirty="0"/>
              <a:t>. China must </a:t>
            </a:r>
            <a:r>
              <a:rPr lang="it-IT" sz="1600" dirty="0" err="1"/>
              <a:t>find</a:t>
            </a:r>
            <a:r>
              <a:rPr lang="it-IT" sz="1600" dirty="0"/>
              <a:t> a way </a:t>
            </a:r>
            <a:r>
              <a:rPr lang="it-IT" sz="1600" dirty="0">
                <a:solidFill>
                  <a:srgbClr val="FF0000"/>
                </a:solidFill>
              </a:rPr>
              <a:t>to </a:t>
            </a:r>
            <a:r>
              <a:rPr lang="it-IT" sz="1600" dirty="0" err="1">
                <a:solidFill>
                  <a:srgbClr val="FF0000"/>
                </a:solidFill>
              </a:rPr>
              <a:t>recover</a:t>
            </a:r>
            <a:r>
              <a:rPr lang="it-IT" sz="1600" dirty="0"/>
              <a:t>.</a:t>
            </a:r>
          </a:p>
          <a:p>
            <a:r>
              <a:rPr lang="it-IT" sz="1600" b="1" dirty="0"/>
              <a:t>2010</a:t>
            </a:r>
            <a:r>
              <a:rPr lang="it-IT" sz="1600" dirty="0"/>
              <a:t>: </a:t>
            </a:r>
            <a:r>
              <a:rPr lang="it-IT" sz="1600" dirty="0" err="1"/>
              <a:t>Nouriel</a:t>
            </a:r>
            <a:r>
              <a:rPr lang="it-IT" sz="1600" dirty="0"/>
              <a:t> </a:t>
            </a:r>
            <a:r>
              <a:rPr lang="it-IT" sz="1600" dirty="0" err="1"/>
              <a:t>Roubini</a:t>
            </a:r>
            <a:r>
              <a:rPr lang="it-IT" sz="1600" dirty="0"/>
              <a:t>: </a:t>
            </a:r>
            <a:r>
              <a:rPr lang="it-IT" sz="1600" dirty="0">
                <a:solidFill>
                  <a:srgbClr val="FF0000"/>
                </a:solidFill>
              </a:rPr>
              <a:t>Hard </a:t>
            </a:r>
            <a:r>
              <a:rPr lang="it-IT" sz="1600" dirty="0" err="1">
                <a:solidFill>
                  <a:srgbClr val="FF0000"/>
                </a:solidFill>
              </a:rPr>
              <a:t>landing</a:t>
            </a:r>
            <a:r>
              <a:rPr lang="it-IT" sz="1600" dirty="0">
                <a:solidFill>
                  <a:srgbClr val="FF0000"/>
                </a:solidFill>
              </a:rPr>
              <a:t> </a:t>
            </a:r>
            <a:r>
              <a:rPr lang="it-IT" sz="1600" dirty="0" err="1"/>
              <a:t>coming</a:t>
            </a:r>
            <a:r>
              <a:rPr lang="it-IT" sz="1600" dirty="0"/>
              <a:t> in China.</a:t>
            </a:r>
          </a:p>
          <a:p>
            <a:r>
              <a:rPr lang="it-IT" sz="1600" b="1" dirty="0"/>
              <a:t>2011</a:t>
            </a:r>
            <a:r>
              <a:rPr lang="it-IT" sz="1600" dirty="0"/>
              <a:t>: Business Insider: A </a:t>
            </a:r>
            <a:r>
              <a:rPr lang="it-IT" sz="1600" dirty="0" err="1"/>
              <a:t>Chinese</a:t>
            </a:r>
            <a:r>
              <a:rPr lang="it-IT" sz="1600" dirty="0"/>
              <a:t> </a:t>
            </a:r>
            <a:r>
              <a:rPr lang="it-IT" sz="1600" dirty="0">
                <a:solidFill>
                  <a:srgbClr val="FF0000"/>
                </a:solidFill>
              </a:rPr>
              <a:t>Hard Landing </a:t>
            </a:r>
            <a:r>
              <a:rPr lang="it-IT" sz="1600" dirty="0" err="1"/>
              <a:t>May</a:t>
            </a:r>
            <a:r>
              <a:rPr lang="it-IT" sz="1600" dirty="0"/>
              <a:t> Be </a:t>
            </a:r>
            <a:r>
              <a:rPr lang="it-IT" sz="1600" dirty="0" err="1"/>
              <a:t>Closer</a:t>
            </a:r>
            <a:r>
              <a:rPr lang="it-IT" sz="1600" dirty="0"/>
              <a:t> </a:t>
            </a:r>
            <a:r>
              <a:rPr lang="it-IT" sz="1600" dirty="0" err="1"/>
              <a:t>Than</a:t>
            </a:r>
            <a:r>
              <a:rPr lang="it-IT" sz="1600" dirty="0"/>
              <a:t> </a:t>
            </a:r>
            <a:r>
              <a:rPr lang="it-IT" sz="1600" dirty="0" err="1"/>
              <a:t>You</a:t>
            </a:r>
            <a:r>
              <a:rPr lang="it-IT" sz="1600" dirty="0"/>
              <a:t> </a:t>
            </a:r>
            <a:r>
              <a:rPr lang="it-IT" sz="1600" dirty="0" err="1"/>
              <a:t>Think</a:t>
            </a:r>
            <a:endParaRPr lang="it-IT" sz="1600" dirty="0"/>
          </a:p>
          <a:p>
            <a:r>
              <a:rPr lang="it-IT" sz="1600" b="1" dirty="0"/>
              <a:t>2012</a:t>
            </a:r>
            <a:r>
              <a:rPr lang="it-IT" sz="1600" dirty="0"/>
              <a:t>: American </a:t>
            </a:r>
            <a:r>
              <a:rPr lang="it-IT" sz="1600" dirty="0" err="1"/>
              <a:t>Interest</a:t>
            </a:r>
            <a:r>
              <a:rPr lang="it-IT" sz="1600" dirty="0"/>
              <a:t>: </a:t>
            </a:r>
            <a:r>
              <a:rPr lang="it-IT" sz="1600" dirty="0" err="1"/>
              <a:t>Dismal</a:t>
            </a:r>
            <a:r>
              <a:rPr lang="it-IT" sz="1600" dirty="0"/>
              <a:t> </a:t>
            </a:r>
            <a:r>
              <a:rPr lang="it-IT" sz="1600" dirty="0" err="1"/>
              <a:t>Economic</a:t>
            </a:r>
            <a:r>
              <a:rPr lang="it-IT" sz="1600" dirty="0"/>
              <a:t> News from China: A </a:t>
            </a:r>
            <a:r>
              <a:rPr lang="it-IT" sz="1600" dirty="0">
                <a:solidFill>
                  <a:srgbClr val="FF0000"/>
                </a:solidFill>
              </a:rPr>
              <a:t>Hard Landing</a:t>
            </a:r>
          </a:p>
          <a:p>
            <a:r>
              <a:rPr lang="it-IT" sz="1600" b="1" dirty="0"/>
              <a:t>2013</a:t>
            </a:r>
            <a:r>
              <a:rPr lang="it-IT" sz="1600" dirty="0"/>
              <a:t>: Zero Hedge: A </a:t>
            </a:r>
            <a:r>
              <a:rPr lang="it-IT" sz="1600" dirty="0">
                <a:solidFill>
                  <a:srgbClr val="FF0000"/>
                </a:solidFill>
              </a:rPr>
              <a:t>Hard Landing </a:t>
            </a:r>
            <a:r>
              <a:rPr lang="it-IT" sz="1600" dirty="0"/>
              <a:t>In China</a:t>
            </a:r>
          </a:p>
          <a:p>
            <a:r>
              <a:rPr lang="it-IT" sz="1600" b="1" dirty="0"/>
              <a:t>2014</a:t>
            </a:r>
            <a:r>
              <a:rPr lang="it-IT" sz="1600" dirty="0"/>
              <a:t>. CNBC: A </a:t>
            </a:r>
            <a:r>
              <a:rPr lang="it-IT" sz="1600" dirty="0">
                <a:solidFill>
                  <a:srgbClr val="FF0000"/>
                </a:solidFill>
              </a:rPr>
              <a:t>hard </a:t>
            </a:r>
            <a:r>
              <a:rPr lang="it-IT" sz="1600" dirty="0" err="1">
                <a:solidFill>
                  <a:srgbClr val="FF0000"/>
                </a:solidFill>
              </a:rPr>
              <a:t>landing</a:t>
            </a:r>
            <a:r>
              <a:rPr lang="it-IT" sz="1600" dirty="0">
                <a:solidFill>
                  <a:srgbClr val="FF0000"/>
                </a:solidFill>
              </a:rPr>
              <a:t> </a:t>
            </a:r>
            <a:r>
              <a:rPr lang="it-IT" sz="1600" dirty="0"/>
              <a:t>in China.</a:t>
            </a:r>
          </a:p>
          <a:p>
            <a:r>
              <a:rPr lang="it-IT" sz="1600" b="1" dirty="0"/>
              <a:t>2015</a:t>
            </a:r>
            <a:r>
              <a:rPr lang="it-IT" sz="1600" dirty="0"/>
              <a:t>. </a:t>
            </a:r>
            <a:r>
              <a:rPr lang="it-IT" sz="1600" dirty="0" err="1"/>
              <a:t>Forbes</a:t>
            </a:r>
            <a:r>
              <a:rPr lang="it-IT" sz="1600" dirty="0"/>
              <a:t>: </a:t>
            </a:r>
            <a:r>
              <a:rPr lang="it-IT" sz="1600" dirty="0" err="1"/>
              <a:t>Congratulations</a:t>
            </a:r>
            <a:r>
              <a:rPr lang="it-IT" sz="1600" dirty="0"/>
              <a:t>, </a:t>
            </a:r>
            <a:r>
              <a:rPr lang="it-IT" sz="1600" dirty="0" err="1"/>
              <a:t>You</a:t>
            </a:r>
            <a:r>
              <a:rPr lang="it-IT" sz="1600" dirty="0"/>
              <a:t> Got </a:t>
            </a:r>
            <a:r>
              <a:rPr lang="it-IT" sz="1600" dirty="0" err="1"/>
              <a:t>Yourself</a:t>
            </a:r>
            <a:r>
              <a:rPr lang="it-IT" sz="1600" dirty="0"/>
              <a:t> A </a:t>
            </a:r>
            <a:r>
              <a:rPr lang="it-IT" sz="1600" dirty="0" err="1"/>
              <a:t>Chinese</a:t>
            </a:r>
            <a:r>
              <a:rPr lang="it-IT" sz="1600" dirty="0"/>
              <a:t> </a:t>
            </a:r>
            <a:r>
              <a:rPr lang="it-IT" sz="1600" dirty="0">
                <a:solidFill>
                  <a:srgbClr val="FF0000"/>
                </a:solidFill>
              </a:rPr>
              <a:t>Hard Landing</a:t>
            </a:r>
            <a:r>
              <a:rPr lang="it-IT" sz="1600" dirty="0"/>
              <a:t>.</a:t>
            </a:r>
          </a:p>
          <a:p>
            <a:r>
              <a:rPr lang="it-IT" sz="1600" b="1" dirty="0"/>
              <a:t>2016</a:t>
            </a:r>
            <a:r>
              <a:rPr lang="it-IT" sz="1600" dirty="0"/>
              <a:t>. The </a:t>
            </a:r>
            <a:r>
              <a:rPr lang="it-IT" sz="1600" dirty="0" err="1"/>
              <a:t>Economist</a:t>
            </a:r>
            <a:r>
              <a:rPr lang="it-IT" sz="1600" dirty="0"/>
              <a:t>: </a:t>
            </a:r>
            <a:r>
              <a:rPr lang="it-IT" sz="1600" dirty="0">
                <a:solidFill>
                  <a:srgbClr val="FF0000"/>
                </a:solidFill>
              </a:rPr>
              <a:t>Hard </a:t>
            </a:r>
            <a:r>
              <a:rPr lang="it-IT" sz="1600" dirty="0" err="1">
                <a:solidFill>
                  <a:srgbClr val="FF0000"/>
                </a:solidFill>
              </a:rPr>
              <a:t>landing</a:t>
            </a:r>
            <a:r>
              <a:rPr lang="it-IT" sz="1600" dirty="0">
                <a:solidFill>
                  <a:srgbClr val="FF0000"/>
                </a:solidFill>
              </a:rPr>
              <a:t> </a:t>
            </a:r>
            <a:r>
              <a:rPr lang="it-IT" sz="1600" dirty="0" err="1"/>
              <a:t>looms</a:t>
            </a:r>
            <a:r>
              <a:rPr lang="it-IT" sz="1600" dirty="0"/>
              <a:t> for China</a:t>
            </a:r>
          </a:p>
          <a:p>
            <a:r>
              <a:rPr lang="it-IT" sz="1600" b="1" dirty="0"/>
              <a:t>2017</a:t>
            </a:r>
            <a:r>
              <a:rPr lang="it-IT" sz="1600" dirty="0"/>
              <a:t>. National </a:t>
            </a:r>
            <a:r>
              <a:rPr lang="it-IT" sz="1600" dirty="0" err="1"/>
              <a:t>Interest</a:t>
            </a:r>
            <a:r>
              <a:rPr lang="it-IT" sz="1600" dirty="0"/>
              <a:t>: </a:t>
            </a:r>
            <a:r>
              <a:rPr lang="it-IT" sz="1600" dirty="0" err="1"/>
              <a:t>Is</a:t>
            </a:r>
            <a:r>
              <a:rPr lang="it-IT" sz="1600" dirty="0"/>
              <a:t> </a:t>
            </a:r>
            <a:r>
              <a:rPr lang="it-IT" sz="1600" dirty="0" err="1">
                <a:solidFill>
                  <a:srgbClr val="FF0000"/>
                </a:solidFill>
              </a:rPr>
              <a:t>China's</a:t>
            </a:r>
            <a:r>
              <a:rPr lang="it-IT" sz="1600" dirty="0">
                <a:solidFill>
                  <a:srgbClr val="FF0000"/>
                </a:solidFill>
              </a:rPr>
              <a:t> Economy </a:t>
            </a:r>
            <a:r>
              <a:rPr lang="it-IT" sz="1600" dirty="0" err="1">
                <a:solidFill>
                  <a:srgbClr val="FF0000"/>
                </a:solidFill>
              </a:rPr>
              <a:t>Going</a:t>
            </a:r>
            <a:r>
              <a:rPr lang="it-IT" sz="1600" dirty="0">
                <a:solidFill>
                  <a:srgbClr val="FF0000"/>
                </a:solidFill>
              </a:rPr>
              <a:t> To Crash</a:t>
            </a:r>
            <a:r>
              <a:rPr lang="it-IT" sz="1600" dirty="0"/>
              <a:t>?</a:t>
            </a:r>
          </a:p>
        </p:txBody>
      </p:sp>
    </p:spTree>
    <p:extLst>
      <p:ext uri="{BB962C8B-B14F-4D97-AF65-F5344CB8AC3E}">
        <p14:creationId xmlns:p14="http://schemas.microsoft.com/office/powerpoint/2010/main" val="314876216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_96968184_gettyimages-60580429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 y="2082800"/>
            <a:ext cx="7952067" cy="4470025"/>
          </a:xfrm>
          <a:prstGeom prst="rect">
            <a:avLst/>
          </a:prstGeom>
        </p:spPr>
      </p:pic>
      <p:sp>
        <p:nvSpPr>
          <p:cNvPr id="3" name="CasellaDiTesto 2"/>
          <p:cNvSpPr txBox="1"/>
          <p:nvPr/>
        </p:nvSpPr>
        <p:spPr>
          <a:xfrm>
            <a:off x="368300" y="266700"/>
            <a:ext cx="8706830" cy="1477328"/>
          </a:xfrm>
          <a:prstGeom prst="rect">
            <a:avLst/>
          </a:prstGeom>
          <a:noFill/>
        </p:spPr>
        <p:txBody>
          <a:bodyPr wrap="none" rtlCol="0">
            <a:spAutoFit/>
          </a:bodyPr>
          <a:lstStyle/>
          <a:p>
            <a:endParaRPr lang="it-IT" b="1" dirty="0" smtClean="0"/>
          </a:p>
          <a:p>
            <a:r>
              <a:rPr lang="it-IT" sz="2400" b="1" dirty="0" smtClean="0"/>
              <a:t>BBC NEWS 17 </a:t>
            </a:r>
            <a:r>
              <a:rPr lang="it-IT" sz="2400" b="1" dirty="0" err="1" smtClean="0"/>
              <a:t>July</a:t>
            </a:r>
            <a:r>
              <a:rPr lang="it-IT" sz="2400" b="1" dirty="0" smtClean="0"/>
              <a:t> 2017</a:t>
            </a:r>
          </a:p>
          <a:p>
            <a:r>
              <a:rPr lang="it-IT" sz="2400" b="1" u="sng" dirty="0" err="1" smtClean="0">
                <a:solidFill>
                  <a:srgbClr val="FF0000"/>
                </a:solidFill>
              </a:rPr>
              <a:t>China's</a:t>
            </a:r>
            <a:r>
              <a:rPr lang="it-IT" sz="2400" b="1" u="sng" dirty="0" smtClean="0">
                <a:solidFill>
                  <a:srgbClr val="FF0000"/>
                </a:solidFill>
              </a:rPr>
              <a:t> </a:t>
            </a:r>
            <a:r>
              <a:rPr lang="it-IT" sz="2400" b="1" u="sng" dirty="0" err="1" smtClean="0">
                <a:solidFill>
                  <a:srgbClr val="FF0000"/>
                </a:solidFill>
              </a:rPr>
              <a:t>second</a:t>
            </a:r>
            <a:r>
              <a:rPr lang="it-IT" sz="2400" b="1" u="sng" dirty="0" smtClean="0">
                <a:solidFill>
                  <a:srgbClr val="FF0000"/>
                </a:solidFill>
              </a:rPr>
              <a:t> </a:t>
            </a:r>
            <a:r>
              <a:rPr lang="it-IT" sz="2400" b="1" u="sng" dirty="0" err="1" smtClean="0">
                <a:solidFill>
                  <a:srgbClr val="FF0000"/>
                </a:solidFill>
              </a:rPr>
              <a:t>quarter</a:t>
            </a:r>
            <a:r>
              <a:rPr lang="it-IT" sz="2400" b="1" u="sng" dirty="0" smtClean="0">
                <a:solidFill>
                  <a:srgbClr val="FF0000"/>
                </a:solidFill>
              </a:rPr>
              <a:t> </a:t>
            </a:r>
            <a:r>
              <a:rPr lang="it-IT" sz="2400" b="1" u="sng" dirty="0" err="1" smtClean="0">
                <a:solidFill>
                  <a:srgbClr val="FF0000"/>
                </a:solidFill>
              </a:rPr>
              <a:t>growth</a:t>
            </a:r>
            <a:r>
              <a:rPr lang="it-IT" sz="2400" b="1" u="sng" dirty="0" smtClean="0">
                <a:solidFill>
                  <a:srgbClr val="FF0000"/>
                </a:solidFill>
              </a:rPr>
              <a:t> </a:t>
            </a:r>
            <a:r>
              <a:rPr lang="it-IT" sz="2400" b="1" u="sng" dirty="0" err="1" smtClean="0">
                <a:solidFill>
                  <a:srgbClr val="FF0000"/>
                </a:solidFill>
              </a:rPr>
              <a:t>beats</a:t>
            </a:r>
            <a:r>
              <a:rPr lang="it-IT" sz="2400" b="1" u="sng" dirty="0" smtClean="0">
                <a:solidFill>
                  <a:srgbClr val="FF0000"/>
                </a:solidFill>
              </a:rPr>
              <a:t> </a:t>
            </a:r>
            <a:r>
              <a:rPr lang="it-IT" sz="2400" b="1" u="sng" dirty="0" err="1" smtClean="0">
                <a:solidFill>
                  <a:srgbClr val="FF0000"/>
                </a:solidFill>
              </a:rPr>
              <a:t>expectations</a:t>
            </a:r>
            <a:r>
              <a:rPr lang="it-IT" sz="2400" b="1" u="sng" dirty="0" smtClean="0">
                <a:solidFill>
                  <a:srgbClr val="FF0000"/>
                </a:solidFill>
              </a:rPr>
              <a:t> </a:t>
            </a:r>
            <a:r>
              <a:rPr lang="it-IT" sz="2400" b="1" u="sng" dirty="0" err="1" smtClean="0">
                <a:solidFill>
                  <a:srgbClr val="FF0000"/>
                </a:solidFill>
              </a:rPr>
              <a:t>at</a:t>
            </a:r>
            <a:r>
              <a:rPr lang="it-IT" sz="2400" b="1" u="sng" dirty="0" smtClean="0">
                <a:solidFill>
                  <a:srgbClr val="FF0000"/>
                </a:solidFill>
              </a:rPr>
              <a:t> 6.9%</a:t>
            </a:r>
          </a:p>
          <a:p>
            <a:r>
              <a:rPr lang="it-IT" sz="2400" dirty="0" smtClean="0"/>
              <a:t>From </a:t>
            </a:r>
            <a:r>
              <a:rPr lang="it-IT" sz="2400" dirty="0"/>
              <a:t>the </a:t>
            </a:r>
            <a:r>
              <a:rPr lang="it-IT" sz="2400" dirty="0" err="1"/>
              <a:t>section</a:t>
            </a:r>
            <a:r>
              <a:rPr lang="it-IT" sz="2400" dirty="0"/>
              <a:t> </a:t>
            </a:r>
            <a:r>
              <a:rPr lang="it-IT" sz="2400" dirty="0" smtClean="0">
                <a:hlinkClick r:id="rId3"/>
              </a:rPr>
              <a:t>Business</a:t>
            </a:r>
            <a:endParaRPr lang="it-IT" sz="2400" dirty="0"/>
          </a:p>
        </p:txBody>
      </p:sp>
    </p:spTree>
    <p:extLst>
      <p:ext uri="{BB962C8B-B14F-4D97-AF65-F5344CB8AC3E}">
        <p14:creationId xmlns:p14="http://schemas.microsoft.com/office/powerpoint/2010/main" val="12461613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520700" y="736600"/>
            <a:ext cx="8186857" cy="584776"/>
          </a:xfrm>
          <a:prstGeom prst="rect">
            <a:avLst/>
          </a:prstGeom>
          <a:noFill/>
        </p:spPr>
        <p:txBody>
          <a:bodyPr wrap="none" rtlCol="0">
            <a:spAutoFit/>
          </a:bodyPr>
          <a:lstStyle/>
          <a:p>
            <a:r>
              <a:rPr lang="it-IT" sz="3200" dirty="0" smtClean="0"/>
              <a:t>FORECASTING IN THE ERA OF BIG DATA</a:t>
            </a:r>
            <a:endParaRPr lang="it-IT" sz="3200" dirty="0"/>
          </a:p>
        </p:txBody>
      </p:sp>
      <p:sp>
        <p:nvSpPr>
          <p:cNvPr id="5" name="CasellaDiTesto 4"/>
          <p:cNvSpPr txBox="1"/>
          <p:nvPr/>
        </p:nvSpPr>
        <p:spPr>
          <a:xfrm>
            <a:off x="330200" y="1790700"/>
            <a:ext cx="8507457" cy="461665"/>
          </a:xfrm>
          <a:prstGeom prst="rect">
            <a:avLst/>
          </a:prstGeom>
          <a:noFill/>
        </p:spPr>
        <p:txBody>
          <a:bodyPr wrap="none" rtlCol="0">
            <a:spAutoFit/>
          </a:bodyPr>
          <a:lstStyle/>
          <a:p>
            <a:pPr marL="285750" indent="-285750">
              <a:buFont typeface="Arial"/>
              <a:buChar char="•"/>
            </a:pPr>
            <a:r>
              <a:rPr lang="it-IT" sz="2400" dirty="0" smtClean="0"/>
              <a:t>MORE DATA ALWAYS LEAD TO BETTER FORECASTING</a:t>
            </a:r>
            <a:endParaRPr lang="it-IT" sz="2400" dirty="0"/>
          </a:p>
        </p:txBody>
      </p:sp>
    </p:spTree>
    <p:extLst>
      <p:ext uri="{BB962C8B-B14F-4D97-AF65-F5344CB8AC3E}">
        <p14:creationId xmlns:p14="http://schemas.microsoft.com/office/powerpoint/2010/main" val="222738749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520700" y="736600"/>
            <a:ext cx="8186857" cy="584776"/>
          </a:xfrm>
          <a:prstGeom prst="rect">
            <a:avLst/>
          </a:prstGeom>
          <a:noFill/>
        </p:spPr>
        <p:txBody>
          <a:bodyPr wrap="none" rtlCol="0">
            <a:spAutoFit/>
          </a:bodyPr>
          <a:lstStyle/>
          <a:p>
            <a:r>
              <a:rPr lang="it-IT" sz="3200" dirty="0" smtClean="0"/>
              <a:t>FORECASTING IN THE ERA OF BIG DATA</a:t>
            </a:r>
            <a:endParaRPr lang="it-IT" sz="3200" dirty="0"/>
          </a:p>
        </p:txBody>
      </p:sp>
      <p:sp>
        <p:nvSpPr>
          <p:cNvPr id="5" name="CasellaDiTesto 4"/>
          <p:cNvSpPr txBox="1"/>
          <p:nvPr/>
        </p:nvSpPr>
        <p:spPr>
          <a:xfrm>
            <a:off x="330200" y="1790700"/>
            <a:ext cx="8507457" cy="461665"/>
          </a:xfrm>
          <a:prstGeom prst="rect">
            <a:avLst/>
          </a:prstGeom>
          <a:noFill/>
        </p:spPr>
        <p:txBody>
          <a:bodyPr wrap="none" rtlCol="0">
            <a:spAutoFit/>
          </a:bodyPr>
          <a:lstStyle/>
          <a:p>
            <a:pPr marL="285750" indent="-285750">
              <a:buFont typeface="Arial"/>
              <a:buChar char="•"/>
            </a:pPr>
            <a:r>
              <a:rPr lang="it-IT" sz="2400" dirty="0" smtClean="0"/>
              <a:t>MORE DATA ALWAYS LEAD TO BETTER FORECASTING</a:t>
            </a:r>
            <a:endParaRPr lang="it-IT" sz="2400" dirty="0"/>
          </a:p>
        </p:txBody>
      </p:sp>
      <p:sp>
        <p:nvSpPr>
          <p:cNvPr id="2" name="CasellaDiTesto 1"/>
          <p:cNvSpPr txBox="1"/>
          <p:nvPr/>
        </p:nvSpPr>
        <p:spPr>
          <a:xfrm>
            <a:off x="3035300" y="2667000"/>
            <a:ext cx="2597912" cy="769441"/>
          </a:xfrm>
          <a:prstGeom prst="rect">
            <a:avLst/>
          </a:prstGeom>
          <a:noFill/>
        </p:spPr>
        <p:txBody>
          <a:bodyPr wrap="none" rtlCol="0">
            <a:spAutoFit/>
          </a:bodyPr>
          <a:lstStyle/>
          <a:p>
            <a:r>
              <a:rPr lang="it-IT" sz="4400" b="1" dirty="0" smtClean="0">
                <a:solidFill>
                  <a:srgbClr val="FF0000"/>
                </a:solidFill>
              </a:rPr>
              <a:t>WRONG!</a:t>
            </a:r>
            <a:endParaRPr lang="it-IT" sz="4400" b="1" dirty="0">
              <a:solidFill>
                <a:srgbClr val="FF0000"/>
              </a:solidFill>
            </a:endParaRPr>
          </a:p>
        </p:txBody>
      </p:sp>
    </p:spTree>
    <p:extLst>
      <p:ext uri="{BB962C8B-B14F-4D97-AF65-F5344CB8AC3E}">
        <p14:creationId xmlns:p14="http://schemas.microsoft.com/office/powerpoint/2010/main" val="144852265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520700" y="736600"/>
            <a:ext cx="8186857" cy="584776"/>
          </a:xfrm>
          <a:prstGeom prst="rect">
            <a:avLst/>
          </a:prstGeom>
          <a:noFill/>
        </p:spPr>
        <p:txBody>
          <a:bodyPr wrap="none" rtlCol="0">
            <a:spAutoFit/>
          </a:bodyPr>
          <a:lstStyle/>
          <a:p>
            <a:r>
              <a:rPr lang="it-IT" sz="3200" dirty="0" smtClean="0"/>
              <a:t>FORECASTING IN THE ERA OF BIG DATA</a:t>
            </a:r>
            <a:endParaRPr lang="it-IT" sz="3200" dirty="0"/>
          </a:p>
        </p:txBody>
      </p:sp>
      <p:sp>
        <p:nvSpPr>
          <p:cNvPr id="5" name="CasellaDiTesto 4"/>
          <p:cNvSpPr txBox="1"/>
          <p:nvPr/>
        </p:nvSpPr>
        <p:spPr>
          <a:xfrm>
            <a:off x="330200" y="1790700"/>
            <a:ext cx="8507457" cy="461665"/>
          </a:xfrm>
          <a:prstGeom prst="rect">
            <a:avLst/>
          </a:prstGeom>
          <a:noFill/>
        </p:spPr>
        <p:txBody>
          <a:bodyPr wrap="none" rtlCol="0">
            <a:spAutoFit/>
          </a:bodyPr>
          <a:lstStyle/>
          <a:p>
            <a:pPr marL="285750" indent="-285750">
              <a:buFont typeface="Arial"/>
              <a:buChar char="•"/>
            </a:pPr>
            <a:r>
              <a:rPr lang="it-IT" sz="2400" dirty="0" smtClean="0"/>
              <a:t>MORE DATA ALWAYS LEAD TO BETTER FORECASTING</a:t>
            </a:r>
            <a:endParaRPr lang="it-IT" sz="2400" dirty="0"/>
          </a:p>
        </p:txBody>
      </p:sp>
      <p:sp>
        <p:nvSpPr>
          <p:cNvPr id="2" name="CasellaDiTesto 1"/>
          <p:cNvSpPr txBox="1"/>
          <p:nvPr/>
        </p:nvSpPr>
        <p:spPr>
          <a:xfrm>
            <a:off x="3035300" y="2667000"/>
            <a:ext cx="2597912" cy="769441"/>
          </a:xfrm>
          <a:prstGeom prst="rect">
            <a:avLst/>
          </a:prstGeom>
          <a:noFill/>
        </p:spPr>
        <p:txBody>
          <a:bodyPr wrap="none" rtlCol="0">
            <a:spAutoFit/>
          </a:bodyPr>
          <a:lstStyle/>
          <a:p>
            <a:r>
              <a:rPr lang="it-IT" sz="4400" b="1" dirty="0" smtClean="0">
                <a:solidFill>
                  <a:srgbClr val="FF0000"/>
                </a:solidFill>
              </a:rPr>
              <a:t>WRONG!</a:t>
            </a:r>
            <a:endParaRPr lang="it-IT" sz="4400" b="1" dirty="0">
              <a:solidFill>
                <a:srgbClr val="FF0000"/>
              </a:solidFill>
            </a:endParaRPr>
          </a:p>
        </p:txBody>
      </p:sp>
      <p:sp>
        <p:nvSpPr>
          <p:cNvPr id="3" name="CasellaDiTesto 2"/>
          <p:cNvSpPr txBox="1"/>
          <p:nvPr/>
        </p:nvSpPr>
        <p:spPr>
          <a:xfrm>
            <a:off x="876300" y="3708400"/>
            <a:ext cx="7391767" cy="1938992"/>
          </a:xfrm>
          <a:prstGeom prst="rect">
            <a:avLst/>
          </a:prstGeom>
          <a:noFill/>
        </p:spPr>
        <p:txBody>
          <a:bodyPr wrap="none" rtlCol="0">
            <a:spAutoFit/>
          </a:bodyPr>
          <a:lstStyle/>
          <a:p>
            <a:pPr marL="285750" indent="-285750">
              <a:buFont typeface="Arial"/>
              <a:buChar char="•"/>
            </a:pPr>
            <a:r>
              <a:rPr lang="it-IT" sz="2400" dirty="0" smtClean="0"/>
              <a:t>MORE DATA CAN GIVE MORE INFORMATION</a:t>
            </a:r>
          </a:p>
          <a:p>
            <a:r>
              <a:rPr lang="it-IT" sz="2400" dirty="0"/>
              <a:t> </a:t>
            </a:r>
            <a:r>
              <a:rPr lang="it-IT" sz="2400" dirty="0" smtClean="0"/>
              <a:t>   BUT UNAVOIDABLY LEAD TO MORE NOISE</a:t>
            </a:r>
          </a:p>
          <a:p>
            <a:pPr marL="342900" indent="-342900">
              <a:buFont typeface="Arial"/>
              <a:buChar char="•"/>
            </a:pPr>
            <a:r>
              <a:rPr lang="it-IT" sz="2400" dirty="0" smtClean="0"/>
              <a:t>LARGE DIMENSION OF DATA IS PROBLEMATIC</a:t>
            </a:r>
          </a:p>
          <a:p>
            <a:pPr marL="342900" indent="-342900">
              <a:buFont typeface="Arial"/>
              <a:buChar char="•"/>
            </a:pPr>
            <a:r>
              <a:rPr lang="it-IT" sz="2400" dirty="0" smtClean="0"/>
              <a:t>SIGNAL TO NOISE RATIO IS THE KEY POINT</a:t>
            </a:r>
          </a:p>
          <a:p>
            <a:pPr marL="342900" indent="-342900">
              <a:buFont typeface="Arial"/>
              <a:buChar char="•"/>
            </a:pPr>
            <a:r>
              <a:rPr lang="it-IT" sz="2400" dirty="0" smtClean="0"/>
              <a:t>EDUCATION + POLLUTION = ???</a:t>
            </a:r>
            <a:endParaRPr lang="it-IT" sz="2400" dirty="0"/>
          </a:p>
        </p:txBody>
      </p:sp>
    </p:spTree>
    <p:extLst>
      <p:ext uri="{BB962C8B-B14F-4D97-AF65-F5344CB8AC3E}">
        <p14:creationId xmlns:p14="http://schemas.microsoft.com/office/powerpoint/2010/main" val="116514775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p:nvPr/>
        </p:nvSpPr>
        <p:spPr>
          <a:xfrm>
            <a:off x="-83263" y="238236"/>
            <a:ext cx="10028587" cy="1742418"/>
          </a:xfrm>
          <a:prstGeom prst="rect">
            <a:avLst/>
          </a:prstGeom>
          <a:solidFill>
            <a:srgbClr val="EAEBEF"/>
          </a:solidFill>
          <a:ln w="12700">
            <a:miter lim="400000"/>
          </a:ln>
        </p:spPr>
        <p:txBody>
          <a:bodyPr lIns="0" tIns="0" rIns="0" bIns="0" anchor="ctr"/>
          <a:lstStyle/>
          <a:p>
            <a:pPr lvl="0">
              <a:defRPr sz="2400">
                <a:solidFill>
                  <a:srgbClr val="FFFFFF"/>
                </a:solidFill>
              </a:defRPr>
            </a:pPr>
            <a:endParaRPr/>
          </a:p>
        </p:txBody>
      </p:sp>
      <p:pic>
        <p:nvPicPr>
          <p:cNvPr id="192" name="pasted-image.tif"/>
          <p:cNvPicPr/>
          <p:nvPr/>
        </p:nvPicPr>
        <p:blipFill>
          <a:blip r:embed="rId2">
            <a:extLst/>
          </a:blip>
          <a:stretch>
            <a:fillRect/>
          </a:stretch>
        </p:blipFill>
        <p:spPr>
          <a:xfrm>
            <a:off x="528305" y="1443633"/>
            <a:ext cx="2678907" cy="2678907"/>
          </a:xfrm>
          <a:prstGeom prst="rect">
            <a:avLst/>
          </a:prstGeom>
          <a:ln w="12700">
            <a:miter lim="400000"/>
          </a:ln>
        </p:spPr>
      </p:pic>
      <p:sp>
        <p:nvSpPr>
          <p:cNvPr id="193" name="Shape 193"/>
          <p:cNvSpPr/>
          <p:nvPr/>
        </p:nvSpPr>
        <p:spPr>
          <a:xfrm>
            <a:off x="249520" y="447193"/>
            <a:ext cx="3236477" cy="500063"/>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sz="4000">
                <a:solidFill>
                  <a:srgbClr val="53585F"/>
                </a:solidFill>
              </a:defRPr>
            </a:lvl1pPr>
          </a:lstStyle>
          <a:p>
            <a:pPr lvl="0">
              <a:defRPr sz="1800">
                <a:solidFill>
                  <a:srgbClr val="000000"/>
                </a:solidFill>
              </a:defRPr>
            </a:pPr>
            <a:r>
              <a:rPr sz="2800"/>
              <a:t>Monetary measures</a:t>
            </a:r>
          </a:p>
        </p:txBody>
      </p:sp>
      <p:sp>
        <p:nvSpPr>
          <p:cNvPr id="194" name="Shape 194"/>
          <p:cNvSpPr/>
          <p:nvPr/>
        </p:nvSpPr>
        <p:spPr>
          <a:xfrm>
            <a:off x="5281171" y="552096"/>
            <a:ext cx="3613309" cy="500063"/>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sz="4000">
                <a:solidFill>
                  <a:srgbClr val="53585F"/>
                </a:solidFill>
              </a:defRPr>
            </a:lvl1pPr>
          </a:lstStyle>
          <a:p>
            <a:pPr lvl="0">
              <a:defRPr sz="1800">
                <a:solidFill>
                  <a:srgbClr val="000000"/>
                </a:solidFill>
              </a:defRPr>
            </a:pPr>
            <a:r>
              <a:rPr sz="2800"/>
              <a:t>Metrics for intangibles</a:t>
            </a:r>
          </a:p>
        </p:txBody>
      </p:sp>
      <p:sp>
        <p:nvSpPr>
          <p:cNvPr id="195" name="Shape 195"/>
          <p:cNvSpPr/>
          <p:nvPr/>
        </p:nvSpPr>
        <p:spPr>
          <a:xfrm>
            <a:off x="3222605" y="2799410"/>
            <a:ext cx="901016" cy="1907999"/>
          </a:xfrm>
          <a:custGeom>
            <a:avLst/>
            <a:gdLst/>
            <a:ahLst/>
            <a:cxnLst>
              <a:cxn ang="0">
                <a:pos x="wd2" y="hd2"/>
              </a:cxn>
              <a:cxn ang="5400000">
                <a:pos x="wd2" y="hd2"/>
              </a:cxn>
              <a:cxn ang="10800000">
                <a:pos x="wd2" y="hd2"/>
              </a:cxn>
              <a:cxn ang="16200000">
                <a:pos x="wd2" y="hd2"/>
              </a:cxn>
            </a:cxnLst>
            <a:rect l="0" t="0" r="r" b="b"/>
            <a:pathLst>
              <a:path w="21555" h="21600" extrusionOk="0">
                <a:moveTo>
                  <a:pt x="0" y="0"/>
                </a:moveTo>
                <a:cubicBezTo>
                  <a:pt x="10081" y="900"/>
                  <a:pt x="18004" y="4667"/>
                  <a:pt x="20476" y="9574"/>
                </a:cubicBezTo>
                <a:cubicBezTo>
                  <a:pt x="21171" y="10954"/>
                  <a:pt x="21403" y="12363"/>
                  <a:pt x="21495" y="13763"/>
                </a:cubicBezTo>
                <a:cubicBezTo>
                  <a:pt x="21600" y="15366"/>
                  <a:pt x="21547" y="16973"/>
                  <a:pt x="21496" y="18582"/>
                </a:cubicBezTo>
                <a:cubicBezTo>
                  <a:pt x="21464" y="19586"/>
                  <a:pt x="21434" y="20592"/>
                  <a:pt x="21405" y="21600"/>
                </a:cubicBezTo>
              </a:path>
            </a:pathLst>
          </a:custGeom>
          <a:ln w="127000">
            <a:solidFill>
              <a:srgbClr val="FFA839"/>
            </a:solidFill>
            <a:miter lim="400000"/>
            <a:tailEnd type="triangle"/>
          </a:ln>
        </p:spPr>
        <p:txBody>
          <a:bodyPr lIns="0" tIns="0" rIns="0" bIns="0" anchor="ctr"/>
          <a:lstStyle/>
          <a:p>
            <a:pPr lvl="0">
              <a:defRPr sz="2400"/>
            </a:pPr>
            <a:endParaRPr/>
          </a:p>
        </p:txBody>
      </p:sp>
      <p:sp>
        <p:nvSpPr>
          <p:cNvPr id="196" name="Shape 196"/>
          <p:cNvSpPr/>
          <p:nvPr/>
        </p:nvSpPr>
        <p:spPr>
          <a:xfrm flipH="1">
            <a:off x="4652111" y="2799410"/>
            <a:ext cx="901016" cy="1907999"/>
          </a:xfrm>
          <a:custGeom>
            <a:avLst/>
            <a:gdLst/>
            <a:ahLst/>
            <a:cxnLst>
              <a:cxn ang="0">
                <a:pos x="wd2" y="hd2"/>
              </a:cxn>
              <a:cxn ang="5400000">
                <a:pos x="wd2" y="hd2"/>
              </a:cxn>
              <a:cxn ang="10800000">
                <a:pos x="wd2" y="hd2"/>
              </a:cxn>
              <a:cxn ang="16200000">
                <a:pos x="wd2" y="hd2"/>
              </a:cxn>
            </a:cxnLst>
            <a:rect l="0" t="0" r="r" b="b"/>
            <a:pathLst>
              <a:path w="21555" h="21600" extrusionOk="0">
                <a:moveTo>
                  <a:pt x="0" y="0"/>
                </a:moveTo>
                <a:cubicBezTo>
                  <a:pt x="10081" y="900"/>
                  <a:pt x="18004" y="4667"/>
                  <a:pt x="20476" y="9574"/>
                </a:cubicBezTo>
                <a:cubicBezTo>
                  <a:pt x="21171" y="10954"/>
                  <a:pt x="21403" y="12363"/>
                  <a:pt x="21495" y="13763"/>
                </a:cubicBezTo>
                <a:cubicBezTo>
                  <a:pt x="21600" y="15366"/>
                  <a:pt x="21547" y="16973"/>
                  <a:pt x="21496" y="18582"/>
                </a:cubicBezTo>
                <a:cubicBezTo>
                  <a:pt x="21464" y="19586"/>
                  <a:pt x="21434" y="20592"/>
                  <a:pt x="21405" y="21600"/>
                </a:cubicBezTo>
              </a:path>
            </a:pathLst>
          </a:custGeom>
          <a:ln w="127000">
            <a:solidFill>
              <a:srgbClr val="FFA839"/>
            </a:solidFill>
            <a:miter lim="400000"/>
            <a:tailEnd type="triangle"/>
          </a:ln>
        </p:spPr>
        <p:txBody>
          <a:bodyPr lIns="0" tIns="0" rIns="0" bIns="0" anchor="ctr"/>
          <a:lstStyle/>
          <a:p>
            <a:pPr lvl="0">
              <a:defRPr sz="2400"/>
            </a:pPr>
            <a:endParaRPr/>
          </a:p>
        </p:txBody>
      </p:sp>
      <p:sp>
        <p:nvSpPr>
          <p:cNvPr id="197" name="Shape 197"/>
          <p:cNvSpPr/>
          <p:nvPr/>
        </p:nvSpPr>
        <p:spPr>
          <a:xfrm>
            <a:off x="1989067" y="4838840"/>
            <a:ext cx="5208378" cy="718462"/>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sz="6000">
                <a:solidFill>
                  <a:srgbClr val="C82506"/>
                </a:solidFill>
              </a:defRPr>
            </a:lvl1pPr>
          </a:lstStyle>
          <a:p>
            <a:pPr lvl="0">
              <a:defRPr sz="1800">
                <a:solidFill>
                  <a:srgbClr val="000000"/>
                </a:solidFill>
              </a:defRPr>
            </a:pPr>
            <a:r>
              <a:rPr sz="4200" dirty="0"/>
              <a:t>NEW INFORMATION</a:t>
            </a:r>
          </a:p>
        </p:txBody>
      </p:sp>
      <p:sp>
        <p:nvSpPr>
          <p:cNvPr id="198" name="Shape 198"/>
          <p:cNvSpPr/>
          <p:nvPr/>
        </p:nvSpPr>
        <p:spPr>
          <a:xfrm>
            <a:off x="183059" y="5611758"/>
            <a:ext cx="8777883" cy="55399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457200">
              <a:defRPr sz="1800">
                <a:solidFill>
                  <a:srgbClr val="53585F"/>
                </a:solidFill>
              </a:defRPr>
            </a:lvl1pPr>
          </a:lstStyle>
          <a:p>
            <a:pPr lvl="0">
              <a:defRPr>
                <a:solidFill>
                  <a:srgbClr val="000000"/>
                </a:solidFill>
              </a:defRPr>
            </a:pPr>
            <a:r>
              <a:rPr dirty="0">
                <a:solidFill>
                  <a:srgbClr val="53585F"/>
                </a:solidFill>
              </a:rPr>
              <a:t>M. Cristelli, A. Tacchella, L. Pietronero, The Heterogenous Dynamics of Economic Complexity </a:t>
            </a:r>
            <a:r>
              <a:rPr dirty="0" smtClean="0">
                <a:solidFill>
                  <a:srgbClr val="53585F"/>
                </a:solidFill>
              </a:rPr>
              <a:t>(</a:t>
            </a:r>
            <a:r>
              <a:rPr lang="it-IT" dirty="0" smtClean="0"/>
              <a:t>2015</a:t>
            </a:r>
            <a:r>
              <a:rPr dirty="0" smtClean="0">
                <a:solidFill>
                  <a:srgbClr val="53585F"/>
                </a:solidFill>
              </a:rPr>
              <a:t>)</a:t>
            </a:r>
            <a:endParaRPr u="sng" dirty="0">
              <a:solidFill>
                <a:srgbClr val="53585F"/>
              </a:solidFill>
            </a:endParaRPr>
          </a:p>
        </p:txBody>
      </p:sp>
      <p:sp>
        <p:nvSpPr>
          <p:cNvPr id="199" name="Shape 199"/>
          <p:cNvSpPr/>
          <p:nvPr/>
        </p:nvSpPr>
        <p:spPr>
          <a:xfrm>
            <a:off x="154522" y="6209103"/>
            <a:ext cx="8777884" cy="55399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457200">
              <a:defRPr sz="1800">
                <a:solidFill>
                  <a:srgbClr val="53585F"/>
                </a:solidFill>
              </a:defRPr>
            </a:lvl1pPr>
          </a:lstStyle>
          <a:p>
            <a:pPr lvl="0">
              <a:defRPr>
                <a:solidFill>
                  <a:srgbClr val="000000"/>
                </a:solidFill>
              </a:defRPr>
            </a:pPr>
            <a:r>
              <a:rPr dirty="0">
                <a:solidFill>
                  <a:srgbClr val="53585F"/>
                </a:solidFill>
              </a:rPr>
              <a:t>M. Cristelli, A. Tacchella, L. Pietronero, Economic Complexity: Measuring the Intangibles (ebook)</a:t>
            </a:r>
          </a:p>
        </p:txBody>
      </p:sp>
      <p:sp>
        <p:nvSpPr>
          <p:cNvPr id="200" name="Shape 200"/>
          <p:cNvSpPr/>
          <p:nvPr/>
        </p:nvSpPr>
        <p:spPr>
          <a:xfrm>
            <a:off x="750787" y="912993"/>
            <a:ext cx="2233941" cy="392907"/>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lvl="0">
              <a:defRPr sz="1800"/>
            </a:pPr>
            <a:r>
              <a:rPr sz="2100">
                <a:solidFill>
                  <a:srgbClr val="53585F"/>
                </a:solidFill>
              </a:rPr>
              <a:t>(GDP, GDP</a:t>
            </a:r>
            <a:r>
              <a:rPr sz="2100" baseline="-5999">
                <a:solidFill>
                  <a:srgbClr val="53585F"/>
                </a:solidFill>
              </a:rPr>
              <a:t>pc</a:t>
            </a:r>
            <a:r>
              <a:rPr sz="2100">
                <a:solidFill>
                  <a:srgbClr val="53585F"/>
                </a:solidFill>
              </a:rPr>
              <a:t>, etc)</a:t>
            </a:r>
          </a:p>
        </p:txBody>
      </p:sp>
      <p:pic>
        <p:nvPicPr>
          <p:cNvPr id="201" name="pasted-image.tif"/>
          <p:cNvPicPr/>
          <p:nvPr/>
        </p:nvPicPr>
        <p:blipFill>
          <a:blip r:embed="rId3">
            <a:extLst/>
          </a:blip>
          <a:srcRect l="7938" r="32429"/>
          <a:stretch>
            <a:fillRect/>
          </a:stretch>
        </p:blipFill>
        <p:spPr>
          <a:xfrm>
            <a:off x="5623775" y="1403031"/>
            <a:ext cx="2928085" cy="2760090"/>
          </a:xfrm>
          <a:prstGeom prst="rect">
            <a:avLst/>
          </a:prstGeom>
          <a:ln w="12700">
            <a:miter lim="400000"/>
          </a:ln>
        </p:spPr>
      </p:pic>
    </p:spTree>
    <p:extLst>
      <p:ext uri="{BB962C8B-B14F-4D97-AF65-F5344CB8AC3E}">
        <p14:creationId xmlns:p14="http://schemas.microsoft.com/office/powerpoint/2010/main" val="3761576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66700" y="128574"/>
            <a:ext cx="8420100" cy="990600"/>
          </a:xfrm>
        </p:spPr>
        <p:txBody>
          <a:bodyPr>
            <a:normAutofit/>
          </a:bodyPr>
          <a:lstStyle/>
          <a:p>
            <a:pPr algn="ctr"/>
            <a:r>
              <a:rPr lang="it-IT" sz="3400" dirty="0" smtClean="0"/>
              <a:t>THE CONCEPT OF HIDDEN CAPABILITIES</a:t>
            </a:r>
            <a:endParaRPr lang="it-IT" sz="3400" dirty="0"/>
          </a:p>
        </p:txBody>
      </p:sp>
      <p:pic>
        <p:nvPicPr>
          <p:cNvPr id="6" name="Immagine 5" descr="biptrip.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6700" y="2680060"/>
            <a:ext cx="5956300" cy="3566955"/>
          </a:xfrm>
          <a:prstGeom prst="rect">
            <a:avLst/>
          </a:prstGeom>
        </p:spPr>
      </p:pic>
      <p:sp>
        <p:nvSpPr>
          <p:cNvPr id="7" name="CasellaDiTesto 6"/>
          <p:cNvSpPr txBox="1"/>
          <p:nvPr/>
        </p:nvSpPr>
        <p:spPr>
          <a:xfrm>
            <a:off x="630510" y="900334"/>
            <a:ext cx="7700690" cy="2031325"/>
          </a:xfrm>
          <a:prstGeom prst="rect">
            <a:avLst/>
          </a:prstGeom>
          <a:noFill/>
        </p:spPr>
        <p:txBody>
          <a:bodyPr wrap="square" rtlCol="0">
            <a:spAutoFit/>
          </a:bodyPr>
          <a:lstStyle/>
          <a:p>
            <a:pPr algn="ctr"/>
            <a:r>
              <a:rPr lang="en-GB" dirty="0" smtClean="0"/>
              <a:t>A </a:t>
            </a:r>
            <a:r>
              <a:rPr lang="en-GB" b="1" dirty="0" smtClean="0">
                <a:solidFill>
                  <a:srgbClr val="72D20D"/>
                </a:solidFill>
              </a:rPr>
              <a:t>COUNTRY</a:t>
            </a:r>
            <a:r>
              <a:rPr lang="en-GB" dirty="0"/>
              <a:t> </a:t>
            </a:r>
            <a:r>
              <a:rPr lang="en-GB" dirty="0" smtClean="0"/>
              <a:t>IS ABLE TO PRODUCE A </a:t>
            </a:r>
            <a:r>
              <a:rPr lang="en-GB" b="1" dirty="0" smtClean="0">
                <a:solidFill>
                  <a:schemeClr val="accent3"/>
                </a:solidFill>
              </a:rPr>
              <a:t>PRODUCT</a:t>
            </a:r>
            <a:r>
              <a:rPr lang="en-GB" dirty="0" smtClean="0"/>
              <a:t> WHEN IT OWNS ALL THE </a:t>
            </a:r>
            <a:r>
              <a:rPr lang="en-GB" b="1" dirty="0" smtClean="0">
                <a:solidFill>
                  <a:srgbClr val="00ADFF"/>
                </a:solidFill>
              </a:rPr>
              <a:t>CAPABILITIES</a:t>
            </a:r>
            <a:r>
              <a:rPr lang="en-GB" dirty="0" smtClean="0"/>
              <a:t> NEEDED FOR IT (</a:t>
            </a:r>
            <a:r>
              <a:rPr lang="en-GB" dirty="0" err="1" smtClean="0"/>
              <a:t>Hidalgo&amp;Hausmann</a:t>
            </a:r>
            <a:r>
              <a:rPr lang="en-GB" dirty="0" smtClean="0"/>
              <a:t> 2009)</a:t>
            </a:r>
          </a:p>
          <a:p>
            <a:pPr algn="ctr"/>
            <a:endParaRPr lang="en-GB" dirty="0" smtClean="0"/>
          </a:p>
          <a:p>
            <a:pPr marL="285750" indent="-285750">
              <a:buFont typeface="Arial"/>
              <a:buChar char="•"/>
            </a:pPr>
            <a:r>
              <a:rPr lang="en-GB" u="sng" dirty="0" smtClean="0">
                <a:solidFill>
                  <a:srgbClr val="D41928"/>
                </a:solidFill>
              </a:rPr>
              <a:t>BIG DATA = BIG NOISE</a:t>
            </a:r>
            <a:r>
              <a:rPr lang="en-GB" dirty="0" smtClean="0">
                <a:solidFill>
                  <a:srgbClr val="D41928"/>
                </a:solidFill>
              </a:rPr>
              <a:t> (Nate Silver: “The Signal and the Noise”)</a:t>
            </a:r>
          </a:p>
          <a:p>
            <a:pPr marL="285750" indent="-285750">
              <a:buFont typeface="Arial"/>
              <a:buChar char="•"/>
            </a:pPr>
            <a:r>
              <a:rPr lang="en-GB" u="sng" dirty="0" smtClean="0">
                <a:solidFill>
                  <a:srgbClr val="D41928"/>
                </a:solidFill>
              </a:rPr>
              <a:t>BIG DATA STARTS WITH SMALL DATA (From 100 to zero parameters)</a:t>
            </a:r>
          </a:p>
          <a:p>
            <a:pPr marL="285750" indent="-285750">
              <a:buFont typeface="Arial"/>
              <a:buChar char="•"/>
            </a:pPr>
            <a:r>
              <a:rPr lang="en-GB" u="sng" dirty="0" smtClean="0">
                <a:solidFill>
                  <a:srgbClr val="D41928"/>
                </a:solidFill>
              </a:rPr>
              <a:t>COMTRADE</a:t>
            </a:r>
            <a:r>
              <a:rPr lang="en-GB" dirty="0" smtClean="0">
                <a:solidFill>
                  <a:srgbClr val="D41928"/>
                </a:solidFill>
              </a:rPr>
              <a:t>: real products; services and finance will be added soon</a:t>
            </a:r>
            <a:endParaRPr lang="en-GB" dirty="0"/>
          </a:p>
          <a:p>
            <a:pPr marL="285750" indent="-285750">
              <a:buFont typeface="Arial"/>
              <a:buChar char="•"/>
            </a:pPr>
            <a:endParaRPr lang="en-GB" dirty="0"/>
          </a:p>
        </p:txBody>
      </p:sp>
      <p:sp>
        <p:nvSpPr>
          <p:cNvPr id="8" name="CasellaDiTesto 7"/>
          <p:cNvSpPr txBox="1"/>
          <p:nvPr/>
        </p:nvSpPr>
        <p:spPr>
          <a:xfrm>
            <a:off x="687867" y="6268830"/>
            <a:ext cx="7553308" cy="369332"/>
          </a:xfrm>
          <a:prstGeom prst="rect">
            <a:avLst/>
          </a:prstGeom>
          <a:noFill/>
        </p:spPr>
        <p:txBody>
          <a:bodyPr wrap="square" rtlCol="0">
            <a:spAutoFit/>
          </a:bodyPr>
          <a:lstStyle/>
          <a:p>
            <a:pPr algn="ctr"/>
            <a:r>
              <a:rPr lang="en-GB" dirty="0" smtClean="0"/>
              <a:t>HOW TO </a:t>
            </a:r>
            <a:r>
              <a:rPr lang="en-GB" b="1" dirty="0" smtClean="0"/>
              <a:t>MEASURE</a:t>
            </a:r>
            <a:r>
              <a:rPr lang="en-GB" b="1" dirty="0" smtClean="0">
                <a:solidFill>
                  <a:schemeClr val="accent1"/>
                </a:solidFill>
              </a:rPr>
              <a:t> </a:t>
            </a:r>
            <a:r>
              <a:rPr lang="en-GB" b="1" dirty="0" smtClean="0">
                <a:solidFill>
                  <a:srgbClr val="00ADFF"/>
                </a:solidFill>
              </a:rPr>
              <a:t>CAPABILITIES</a:t>
            </a:r>
            <a:r>
              <a:rPr lang="en-GB" dirty="0" smtClean="0">
                <a:solidFill>
                  <a:srgbClr val="00ADFF"/>
                </a:solidFill>
              </a:rPr>
              <a:t> </a:t>
            </a:r>
            <a:r>
              <a:rPr lang="en-GB" dirty="0" smtClean="0"/>
              <a:t>FROM THE AVAILABLE DATA?</a:t>
            </a:r>
            <a:endParaRPr lang="en-GB" dirty="0"/>
          </a:p>
        </p:txBody>
      </p:sp>
    </p:spTree>
    <p:extLst>
      <p:ext uri="{BB962C8B-B14F-4D97-AF65-F5344CB8AC3E}">
        <p14:creationId xmlns:p14="http://schemas.microsoft.com/office/powerpoint/2010/main" val="870508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92752"/>
            <a:ext cx="8229600" cy="990600"/>
          </a:xfrm>
        </p:spPr>
        <p:txBody>
          <a:bodyPr>
            <a:normAutofit/>
          </a:bodyPr>
          <a:lstStyle/>
          <a:p>
            <a:pPr algn="ctr"/>
            <a:r>
              <a:rPr lang="en-GB" sz="3500" dirty="0" smtClean="0">
                <a:latin typeface="Arial"/>
                <a:cs typeface="Arial"/>
              </a:rPr>
              <a:t>SPECIALIZATION VS. DIVERSIFICATION</a:t>
            </a:r>
            <a:endParaRPr lang="en-GB" sz="3500" dirty="0">
              <a:latin typeface="Arial"/>
              <a:cs typeface="Arial"/>
            </a:endParaRPr>
          </a:p>
        </p:txBody>
      </p:sp>
      <p:grpSp>
        <p:nvGrpSpPr>
          <p:cNvPr id="11" name="Gruppo 10"/>
          <p:cNvGrpSpPr/>
          <p:nvPr/>
        </p:nvGrpSpPr>
        <p:grpSpPr>
          <a:xfrm>
            <a:off x="276651" y="3820439"/>
            <a:ext cx="8466189" cy="1899607"/>
            <a:chOff x="220612" y="3820439"/>
            <a:chExt cx="8466189" cy="1899607"/>
          </a:xfrm>
        </p:grpSpPr>
        <p:sp>
          <p:nvSpPr>
            <p:cNvPr id="7" name="CasellaDiTesto 6"/>
            <p:cNvSpPr txBox="1"/>
            <p:nvPr/>
          </p:nvSpPr>
          <p:spPr>
            <a:xfrm>
              <a:off x="220612" y="3820439"/>
              <a:ext cx="5650221"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dirty="0" smtClean="0"/>
                <a:t>Evidence for leading role of </a:t>
              </a:r>
              <a:r>
                <a:rPr lang="en-GB" dirty="0" smtClean="0">
                  <a:solidFill>
                    <a:srgbClr val="FF6600"/>
                  </a:solidFill>
                </a:rPr>
                <a:t>diversification </a:t>
              </a:r>
              <a:r>
                <a:rPr lang="en-GB" dirty="0" smtClean="0"/>
                <a:t>with respect to  competitive advantage (specialization)</a:t>
              </a:r>
              <a:endParaRPr lang="en-GB" dirty="0"/>
            </a:p>
          </p:txBody>
        </p:sp>
        <p:sp>
          <p:nvSpPr>
            <p:cNvPr id="8" name="CasellaDiTesto 7"/>
            <p:cNvSpPr txBox="1"/>
            <p:nvPr/>
          </p:nvSpPr>
          <p:spPr>
            <a:xfrm>
              <a:off x="2968046" y="4544481"/>
              <a:ext cx="3768183" cy="646331"/>
            </a:xfrm>
            <a:prstGeom prst="rect">
              <a:avLst/>
            </a:prstGeom>
          </p:spPr>
          <p:style>
            <a:lnRef idx="2">
              <a:schemeClr val="accent1"/>
            </a:lnRef>
            <a:fillRef idx="1">
              <a:schemeClr val="lt1"/>
            </a:fillRef>
            <a:effectRef idx="0">
              <a:schemeClr val="accent1"/>
            </a:effectRef>
            <a:fontRef idx="minor">
              <a:schemeClr val="dk1"/>
            </a:fontRef>
          </p:style>
          <p:txBody>
            <a:bodyPr wrap="square" numCol="2" rtlCol="0">
              <a:spAutoFit/>
            </a:bodyPr>
            <a:lstStyle/>
            <a:p>
              <a:pPr marL="285750" indent="-285750">
                <a:buFont typeface="Arial"/>
                <a:buChar char="•"/>
              </a:pPr>
              <a:r>
                <a:rPr lang="en-GB" dirty="0" smtClean="0"/>
                <a:t>Globalization </a:t>
              </a:r>
            </a:p>
            <a:p>
              <a:pPr marL="285750" indent="-285750">
                <a:buFont typeface="Arial"/>
                <a:buChar char="•"/>
              </a:pPr>
              <a:r>
                <a:rPr lang="en-GB" dirty="0" smtClean="0"/>
                <a:t>Ecosystems </a:t>
              </a:r>
            </a:p>
            <a:p>
              <a:pPr marL="285750" indent="-285750">
                <a:buFont typeface="Arial"/>
                <a:buChar char="•"/>
              </a:pPr>
              <a:r>
                <a:rPr lang="en-GB" dirty="0" err="1" smtClean="0"/>
                <a:t>Evolvability</a:t>
              </a:r>
              <a:endParaRPr lang="en-GB" dirty="0" smtClean="0"/>
            </a:p>
            <a:p>
              <a:pPr marL="285750" indent="-285750">
                <a:buFont typeface="Arial"/>
                <a:buChar char="•"/>
              </a:pPr>
              <a:r>
                <a:rPr lang="en-GB" dirty="0" smtClean="0"/>
                <a:t>Adaptation</a:t>
              </a:r>
              <a:endParaRPr lang="en-GB" dirty="0"/>
            </a:p>
          </p:txBody>
        </p:sp>
        <p:sp>
          <p:nvSpPr>
            <p:cNvPr id="9" name="CasellaDiTesto 8"/>
            <p:cNvSpPr txBox="1"/>
            <p:nvPr/>
          </p:nvSpPr>
          <p:spPr>
            <a:xfrm>
              <a:off x="3892507" y="5258381"/>
              <a:ext cx="4794294"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2400" u="sng" dirty="0" smtClean="0">
                  <a:solidFill>
                    <a:srgbClr val="FF6600"/>
                  </a:solidFill>
                </a:rPr>
                <a:t>From Qualitative to Quantitative</a:t>
              </a:r>
              <a:endParaRPr lang="en-GB" sz="2400" u="sng" dirty="0">
                <a:solidFill>
                  <a:srgbClr val="FF6600"/>
                </a:solidFill>
              </a:endParaRPr>
            </a:p>
          </p:txBody>
        </p:sp>
      </p:grpSp>
      <p:sp>
        <p:nvSpPr>
          <p:cNvPr id="5" name="Titolo 1"/>
          <p:cNvSpPr txBox="1">
            <a:spLocks/>
          </p:cNvSpPr>
          <p:nvPr/>
        </p:nvSpPr>
        <p:spPr>
          <a:xfrm>
            <a:off x="457200" y="499152"/>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GB" sz="2800" dirty="0" smtClean="0">
                <a:latin typeface="Times New Roman"/>
                <a:cs typeface="Times New Roman"/>
              </a:rPr>
              <a:t>DATA DRIVEN APPROACH:</a:t>
            </a:r>
            <a:endParaRPr lang="en-GB" sz="2800" dirty="0">
              <a:latin typeface="Times New Roman"/>
              <a:cs typeface="Times New Roman"/>
            </a:endParaRPr>
          </a:p>
        </p:txBody>
      </p:sp>
      <p:sp>
        <p:nvSpPr>
          <p:cNvPr id="3" name="CasellaDiTesto 2"/>
          <p:cNvSpPr txBox="1"/>
          <p:nvPr/>
        </p:nvSpPr>
        <p:spPr>
          <a:xfrm>
            <a:off x="927100" y="5791200"/>
            <a:ext cx="7725192" cy="923330"/>
          </a:xfrm>
          <a:prstGeom prst="rect">
            <a:avLst/>
          </a:prstGeom>
          <a:noFill/>
        </p:spPr>
        <p:txBody>
          <a:bodyPr wrap="none" rtlCol="0">
            <a:spAutoFit/>
          </a:bodyPr>
          <a:lstStyle/>
          <a:p>
            <a:pPr marL="285750" indent="-285750">
              <a:buFont typeface="Arial"/>
              <a:buChar char="•"/>
            </a:pPr>
            <a:r>
              <a:rPr lang="it-IT" dirty="0" smtClean="0"/>
              <a:t>Math. </a:t>
            </a:r>
            <a:r>
              <a:rPr lang="it-IT" dirty="0" err="1" smtClean="0"/>
              <a:t>Problem</a:t>
            </a:r>
            <a:r>
              <a:rPr lang="it-IT" dirty="0" smtClean="0"/>
              <a:t>: </a:t>
            </a:r>
            <a:r>
              <a:rPr lang="it-IT" dirty="0" err="1" smtClean="0"/>
              <a:t>minimal</a:t>
            </a:r>
            <a:r>
              <a:rPr lang="it-IT" dirty="0" smtClean="0"/>
              <a:t> </a:t>
            </a:r>
            <a:r>
              <a:rPr lang="it-IT" dirty="0" err="1" smtClean="0"/>
              <a:t>elements</a:t>
            </a:r>
            <a:r>
              <a:rPr lang="it-IT" dirty="0" smtClean="0"/>
              <a:t> to </a:t>
            </a:r>
            <a:r>
              <a:rPr lang="it-IT" dirty="0" err="1" smtClean="0"/>
              <a:t>have</a:t>
            </a:r>
            <a:r>
              <a:rPr lang="it-IT" dirty="0" smtClean="0"/>
              <a:t> a </a:t>
            </a:r>
            <a:r>
              <a:rPr lang="it-IT" dirty="0" err="1" smtClean="0"/>
              <a:t>triangilar</a:t>
            </a:r>
            <a:r>
              <a:rPr lang="it-IT" dirty="0" smtClean="0"/>
              <a:t> </a:t>
            </a:r>
            <a:r>
              <a:rPr lang="it-IT" dirty="0" err="1" smtClean="0"/>
              <a:t>matrix</a:t>
            </a:r>
            <a:endParaRPr lang="it-IT" dirty="0" smtClean="0"/>
          </a:p>
          <a:p>
            <a:r>
              <a:rPr lang="it-IT" dirty="0" smtClean="0"/>
              <a:t>    </a:t>
            </a:r>
            <a:r>
              <a:rPr lang="it-IT" dirty="0" err="1" smtClean="0"/>
              <a:t>Complex</a:t>
            </a:r>
            <a:r>
              <a:rPr lang="it-IT" dirty="0" smtClean="0"/>
              <a:t> </a:t>
            </a:r>
            <a:r>
              <a:rPr lang="it-IT" dirty="0" err="1" smtClean="0"/>
              <a:t>Hierarchical</a:t>
            </a:r>
            <a:r>
              <a:rPr lang="it-IT" dirty="0" smtClean="0"/>
              <a:t> </a:t>
            </a:r>
            <a:r>
              <a:rPr lang="it-IT" dirty="0" err="1" smtClean="0"/>
              <a:t>structure</a:t>
            </a:r>
            <a:r>
              <a:rPr lang="it-IT" dirty="0" smtClean="0"/>
              <a:t>, </a:t>
            </a:r>
            <a:r>
              <a:rPr lang="it-IT" dirty="0" err="1" smtClean="0"/>
              <a:t>nestdness</a:t>
            </a:r>
            <a:r>
              <a:rPr lang="it-IT" dirty="0" smtClean="0"/>
              <a:t> etc. </a:t>
            </a:r>
          </a:p>
          <a:p>
            <a:pPr marL="285750" indent="-285750">
              <a:buFont typeface="Arial"/>
              <a:buChar char="•"/>
            </a:pPr>
            <a:r>
              <a:rPr lang="it-IT" dirty="0" smtClean="0"/>
              <a:t>For </a:t>
            </a:r>
            <a:r>
              <a:rPr lang="it-IT" dirty="0" err="1" smtClean="0"/>
              <a:t>sectors</a:t>
            </a:r>
            <a:r>
              <a:rPr lang="it-IT" dirty="0" smtClean="0"/>
              <a:t> and companies the situation </a:t>
            </a:r>
            <a:r>
              <a:rPr lang="it-IT" dirty="0" err="1" smtClean="0"/>
              <a:t>evolves</a:t>
            </a:r>
            <a:r>
              <a:rPr lang="it-IT" dirty="0" smtClean="0"/>
              <a:t> </a:t>
            </a:r>
            <a:r>
              <a:rPr lang="it-IT" dirty="0" err="1" smtClean="0"/>
              <a:t>towards</a:t>
            </a:r>
            <a:r>
              <a:rPr lang="it-IT" dirty="0" smtClean="0"/>
              <a:t> </a:t>
            </a:r>
            <a:r>
              <a:rPr lang="it-IT" dirty="0" err="1" smtClean="0"/>
              <a:t>specialization</a:t>
            </a:r>
            <a:endParaRPr lang="it-IT" dirty="0"/>
          </a:p>
        </p:txBody>
      </p:sp>
      <p:pic>
        <p:nvPicPr>
          <p:cNvPr id="12" name="Immagine 11" descr="fig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300" y="1193800"/>
            <a:ext cx="7886700" cy="2626639"/>
          </a:xfrm>
          <a:prstGeom prst="rect">
            <a:avLst/>
          </a:prstGeom>
        </p:spPr>
      </p:pic>
    </p:spTree>
    <p:extLst>
      <p:ext uri="{BB962C8B-B14F-4D97-AF65-F5344CB8AC3E}">
        <p14:creationId xmlns:p14="http://schemas.microsoft.com/office/powerpoint/2010/main" val="183830241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p:nvPr/>
        </p:nvSpPr>
        <p:spPr>
          <a:xfrm>
            <a:off x="-83263" y="186961"/>
            <a:ext cx="10028587" cy="1742419"/>
          </a:xfrm>
          <a:prstGeom prst="rect">
            <a:avLst/>
          </a:prstGeom>
          <a:solidFill>
            <a:srgbClr val="EAEBEF"/>
          </a:solidFill>
          <a:ln w="12700">
            <a:miter lim="400000"/>
          </a:ln>
        </p:spPr>
        <p:txBody>
          <a:bodyPr lIns="0" tIns="0" rIns="0" bIns="0" anchor="ctr"/>
          <a:lstStyle/>
          <a:p>
            <a:pPr lvl="0">
              <a:defRPr sz="2400">
                <a:solidFill>
                  <a:srgbClr val="FFFFFF"/>
                </a:solidFill>
              </a:defRPr>
            </a:pPr>
            <a:endParaRPr/>
          </a:p>
        </p:txBody>
      </p:sp>
      <p:sp>
        <p:nvSpPr>
          <p:cNvPr id="204" name="Shape 204"/>
          <p:cNvSpPr/>
          <p:nvPr/>
        </p:nvSpPr>
        <p:spPr>
          <a:xfrm>
            <a:off x="356600" y="446480"/>
            <a:ext cx="8430801" cy="1223382"/>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p>
            <a:pPr lvl="0" algn="just">
              <a:defRPr sz="1800"/>
            </a:pPr>
            <a:r>
              <a:rPr sz="2500" spc="-25">
                <a:solidFill>
                  <a:srgbClr val="53585F"/>
                </a:solidFill>
              </a:rPr>
              <a:t>We measure the </a:t>
            </a:r>
            <a:r>
              <a:rPr sz="2500" b="1" u="sng" spc="-25">
                <a:solidFill>
                  <a:srgbClr val="53585F"/>
                </a:solidFill>
              </a:rPr>
              <a:t>Fitness of countries</a:t>
            </a:r>
            <a:r>
              <a:rPr sz="2500" spc="-25">
                <a:solidFill>
                  <a:srgbClr val="53585F"/>
                </a:solidFill>
              </a:rPr>
              <a:t> (DNA/intangibles) and the </a:t>
            </a:r>
            <a:r>
              <a:rPr sz="2500" b="1" u="sng" spc="-25">
                <a:solidFill>
                  <a:srgbClr val="53585F"/>
                </a:solidFill>
              </a:rPr>
              <a:t>Complexity of products</a:t>
            </a:r>
            <a:r>
              <a:rPr sz="2500" spc="-25">
                <a:solidFill>
                  <a:srgbClr val="53585F"/>
                </a:solidFill>
              </a:rPr>
              <a:t> with an iterative </a:t>
            </a:r>
            <a:r>
              <a:rPr sz="2500" b="1" spc="-25">
                <a:solidFill>
                  <a:srgbClr val="C82506"/>
                </a:solidFill>
              </a:rPr>
              <a:t>Google-like algorithm</a:t>
            </a:r>
            <a:r>
              <a:rPr sz="2500" spc="-25">
                <a:solidFill>
                  <a:srgbClr val="53585F"/>
                </a:solidFill>
              </a:rPr>
              <a:t> for the bipartite country-product network    </a:t>
            </a:r>
          </a:p>
        </p:txBody>
      </p:sp>
      <p:sp>
        <p:nvSpPr>
          <p:cNvPr id="205" name="Shape 205"/>
          <p:cNvSpPr/>
          <p:nvPr/>
        </p:nvSpPr>
        <p:spPr>
          <a:xfrm>
            <a:off x="328353" y="2229247"/>
            <a:ext cx="4000501" cy="2571750"/>
          </a:xfrm>
          <a:prstGeom prst="rect">
            <a:avLst/>
          </a:prstGeom>
          <a:ln w="25400">
            <a:solidFill>
              <a:srgbClr val="53585F"/>
            </a:solidFill>
            <a:miter lim="400000"/>
          </a:ln>
        </p:spPr>
        <p:txBody>
          <a:bodyPr lIns="0" tIns="0" rIns="0" bIns="0" anchor="ctr"/>
          <a:lstStyle/>
          <a:p>
            <a:pPr lvl="0">
              <a:defRPr sz="4000">
                <a:solidFill>
                  <a:srgbClr val="53585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06" name="Shape 206"/>
          <p:cNvSpPr/>
          <p:nvPr/>
        </p:nvSpPr>
        <p:spPr>
          <a:xfrm>
            <a:off x="328353" y="2241947"/>
            <a:ext cx="1187649" cy="482203"/>
          </a:xfrm>
          <a:prstGeom prst="rect">
            <a:avLst/>
          </a:prstGeom>
          <a:solidFill>
            <a:srgbClr val="FFB255"/>
          </a:solidFill>
          <a:ln w="25400">
            <a:solidFill>
              <a:srgbClr val="53585F"/>
            </a:solidFill>
            <a:miter lim="400000"/>
          </a:ln>
          <a:extLst>
            <a:ext uri="{C572A759-6A51-4108-AA02-DFA0A04FC94B}">
              <ma14:wrappingTextBoxFlag xmlns:ma14="http://schemas.microsoft.com/office/mac/drawingml/2011/main" val="1"/>
            </a:ext>
          </a:extLst>
        </p:spPr>
        <p:txBody>
          <a:bodyPr lIns="0" tIns="0" rIns="0" bIns="0" anchor="ctr"/>
          <a:lstStyle>
            <a:lvl1pPr>
              <a:defRPr sz="3200">
                <a:solidFill>
                  <a:srgbClr val="53585F"/>
                </a:solidFill>
              </a:defRPr>
            </a:lvl1pPr>
          </a:lstStyle>
          <a:p>
            <a:pPr lvl="0">
              <a:defRPr sz="1800">
                <a:solidFill>
                  <a:srgbClr val="000000"/>
                </a:solidFill>
              </a:defRPr>
            </a:pPr>
            <a:r>
              <a:rPr sz="2200"/>
              <a:t>Fitness</a:t>
            </a:r>
          </a:p>
        </p:txBody>
      </p:sp>
      <p:sp>
        <p:nvSpPr>
          <p:cNvPr id="207" name="Shape 207"/>
          <p:cNvSpPr/>
          <p:nvPr/>
        </p:nvSpPr>
        <p:spPr>
          <a:xfrm>
            <a:off x="4675673" y="2254647"/>
            <a:ext cx="4000501" cy="2571750"/>
          </a:xfrm>
          <a:prstGeom prst="rect">
            <a:avLst/>
          </a:prstGeom>
          <a:ln w="25400">
            <a:solidFill>
              <a:srgbClr val="53585F"/>
            </a:solidFill>
            <a:miter lim="400000"/>
          </a:ln>
        </p:spPr>
        <p:txBody>
          <a:bodyPr lIns="0" tIns="0" rIns="0" bIns="0" anchor="ctr"/>
          <a:lstStyle/>
          <a:p>
            <a:pPr lvl="0">
              <a:defRPr sz="4000">
                <a:solidFill>
                  <a:srgbClr val="53585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08" name="Shape 208"/>
          <p:cNvSpPr/>
          <p:nvPr/>
        </p:nvSpPr>
        <p:spPr>
          <a:xfrm>
            <a:off x="4675673" y="2254647"/>
            <a:ext cx="1785938" cy="482203"/>
          </a:xfrm>
          <a:prstGeom prst="rect">
            <a:avLst/>
          </a:prstGeom>
          <a:solidFill>
            <a:srgbClr val="FFB255"/>
          </a:solidFill>
          <a:ln w="25400">
            <a:solidFill>
              <a:srgbClr val="53585F"/>
            </a:solidFill>
            <a:miter lim="400000"/>
          </a:ln>
          <a:extLst>
            <a:ext uri="{C572A759-6A51-4108-AA02-DFA0A04FC94B}">
              <ma14:wrappingTextBoxFlag xmlns:ma14="http://schemas.microsoft.com/office/mac/drawingml/2011/main" val="1"/>
            </a:ext>
          </a:extLst>
        </p:spPr>
        <p:txBody>
          <a:bodyPr lIns="0" tIns="0" rIns="0" bIns="0" anchor="ctr"/>
          <a:lstStyle>
            <a:lvl1pPr>
              <a:defRPr sz="3200">
                <a:solidFill>
                  <a:srgbClr val="53585F"/>
                </a:solidFill>
              </a:defRPr>
            </a:lvl1pPr>
          </a:lstStyle>
          <a:p>
            <a:pPr lvl="0">
              <a:defRPr sz="1800">
                <a:solidFill>
                  <a:srgbClr val="000000"/>
                </a:solidFill>
              </a:defRPr>
            </a:pPr>
            <a:r>
              <a:rPr sz="2200"/>
              <a:t>Complexity</a:t>
            </a:r>
          </a:p>
        </p:txBody>
      </p:sp>
      <p:pic>
        <p:nvPicPr>
          <p:cNvPr id="209" name="droppedImage.pdf"/>
          <p:cNvPicPr/>
          <p:nvPr/>
        </p:nvPicPr>
        <p:blipFill>
          <a:blip r:embed="rId2">
            <a:extLst/>
          </a:blip>
          <a:stretch>
            <a:fillRect/>
          </a:stretch>
        </p:blipFill>
        <p:spPr>
          <a:xfrm>
            <a:off x="873064" y="2862858"/>
            <a:ext cx="3053954" cy="1812727"/>
          </a:xfrm>
          <a:prstGeom prst="rect">
            <a:avLst/>
          </a:prstGeom>
          <a:ln w="12700">
            <a:miter lim="400000"/>
          </a:ln>
        </p:spPr>
      </p:pic>
      <p:pic>
        <p:nvPicPr>
          <p:cNvPr id="210" name="droppedImage.pdf"/>
          <p:cNvPicPr/>
          <p:nvPr/>
        </p:nvPicPr>
        <p:blipFill>
          <a:blip r:embed="rId3">
            <a:extLst/>
          </a:blip>
          <a:stretch>
            <a:fillRect/>
          </a:stretch>
        </p:blipFill>
        <p:spPr>
          <a:xfrm>
            <a:off x="5256103" y="2727920"/>
            <a:ext cx="3071813" cy="1955602"/>
          </a:xfrm>
          <a:prstGeom prst="rect">
            <a:avLst/>
          </a:prstGeom>
          <a:ln w="12700">
            <a:miter lim="400000"/>
          </a:ln>
        </p:spPr>
      </p:pic>
      <p:sp>
        <p:nvSpPr>
          <p:cNvPr id="2" name="CasellaDiTesto 1"/>
          <p:cNvSpPr txBox="1"/>
          <p:nvPr/>
        </p:nvSpPr>
        <p:spPr>
          <a:xfrm>
            <a:off x="215900" y="5067300"/>
            <a:ext cx="8622873" cy="1477328"/>
          </a:xfrm>
          <a:prstGeom prst="rect">
            <a:avLst/>
          </a:prstGeom>
          <a:noFill/>
        </p:spPr>
        <p:txBody>
          <a:bodyPr wrap="none" rtlCol="0">
            <a:spAutoFit/>
          </a:bodyPr>
          <a:lstStyle/>
          <a:p>
            <a:pPr marL="285750" indent="-285750">
              <a:buFont typeface="Arial"/>
              <a:buChar char="•"/>
            </a:pPr>
            <a:r>
              <a:rPr lang="it-IT" b="1" dirty="0" smtClean="0">
                <a:solidFill>
                  <a:srgbClr val="FF0000"/>
                </a:solidFill>
              </a:rPr>
              <a:t>EACH PROBLEM REQUIRES SPECIFIC CONCEPTS AND ALGORITHMS</a:t>
            </a:r>
          </a:p>
          <a:p>
            <a:pPr marL="285750" indent="-285750">
              <a:buFont typeface="Arial"/>
              <a:buChar char="•"/>
            </a:pPr>
            <a:r>
              <a:rPr lang="it-IT" b="1" dirty="0" smtClean="0">
                <a:solidFill>
                  <a:srgbClr val="FF0000"/>
                </a:solidFill>
              </a:rPr>
              <a:t>NETWORK (</a:t>
            </a:r>
            <a:r>
              <a:rPr lang="it-IT" b="1" dirty="0" err="1" smtClean="0">
                <a:solidFill>
                  <a:srgbClr val="FF0000"/>
                </a:solidFill>
              </a:rPr>
              <a:t>links</a:t>
            </a:r>
            <a:r>
              <a:rPr lang="it-IT" b="1" dirty="0" smtClean="0">
                <a:solidFill>
                  <a:srgbClr val="FF0000"/>
                </a:solidFill>
              </a:rPr>
              <a:t> </a:t>
            </a:r>
            <a:r>
              <a:rPr lang="it-IT" b="1" dirty="0" err="1" smtClean="0">
                <a:solidFill>
                  <a:srgbClr val="FF0000"/>
                </a:solidFill>
              </a:rPr>
              <a:t>rather</a:t>
            </a:r>
            <a:r>
              <a:rPr lang="it-IT" b="1" dirty="0" smtClean="0">
                <a:solidFill>
                  <a:srgbClr val="FF0000"/>
                </a:solidFill>
              </a:rPr>
              <a:t> </a:t>
            </a:r>
            <a:r>
              <a:rPr lang="it-IT" b="1" dirty="0" err="1" smtClean="0">
                <a:solidFill>
                  <a:srgbClr val="FF0000"/>
                </a:solidFill>
              </a:rPr>
              <a:t>than</a:t>
            </a:r>
            <a:r>
              <a:rPr lang="it-IT" b="1" dirty="0" smtClean="0">
                <a:solidFill>
                  <a:srgbClr val="FF0000"/>
                </a:solidFill>
              </a:rPr>
              <a:t> </a:t>
            </a:r>
            <a:r>
              <a:rPr lang="it-IT" b="1" dirty="0" err="1" smtClean="0">
                <a:solidFill>
                  <a:srgbClr val="FF0000"/>
                </a:solidFill>
              </a:rPr>
              <a:t>sites</a:t>
            </a:r>
            <a:r>
              <a:rPr lang="it-IT" b="1" smtClean="0">
                <a:solidFill>
                  <a:srgbClr val="FF0000"/>
                </a:solidFill>
              </a:rPr>
              <a:t>) IS </a:t>
            </a:r>
            <a:r>
              <a:rPr lang="it-IT" b="1" dirty="0" smtClean="0">
                <a:solidFill>
                  <a:srgbClr val="FF0000"/>
                </a:solidFill>
              </a:rPr>
              <a:t>A KEY CONCEPT </a:t>
            </a:r>
          </a:p>
          <a:p>
            <a:r>
              <a:rPr lang="it-IT" b="1" dirty="0">
                <a:solidFill>
                  <a:srgbClr val="FF0000"/>
                </a:solidFill>
              </a:rPr>
              <a:t> </a:t>
            </a:r>
            <a:r>
              <a:rPr lang="it-IT" b="1" dirty="0" smtClean="0">
                <a:solidFill>
                  <a:srgbClr val="FF0000"/>
                </a:solidFill>
              </a:rPr>
              <a:t>    BUT THERE WILL BE NO COOK BOOK</a:t>
            </a:r>
          </a:p>
          <a:p>
            <a:pPr marL="285750" indent="-285750">
              <a:buFont typeface="Arial"/>
              <a:buChar char="•"/>
            </a:pPr>
            <a:r>
              <a:rPr lang="it-IT" b="1" dirty="0" smtClean="0">
                <a:solidFill>
                  <a:srgbClr val="FF0000"/>
                </a:solidFill>
              </a:rPr>
              <a:t>THERE IS LIFE AFTER GOOGLE PAGE RANK (</a:t>
            </a:r>
            <a:r>
              <a:rPr lang="it-IT" b="1" dirty="0" err="1" smtClean="0">
                <a:solidFill>
                  <a:srgbClr val="FF0000"/>
                </a:solidFill>
              </a:rPr>
              <a:t>which</a:t>
            </a:r>
            <a:r>
              <a:rPr lang="it-IT" b="1" dirty="0" smtClean="0">
                <a:solidFill>
                  <a:srgbClr val="FF0000"/>
                </a:solidFill>
              </a:rPr>
              <a:t> </a:t>
            </a:r>
            <a:r>
              <a:rPr lang="it-IT" b="1" dirty="0" err="1" smtClean="0">
                <a:solidFill>
                  <a:srgbClr val="FF0000"/>
                </a:solidFill>
              </a:rPr>
              <a:t>works</a:t>
            </a:r>
            <a:r>
              <a:rPr lang="it-IT" b="1" dirty="0" smtClean="0">
                <a:solidFill>
                  <a:srgbClr val="FF0000"/>
                </a:solidFill>
              </a:rPr>
              <a:t> </a:t>
            </a:r>
            <a:r>
              <a:rPr lang="it-IT" b="1" dirty="0" err="1" smtClean="0">
                <a:solidFill>
                  <a:srgbClr val="FF0000"/>
                </a:solidFill>
              </a:rPr>
              <a:t>independently</a:t>
            </a:r>
            <a:endParaRPr lang="it-IT" b="1" dirty="0" smtClean="0">
              <a:solidFill>
                <a:srgbClr val="FF0000"/>
              </a:solidFill>
            </a:endParaRPr>
          </a:p>
          <a:p>
            <a:r>
              <a:rPr lang="it-IT" b="1" dirty="0">
                <a:solidFill>
                  <a:srgbClr val="FF0000"/>
                </a:solidFill>
              </a:rPr>
              <a:t> </a:t>
            </a:r>
            <a:r>
              <a:rPr lang="it-IT" b="1" dirty="0" smtClean="0">
                <a:solidFill>
                  <a:srgbClr val="FF0000"/>
                </a:solidFill>
              </a:rPr>
              <a:t>    on the </a:t>
            </a:r>
            <a:r>
              <a:rPr lang="it-IT" b="1" dirty="0" err="1" smtClean="0">
                <a:solidFill>
                  <a:srgbClr val="FF0000"/>
                </a:solidFill>
              </a:rPr>
              <a:t>specific</a:t>
            </a:r>
            <a:r>
              <a:rPr lang="it-IT" b="1" dirty="0" smtClean="0">
                <a:solidFill>
                  <a:srgbClr val="FF0000"/>
                </a:solidFill>
              </a:rPr>
              <a:t> network </a:t>
            </a:r>
            <a:r>
              <a:rPr lang="it-IT" b="1" dirty="0" err="1" smtClean="0">
                <a:solidFill>
                  <a:srgbClr val="FF0000"/>
                </a:solidFill>
              </a:rPr>
              <a:t>structure</a:t>
            </a:r>
            <a:r>
              <a:rPr lang="it-IT" b="1" dirty="0" smtClean="0">
                <a:solidFill>
                  <a:srgbClr val="FF0000"/>
                </a:solidFill>
              </a:rPr>
              <a:t>, i.e. </a:t>
            </a:r>
            <a:r>
              <a:rPr lang="it-IT" b="1" dirty="0" err="1" smtClean="0">
                <a:solidFill>
                  <a:srgbClr val="FF0000"/>
                </a:solidFill>
              </a:rPr>
              <a:t>communities</a:t>
            </a:r>
            <a:r>
              <a:rPr lang="it-IT" b="1" dirty="0" smtClean="0">
                <a:solidFill>
                  <a:srgbClr val="FF0000"/>
                </a:solidFill>
              </a:rPr>
              <a:t>)</a:t>
            </a:r>
            <a:endParaRPr lang="it-IT" b="1" dirty="0">
              <a:solidFill>
                <a:srgbClr val="FF0000"/>
              </a:solidFill>
            </a:endParaRPr>
          </a:p>
        </p:txBody>
      </p:sp>
    </p:spTree>
    <p:extLst>
      <p:ext uri="{BB962C8B-B14F-4D97-AF65-F5344CB8AC3E}">
        <p14:creationId xmlns:p14="http://schemas.microsoft.com/office/powerpoint/2010/main" val="106179142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fig5.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689600"/>
          </a:xfrm>
          <a:prstGeom prst="rect">
            <a:avLst/>
          </a:prstGeom>
        </p:spPr>
      </p:pic>
      <p:sp>
        <p:nvSpPr>
          <p:cNvPr id="3" name="CasellaDiTesto 2"/>
          <p:cNvSpPr txBox="1"/>
          <p:nvPr/>
        </p:nvSpPr>
        <p:spPr>
          <a:xfrm>
            <a:off x="4889500" y="5562600"/>
            <a:ext cx="3905035" cy="1200329"/>
          </a:xfrm>
          <a:prstGeom prst="rect">
            <a:avLst/>
          </a:prstGeom>
          <a:noFill/>
        </p:spPr>
        <p:txBody>
          <a:bodyPr wrap="none" rtlCol="0">
            <a:spAutoFit/>
          </a:bodyPr>
          <a:lstStyle/>
          <a:p>
            <a:r>
              <a:rPr lang="it-IT" b="1" dirty="0" smtClean="0"/>
              <a:t>Bloomberg News </a:t>
            </a:r>
            <a:r>
              <a:rPr lang="it-IT" b="1" dirty="0" err="1" smtClean="0"/>
              <a:t>November</a:t>
            </a:r>
            <a:r>
              <a:rPr lang="it-IT" b="1" dirty="0" smtClean="0"/>
              <a:t> 2015:</a:t>
            </a:r>
          </a:p>
          <a:p>
            <a:r>
              <a:rPr lang="it-IT" b="1" dirty="0" err="1" smtClean="0"/>
              <a:t>Goldman's</a:t>
            </a:r>
            <a:r>
              <a:rPr lang="it-IT" b="1" dirty="0" smtClean="0"/>
              <a:t> </a:t>
            </a:r>
            <a:r>
              <a:rPr lang="it-IT" b="1" dirty="0"/>
              <a:t>BRIC </a:t>
            </a:r>
            <a:r>
              <a:rPr lang="it-IT" b="1" dirty="0" smtClean="0"/>
              <a:t>era </a:t>
            </a:r>
            <a:r>
              <a:rPr lang="it-IT" b="1" dirty="0" err="1"/>
              <a:t>e</a:t>
            </a:r>
            <a:r>
              <a:rPr lang="it-IT" b="1" dirty="0" err="1" smtClean="0"/>
              <a:t>nds</a:t>
            </a:r>
            <a:r>
              <a:rPr lang="it-IT" b="1" dirty="0" smtClean="0"/>
              <a:t> </a:t>
            </a:r>
            <a:r>
              <a:rPr lang="it-IT" b="1" dirty="0" err="1"/>
              <a:t>as</a:t>
            </a:r>
            <a:r>
              <a:rPr lang="it-IT" b="1" dirty="0"/>
              <a:t> </a:t>
            </a:r>
            <a:endParaRPr lang="it-IT" b="1" dirty="0" smtClean="0"/>
          </a:p>
          <a:p>
            <a:r>
              <a:rPr lang="it-IT" b="1" dirty="0" smtClean="0"/>
              <a:t>Fund </a:t>
            </a:r>
            <a:r>
              <a:rPr lang="it-IT" b="1" dirty="0" err="1"/>
              <a:t>f</a:t>
            </a:r>
            <a:r>
              <a:rPr lang="it-IT" b="1" dirty="0" err="1" smtClean="0"/>
              <a:t>olds</a:t>
            </a:r>
            <a:r>
              <a:rPr lang="it-IT" b="1" dirty="0" smtClean="0"/>
              <a:t> </a:t>
            </a:r>
            <a:r>
              <a:rPr lang="it-IT" b="1" dirty="0" err="1"/>
              <a:t>a</a:t>
            </a:r>
            <a:r>
              <a:rPr lang="it-IT" b="1" dirty="0" err="1" smtClean="0"/>
              <a:t>fter</a:t>
            </a:r>
            <a:r>
              <a:rPr lang="it-IT" b="1" dirty="0" smtClean="0"/>
              <a:t> </a:t>
            </a:r>
            <a:r>
              <a:rPr lang="it-IT" b="1" dirty="0" err="1"/>
              <a:t>y</a:t>
            </a:r>
            <a:r>
              <a:rPr lang="it-IT" b="1" dirty="0" err="1" smtClean="0"/>
              <a:t>ears</a:t>
            </a:r>
            <a:r>
              <a:rPr lang="it-IT" b="1" dirty="0" smtClean="0"/>
              <a:t> </a:t>
            </a:r>
            <a:r>
              <a:rPr lang="it-IT" b="1" dirty="0"/>
              <a:t>of </a:t>
            </a:r>
            <a:r>
              <a:rPr lang="it-IT" b="1" dirty="0" err="1"/>
              <a:t>l</a:t>
            </a:r>
            <a:r>
              <a:rPr lang="it-IT" b="1" dirty="0" err="1" smtClean="0"/>
              <a:t>osses</a:t>
            </a:r>
            <a:r>
              <a:rPr lang="it-IT" b="1" dirty="0" smtClean="0"/>
              <a:t> </a:t>
            </a:r>
            <a:endParaRPr lang="it-IT" b="1" dirty="0"/>
          </a:p>
          <a:p>
            <a:endParaRPr lang="it-IT" dirty="0"/>
          </a:p>
        </p:txBody>
      </p:sp>
      <p:sp>
        <p:nvSpPr>
          <p:cNvPr id="4" name="CasellaDiTesto 3"/>
          <p:cNvSpPr txBox="1"/>
          <p:nvPr/>
        </p:nvSpPr>
        <p:spPr>
          <a:xfrm>
            <a:off x="304800" y="5562600"/>
            <a:ext cx="4221190" cy="1200329"/>
          </a:xfrm>
          <a:prstGeom prst="rect">
            <a:avLst/>
          </a:prstGeom>
          <a:noFill/>
        </p:spPr>
        <p:txBody>
          <a:bodyPr wrap="none" rtlCol="0">
            <a:spAutoFit/>
          </a:bodyPr>
          <a:lstStyle/>
          <a:p>
            <a:r>
              <a:rPr lang="it-IT" b="1" dirty="0" smtClean="0"/>
              <a:t>Goldman Sachs 2001:</a:t>
            </a:r>
          </a:p>
          <a:p>
            <a:r>
              <a:rPr lang="it-IT" b="1" dirty="0" smtClean="0"/>
              <a:t>BRIC </a:t>
            </a:r>
            <a:r>
              <a:rPr lang="it-IT" b="1" dirty="0" err="1" smtClean="0"/>
              <a:t>countries</a:t>
            </a:r>
            <a:r>
              <a:rPr lang="it-IT" b="1" dirty="0" smtClean="0"/>
              <a:t> </a:t>
            </a:r>
            <a:r>
              <a:rPr lang="it-IT" b="1" dirty="0" err="1" smtClean="0"/>
              <a:t>will</a:t>
            </a:r>
            <a:r>
              <a:rPr lang="it-IT" b="1" dirty="0" smtClean="0"/>
              <a:t> dominate the</a:t>
            </a:r>
          </a:p>
          <a:p>
            <a:r>
              <a:rPr lang="it-IT" b="1" dirty="0" smtClean="0"/>
              <a:t>World economy for the </a:t>
            </a:r>
            <a:r>
              <a:rPr lang="it-IT" b="1" dirty="0" err="1" smtClean="0"/>
              <a:t>next</a:t>
            </a:r>
            <a:r>
              <a:rPr lang="it-IT" b="1" dirty="0" smtClean="0"/>
              <a:t> 50 </a:t>
            </a:r>
            <a:r>
              <a:rPr lang="it-IT" b="1" dirty="0" err="1" smtClean="0"/>
              <a:t>years</a:t>
            </a:r>
            <a:endParaRPr lang="it-IT" b="1" dirty="0" smtClean="0"/>
          </a:p>
          <a:p>
            <a:endParaRPr lang="it-IT" dirty="0"/>
          </a:p>
        </p:txBody>
      </p:sp>
    </p:spTree>
    <p:extLst>
      <p:ext uri="{BB962C8B-B14F-4D97-AF65-F5344CB8AC3E}">
        <p14:creationId xmlns:p14="http://schemas.microsoft.com/office/powerpoint/2010/main" val="3670735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4117" y="1059329"/>
            <a:ext cx="5737412" cy="3295135"/>
          </a:xfrm>
          <a:prstGeom prst="rect">
            <a:avLst/>
          </a:prstGeom>
        </p:spPr>
      </p:pic>
      <p:sp>
        <p:nvSpPr>
          <p:cNvPr id="4" name="TextBox 3"/>
          <p:cNvSpPr txBox="1"/>
          <p:nvPr/>
        </p:nvSpPr>
        <p:spPr>
          <a:xfrm>
            <a:off x="1494117" y="478117"/>
            <a:ext cx="5674600" cy="461665"/>
          </a:xfrm>
          <a:prstGeom prst="rect">
            <a:avLst/>
          </a:prstGeom>
          <a:noFill/>
        </p:spPr>
        <p:txBody>
          <a:bodyPr wrap="none" rtlCol="0">
            <a:spAutoFit/>
          </a:bodyPr>
          <a:lstStyle/>
          <a:p>
            <a:r>
              <a:rPr lang="en-GB" sz="2400" dirty="0" smtClean="0">
                <a:solidFill>
                  <a:srgbClr val="FF0000"/>
                </a:solidFill>
              </a:rPr>
              <a:t>Paul </a:t>
            </a:r>
            <a:r>
              <a:rPr lang="en-GB" sz="2400" dirty="0" err="1" smtClean="0">
                <a:solidFill>
                  <a:srgbClr val="FF0000"/>
                </a:solidFill>
              </a:rPr>
              <a:t>Romer</a:t>
            </a:r>
            <a:r>
              <a:rPr lang="en-GB" sz="2400" dirty="0" smtClean="0">
                <a:solidFill>
                  <a:srgbClr val="FF0000"/>
                </a:solidFill>
              </a:rPr>
              <a:t> (World Bank, Chief Economist)</a:t>
            </a:r>
            <a:endParaRPr lang="en-GB" sz="2400" dirty="0">
              <a:solidFill>
                <a:srgbClr val="FF0000"/>
              </a:solidFill>
            </a:endParaRPr>
          </a:p>
        </p:txBody>
      </p:sp>
      <p:sp>
        <p:nvSpPr>
          <p:cNvPr id="5" name="TextBox 4"/>
          <p:cNvSpPr txBox="1"/>
          <p:nvPr/>
        </p:nvSpPr>
        <p:spPr>
          <a:xfrm>
            <a:off x="559547" y="4563499"/>
            <a:ext cx="7948660" cy="461665"/>
          </a:xfrm>
          <a:prstGeom prst="rect">
            <a:avLst/>
          </a:prstGeom>
          <a:noFill/>
        </p:spPr>
        <p:txBody>
          <a:bodyPr wrap="none" rtlCol="0">
            <a:spAutoFit/>
          </a:bodyPr>
          <a:lstStyle/>
          <a:p>
            <a:r>
              <a:rPr lang="en-GB" sz="2400" b="1" dirty="0" smtClean="0"/>
              <a:t>Present standard Economy: “Church of Scientology” </a:t>
            </a:r>
            <a:endParaRPr lang="en-GB" sz="2400" b="1" dirty="0"/>
          </a:p>
        </p:txBody>
      </p:sp>
      <p:sp>
        <p:nvSpPr>
          <p:cNvPr id="6" name="TextBox 5"/>
          <p:cNvSpPr txBox="1"/>
          <p:nvPr/>
        </p:nvSpPr>
        <p:spPr>
          <a:xfrm>
            <a:off x="911411" y="5323258"/>
            <a:ext cx="7151116" cy="369332"/>
          </a:xfrm>
          <a:prstGeom prst="rect">
            <a:avLst/>
          </a:prstGeom>
          <a:noFill/>
        </p:spPr>
        <p:txBody>
          <a:bodyPr wrap="none" rtlCol="0">
            <a:spAutoFit/>
          </a:bodyPr>
          <a:lstStyle/>
          <a:p>
            <a:r>
              <a:rPr lang="en-GB" dirty="0" smtClean="0"/>
              <a:t>Equilibrium approach: Physics of XIX century unable to capture complexity</a:t>
            </a:r>
            <a:endParaRPr lang="en-GB" dirty="0"/>
          </a:p>
        </p:txBody>
      </p:sp>
      <p:sp>
        <p:nvSpPr>
          <p:cNvPr id="7" name="TextBox 6"/>
          <p:cNvSpPr txBox="1"/>
          <p:nvPr/>
        </p:nvSpPr>
        <p:spPr>
          <a:xfrm>
            <a:off x="537883" y="5812120"/>
            <a:ext cx="8217646"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smtClean="0">
                <a:solidFill>
                  <a:srgbClr val="FF0000"/>
                </a:solidFill>
              </a:rPr>
              <a:t>Fundamental concepts for a new economic theory: interactions, heterogeneity, self-organization, data mining algorithms, emerging properties </a:t>
            </a:r>
            <a:r>
              <a:rPr lang="en-GB" dirty="0" smtClean="0">
                <a:solidFill>
                  <a:srgbClr val="FF0000"/>
                </a:solidFill>
                <a:sym typeface="Wingdings"/>
              </a:rPr>
              <a:t></a:t>
            </a:r>
            <a:r>
              <a:rPr lang="en-GB" dirty="0">
                <a:solidFill>
                  <a:srgbClr val="FF0000"/>
                </a:solidFill>
                <a:sym typeface="Wingdings"/>
              </a:rPr>
              <a:t> </a:t>
            </a:r>
            <a:r>
              <a:rPr lang="en-GB" u="sng" dirty="0" smtClean="0">
                <a:solidFill>
                  <a:srgbClr val="FF0000"/>
                </a:solidFill>
                <a:sym typeface="Wingdings"/>
              </a:rPr>
              <a:t>C</a:t>
            </a:r>
            <a:r>
              <a:rPr lang="en-GB" u="sng" dirty="0" smtClean="0">
                <a:solidFill>
                  <a:srgbClr val="FF0000"/>
                </a:solidFill>
              </a:rPr>
              <a:t>omplexity</a:t>
            </a:r>
          </a:p>
        </p:txBody>
      </p:sp>
    </p:spTree>
    <p:extLst>
      <p:ext uri="{BB962C8B-B14F-4D97-AF65-F5344CB8AC3E}">
        <p14:creationId xmlns:p14="http://schemas.microsoft.com/office/powerpoint/2010/main" val="250941812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cloud1995OK.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1" y="-114300"/>
            <a:ext cx="10274301" cy="6972300"/>
          </a:xfrm>
          <a:prstGeom prst="rect">
            <a:avLst/>
          </a:prstGeom>
        </p:spPr>
      </p:pic>
      <p:sp>
        <p:nvSpPr>
          <p:cNvPr id="3" name="CasellaDiTesto 2"/>
          <p:cNvSpPr txBox="1"/>
          <p:nvPr/>
        </p:nvSpPr>
        <p:spPr>
          <a:xfrm>
            <a:off x="1231900" y="698500"/>
            <a:ext cx="1097576" cy="584776"/>
          </a:xfrm>
          <a:prstGeom prst="rect">
            <a:avLst/>
          </a:prstGeom>
          <a:noFill/>
        </p:spPr>
        <p:txBody>
          <a:bodyPr wrap="none" rtlCol="0">
            <a:spAutoFit/>
          </a:bodyPr>
          <a:lstStyle/>
          <a:p>
            <a:r>
              <a:rPr lang="it-IT" sz="3200" dirty="0" smtClean="0">
                <a:solidFill>
                  <a:srgbClr val="5B5B5B"/>
                </a:solidFill>
              </a:rPr>
              <a:t>1995</a:t>
            </a:r>
            <a:endParaRPr lang="it-IT" sz="3200" dirty="0">
              <a:solidFill>
                <a:srgbClr val="5B5B5B"/>
              </a:solidFill>
            </a:endParaRPr>
          </a:p>
        </p:txBody>
      </p:sp>
    </p:spTree>
    <p:extLst>
      <p:ext uri="{BB962C8B-B14F-4D97-AF65-F5344CB8AC3E}">
        <p14:creationId xmlns:p14="http://schemas.microsoft.com/office/powerpoint/2010/main" val="10108081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Immagine 2" descr="trajectoriesPIL.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3360" y="554459"/>
            <a:ext cx="10450080" cy="6728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CasellaDiTesto 1"/>
          <p:cNvSpPr txBox="1">
            <a:spLocks noChangeArrowheads="1"/>
          </p:cNvSpPr>
          <p:nvPr/>
        </p:nvSpPr>
        <p:spPr bwMode="auto">
          <a:xfrm>
            <a:off x="1175040" y="539684"/>
            <a:ext cx="7361280" cy="4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eaLnBrk="0" hangingPunct="0">
              <a:defRPr sz="2700">
                <a:solidFill>
                  <a:schemeClr val="accent2"/>
                </a:solidFill>
                <a:latin typeface="Arial" charset="0"/>
                <a:ea typeface="Osaka" charset="0"/>
                <a:cs typeface="Osaka" charset="0"/>
              </a:defRPr>
            </a:lvl1pPr>
            <a:lvl2pPr marL="742950" indent="-285750" eaLnBrk="0" hangingPunct="0">
              <a:defRPr sz="2700">
                <a:solidFill>
                  <a:schemeClr val="accent2"/>
                </a:solidFill>
                <a:latin typeface="Arial" charset="0"/>
                <a:ea typeface="Osaka" charset="0"/>
                <a:cs typeface="Osaka" charset="0"/>
              </a:defRPr>
            </a:lvl2pPr>
            <a:lvl3pPr marL="1143000" indent="-228600" eaLnBrk="0" hangingPunct="0">
              <a:defRPr sz="2700">
                <a:solidFill>
                  <a:schemeClr val="accent2"/>
                </a:solidFill>
                <a:latin typeface="Arial" charset="0"/>
                <a:ea typeface="Osaka" charset="0"/>
                <a:cs typeface="Osaka" charset="0"/>
              </a:defRPr>
            </a:lvl3pPr>
            <a:lvl4pPr marL="1600200" indent="-228600" eaLnBrk="0" hangingPunct="0">
              <a:defRPr sz="2700">
                <a:solidFill>
                  <a:schemeClr val="accent2"/>
                </a:solidFill>
                <a:latin typeface="Arial" charset="0"/>
                <a:ea typeface="Osaka" charset="0"/>
                <a:cs typeface="Osaka" charset="0"/>
              </a:defRPr>
            </a:lvl4pPr>
            <a:lvl5pPr marL="2057400" indent="-228600" eaLnBrk="0" hangingPunct="0">
              <a:defRPr sz="2700">
                <a:solidFill>
                  <a:schemeClr val="accent2"/>
                </a:solidFill>
                <a:latin typeface="Arial" charset="0"/>
                <a:ea typeface="Osaka" charset="0"/>
                <a:cs typeface="Osaka" charset="0"/>
              </a:defRPr>
            </a:lvl5pPr>
            <a:lvl6pPr marL="2514600" indent="-228600" eaLnBrk="0" fontAlgn="base" hangingPunct="0">
              <a:spcBef>
                <a:spcPct val="20000"/>
              </a:spcBef>
              <a:spcAft>
                <a:spcPct val="0"/>
              </a:spcAft>
              <a:defRPr sz="2700">
                <a:solidFill>
                  <a:schemeClr val="accent2"/>
                </a:solidFill>
                <a:latin typeface="Arial" charset="0"/>
                <a:ea typeface="Osaka" charset="0"/>
                <a:cs typeface="Osaka" charset="0"/>
              </a:defRPr>
            </a:lvl6pPr>
            <a:lvl7pPr marL="2971800" indent="-228600" eaLnBrk="0" fontAlgn="base" hangingPunct="0">
              <a:spcBef>
                <a:spcPct val="20000"/>
              </a:spcBef>
              <a:spcAft>
                <a:spcPct val="0"/>
              </a:spcAft>
              <a:defRPr sz="2700">
                <a:solidFill>
                  <a:schemeClr val="accent2"/>
                </a:solidFill>
                <a:latin typeface="Arial" charset="0"/>
                <a:ea typeface="Osaka" charset="0"/>
                <a:cs typeface="Osaka" charset="0"/>
              </a:defRPr>
            </a:lvl7pPr>
            <a:lvl8pPr marL="3429000" indent="-228600" eaLnBrk="0" fontAlgn="base" hangingPunct="0">
              <a:spcBef>
                <a:spcPct val="20000"/>
              </a:spcBef>
              <a:spcAft>
                <a:spcPct val="0"/>
              </a:spcAft>
              <a:defRPr sz="2700">
                <a:solidFill>
                  <a:schemeClr val="accent2"/>
                </a:solidFill>
                <a:latin typeface="Arial" charset="0"/>
                <a:ea typeface="Osaka" charset="0"/>
                <a:cs typeface="Osaka" charset="0"/>
              </a:defRPr>
            </a:lvl8pPr>
            <a:lvl9pPr marL="3886200" indent="-228600" eaLnBrk="0" fontAlgn="base" hangingPunct="0">
              <a:spcBef>
                <a:spcPct val="20000"/>
              </a:spcBef>
              <a:spcAft>
                <a:spcPct val="0"/>
              </a:spcAft>
              <a:defRPr sz="2700">
                <a:solidFill>
                  <a:schemeClr val="accent2"/>
                </a:solidFill>
                <a:latin typeface="Arial" charset="0"/>
                <a:ea typeface="Osaka" charset="0"/>
                <a:cs typeface="Osaka" charset="0"/>
              </a:defRPr>
            </a:lvl9pPr>
          </a:lstStyle>
          <a:p>
            <a:pPr eaLnBrk="1" hangingPunct="1"/>
            <a:r>
              <a:rPr lang="it-IT" sz="2500" b="1" u="sng" dirty="0">
                <a:latin typeface="Times New Roman" charset="0"/>
                <a:cs typeface="Times New Roman" charset="0"/>
              </a:rPr>
              <a:t>ECONOMIC DYNAMICS IS HETEROGENEOUS</a:t>
            </a:r>
          </a:p>
        </p:txBody>
      </p:sp>
    </p:spTree>
    <p:extLst>
      <p:ext uri="{BB962C8B-B14F-4D97-AF65-F5344CB8AC3E}">
        <p14:creationId xmlns:p14="http://schemas.microsoft.com/office/powerpoint/2010/main" val="280301422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Immagine 1" descr="VectorialFieldPIL.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919" y="0"/>
            <a:ext cx="10124640" cy="800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CasellaDiTesto 1"/>
          <p:cNvSpPr txBox="1">
            <a:spLocks noChangeArrowheads="1"/>
          </p:cNvSpPr>
          <p:nvPr/>
        </p:nvSpPr>
        <p:spPr bwMode="auto">
          <a:xfrm>
            <a:off x="391680" y="24483"/>
            <a:ext cx="7868750" cy="97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eaLnBrk="0" hangingPunct="0">
              <a:defRPr sz="2700">
                <a:solidFill>
                  <a:schemeClr val="accent2"/>
                </a:solidFill>
                <a:latin typeface="Arial" charset="0"/>
                <a:ea typeface="Osaka" charset="0"/>
                <a:cs typeface="Osaka" charset="0"/>
              </a:defRPr>
            </a:lvl1pPr>
            <a:lvl2pPr marL="742950" indent="-285750" eaLnBrk="0" hangingPunct="0">
              <a:defRPr sz="2700">
                <a:solidFill>
                  <a:schemeClr val="accent2"/>
                </a:solidFill>
                <a:latin typeface="Arial" charset="0"/>
                <a:ea typeface="Osaka" charset="0"/>
                <a:cs typeface="Osaka" charset="0"/>
              </a:defRPr>
            </a:lvl2pPr>
            <a:lvl3pPr marL="1143000" indent="-228600" eaLnBrk="0" hangingPunct="0">
              <a:defRPr sz="2700">
                <a:solidFill>
                  <a:schemeClr val="accent2"/>
                </a:solidFill>
                <a:latin typeface="Arial" charset="0"/>
                <a:ea typeface="Osaka" charset="0"/>
                <a:cs typeface="Osaka" charset="0"/>
              </a:defRPr>
            </a:lvl3pPr>
            <a:lvl4pPr marL="1600200" indent="-228600" eaLnBrk="0" hangingPunct="0">
              <a:defRPr sz="2700">
                <a:solidFill>
                  <a:schemeClr val="accent2"/>
                </a:solidFill>
                <a:latin typeface="Arial" charset="0"/>
                <a:ea typeface="Osaka" charset="0"/>
                <a:cs typeface="Osaka" charset="0"/>
              </a:defRPr>
            </a:lvl4pPr>
            <a:lvl5pPr marL="2057400" indent="-228600" eaLnBrk="0" hangingPunct="0">
              <a:defRPr sz="2700">
                <a:solidFill>
                  <a:schemeClr val="accent2"/>
                </a:solidFill>
                <a:latin typeface="Arial" charset="0"/>
                <a:ea typeface="Osaka" charset="0"/>
                <a:cs typeface="Osaka" charset="0"/>
              </a:defRPr>
            </a:lvl5pPr>
            <a:lvl6pPr marL="2514600" indent="-228600" eaLnBrk="0" fontAlgn="base" hangingPunct="0">
              <a:spcBef>
                <a:spcPct val="20000"/>
              </a:spcBef>
              <a:spcAft>
                <a:spcPct val="0"/>
              </a:spcAft>
              <a:defRPr sz="2700">
                <a:solidFill>
                  <a:schemeClr val="accent2"/>
                </a:solidFill>
                <a:latin typeface="Arial" charset="0"/>
                <a:ea typeface="Osaka" charset="0"/>
                <a:cs typeface="Osaka" charset="0"/>
              </a:defRPr>
            </a:lvl6pPr>
            <a:lvl7pPr marL="2971800" indent="-228600" eaLnBrk="0" fontAlgn="base" hangingPunct="0">
              <a:spcBef>
                <a:spcPct val="20000"/>
              </a:spcBef>
              <a:spcAft>
                <a:spcPct val="0"/>
              </a:spcAft>
              <a:defRPr sz="2700">
                <a:solidFill>
                  <a:schemeClr val="accent2"/>
                </a:solidFill>
                <a:latin typeface="Arial" charset="0"/>
                <a:ea typeface="Osaka" charset="0"/>
                <a:cs typeface="Osaka" charset="0"/>
              </a:defRPr>
            </a:lvl7pPr>
            <a:lvl8pPr marL="3429000" indent="-228600" eaLnBrk="0" fontAlgn="base" hangingPunct="0">
              <a:spcBef>
                <a:spcPct val="20000"/>
              </a:spcBef>
              <a:spcAft>
                <a:spcPct val="0"/>
              </a:spcAft>
              <a:defRPr sz="2700">
                <a:solidFill>
                  <a:schemeClr val="accent2"/>
                </a:solidFill>
                <a:latin typeface="Arial" charset="0"/>
                <a:ea typeface="Osaka" charset="0"/>
                <a:cs typeface="Osaka" charset="0"/>
              </a:defRPr>
            </a:lvl8pPr>
            <a:lvl9pPr marL="3886200" indent="-228600" eaLnBrk="0" fontAlgn="base" hangingPunct="0">
              <a:spcBef>
                <a:spcPct val="20000"/>
              </a:spcBef>
              <a:spcAft>
                <a:spcPct val="0"/>
              </a:spcAft>
              <a:defRPr sz="2700">
                <a:solidFill>
                  <a:schemeClr val="accent2"/>
                </a:solidFill>
                <a:latin typeface="Arial" charset="0"/>
                <a:ea typeface="Osaka" charset="0"/>
                <a:cs typeface="Osaka" charset="0"/>
              </a:defRPr>
            </a:lvl9pPr>
          </a:lstStyle>
          <a:p>
            <a:pPr eaLnBrk="1" hangingPunct="1"/>
            <a:r>
              <a:rPr lang="it-IT" sz="2900" b="1">
                <a:latin typeface="Times New Roman" charset="0"/>
                <a:cs typeface="Times New Roman" charset="0"/>
              </a:rPr>
              <a:t>COARSE GRAINED DYNAMICS:</a:t>
            </a:r>
          </a:p>
          <a:p>
            <a:pPr eaLnBrk="1" hangingPunct="1"/>
            <a:r>
              <a:rPr lang="it-IT" sz="2900" b="1" u="sng">
                <a:latin typeface="Times New Roman" charset="0"/>
                <a:cs typeface="Times New Roman" charset="0"/>
              </a:rPr>
              <a:t>PREDICTABILITY DEPENDS ON THE ZONE</a:t>
            </a:r>
          </a:p>
        </p:txBody>
      </p:sp>
    </p:spTree>
    <p:extLst>
      <p:ext uri="{BB962C8B-B14F-4D97-AF65-F5344CB8AC3E}">
        <p14:creationId xmlns:p14="http://schemas.microsoft.com/office/powerpoint/2010/main" val="256113239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fig7.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8047713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457200" y="253873"/>
            <a:ext cx="8229600" cy="990600"/>
          </a:xfrm>
        </p:spPr>
        <p:txBody>
          <a:bodyPr/>
          <a:lstStyle/>
          <a:p>
            <a:pPr algn="ctr"/>
            <a:r>
              <a:rPr lang="en-GB" dirty="0" smtClean="0"/>
              <a:t>RISK: FITNESS vs. </a:t>
            </a:r>
            <a:r>
              <a:rPr lang="en-GB" dirty="0" err="1" smtClean="0"/>
              <a:t>GDP</a:t>
            </a:r>
            <a:r>
              <a:rPr lang="en-GB" baseline="-25000" dirty="0" err="1" smtClean="0"/>
              <a:t>pc</a:t>
            </a:r>
            <a:endParaRPr lang="en-GB" dirty="0"/>
          </a:p>
        </p:txBody>
      </p:sp>
      <p:sp>
        <p:nvSpPr>
          <p:cNvPr id="5" name="CasellaDiTesto 4"/>
          <p:cNvSpPr txBox="1"/>
          <p:nvPr/>
        </p:nvSpPr>
        <p:spPr>
          <a:xfrm rot="16200000">
            <a:off x="-972820" y="3560504"/>
            <a:ext cx="3018775" cy="369332"/>
          </a:xfrm>
          <a:prstGeom prst="rect">
            <a:avLst/>
          </a:prstGeom>
          <a:noFill/>
        </p:spPr>
        <p:txBody>
          <a:bodyPr wrap="none" rtlCol="0">
            <a:spAutoFit/>
          </a:bodyPr>
          <a:lstStyle/>
          <a:p>
            <a:r>
              <a:rPr lang="en-GB" b="1" dirty="0" smtClean="0">
                <a:solidFill>
                  <a:srgbClr val="FF0000"/>
                </a:solidFill>
              </a:rPr>
              <a:t>“HOW MUCH YOU EARN”</a:t>
            </a:r>
            <a:endParaRPr lang="en-GB" b="1" dirty="0">
              <a:solidFill>
                <a:srgbClr val="FF0000"/>
              </a:solidFill>
            </a:endParaRPr>
          </a:p>
        </p:txBody>
      </p:sp>
      <p:sp>
        <p:nvSpPr>
          <p:cNvPr id="6" name="CasellaDiTesto 5"/>
          <p:cNvSpPr txBox="1"/>
          <p:nvPr/>
        </p:nvSpPr>
        <p:spPr>
          <a:xfrm>
            <a:off x="3414807" y="6022292"/>
            <a:ext cx="2852201" cy="369332"/>
          </a:xfrm>
          <a:prstGeom prst="rect">
            <a:avLst/>
          </a:prstGeom>
          <a:noFill/>
        </p:spPr>
        <p:txBody>
          <a:bodyPr wrap="none" rtlCol="0">
            <a:spAutoFit/>
          </a:bodyPr>
          <a:lstStyle/>
          <a:p>
            <a:r>
              <a:rPr lang="en-GB" b="1" dirty="0" smtClean="0">
                <a:solidFill>
                  <a:srgbClr val="008000"/>
                </a:solidFill>
              </a:rPr>
              <a:t>“HOW GOOD YOU ARE”</a:t>
            </a:r>
            <a:endParaRPr lang="en-GB" b="1" dirty="0">
              <a:solidFill>
                <a:srgbClr val="008000"/>
              </a:solidFill>
            </a:endParaRPr>
          </a:p>
        </p:txBody>
      </p:sp>
      <p:sp>
        <p:nvSpPr>
          <p:cNvPr id="7" name="Titolo 1"/>
          <p:cNvSpPr txBox="1">
            <a:spLocks/>
          </p:cNvSpPr>
          <p:nvPr/>
        </p:nvSpPr>
        <p:spPr>
          <a:xfrm>
            <a:off x="4178161" y="1061377"/>
            <a:ext cx="4965839" cy="53031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GB" sz="2200" dirty="0" smtClean="0">
                <a:solidFill>
                  <a:schemeClr val="tx1"/>
                </a:solidFill>
              </a:rPr>
              <a:t>: Major rating downgrades 1995-2010</a:t>
            </a:r>
            <a:endParaRPr lang="en-GB" sz="2200" dirty="0">
              <a:solidFill>
                <a:schemeClr val="tx1"/>
              </a:solidFill>
            </a:endParaRPr>
          </a:p>
        </p:txBody>
      </p:sp>
      <p:pic>
        <p:nvPicPr>
          <p:cNvPr id="2" name="Immagine 1" descr="rating.pdf"/>
          <p:cNvPicPr>
            <a:picLocks/>
          </p:cNvPicPr>
          <p:nvPr/>
        </p:nvPicPr>
        <p:blipFill>
          <a:blip r:embed="rId2">
            <a:extLst>
              <a:ext uri="{28A0092B-C50C-407E-A947-70E740481C1C}">
                <a14:useLocalDpi xmlns:a14="http://schemas.microsoft.com/office/drawing/2010/main" val="0"/>
              </a:ext>
            </a:extLst>
          </a:blip>
          <a:stretch>
            <a:fillRect/>
          </a:stretch>
        </p:blipFill>
        <p:spPr>
          <a:xfrm>
            <a:off x="644400" y="1447200"/>
            <a:ext cx="8207999" cy="4608000"/>
          </a:xfrm>
          <a:prstGeom prst="rect">
            <a:avLst/>
          </a:prstGeom>
        </p:spPr>
      </p:pic>
      <p:sp>
        <p:nvSpPr>
          <p:cNvPr id="8" name="Ovale 7"/>
          <p:cNvSpPr/>
          <p:nvPr/>
        </p:nvSpPr>
        <p:spPr>
          <a:xfrm>
            <a:off x="3960065" y="1271783"/>
            <a:ext cx="532561" cy="202727"/>
          </a:xfrm>
          <a:prstGeom prst="ellipse">
            <a:avLst/>
          </a:prstGeom>
          <a:solidFill>
            <a:srgbClr val="F02D28"/>
          </a:solidFill>
          <a:ln>
            <a:noFill/>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err="1" smtClean="0"/>
          </a:p>
        </p:txBody>
      </p:sp>
    </p:spTree>
    <p:extLst>
      <p:ext uri="{BB962C8B-B14F-4D97-AF65-F5344CB8AC3E}">
        <p14:creationId xmlns:p14="http://schemas.microsoft.com/office/powerpoint/2010/main" val="291240158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weather accuracy.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499" y="1722972"/>
            <a:ext cx="8195733" cy="5045498"/>
          </a:xfrm>
          <a:prstGeom prst="rect">
            <a:avLst/>
          </a:prstGeom>
        </p:spPr>
      </p:pic>
      <p:sp>
        <p:nvSpPr>
          <p:cNvPr id="3" name="CasellaDiTesto 2"/>
          <p:cNvSpPr txBox="1"/>
          <p:nvPr/>
        </p:nvSpPr>
        <p:spPr>
          <a:xfrm>
            <a:off x="914400" y="393700"/>
            <a:ext cx="7625555" cy="1231106"/>
          </a:xfrm>
          <a:prstGeom prst="rect">
            <a:avLst/>
          </a:prstGeom>
          <a:noFill/>
        </p:spPr>
        <p:txBody>
          <a:bodyPr wrap="none" rtlCol="0">
            <a:spAutoFit/>
          </a:bodyPr>
          <a:lstStyle/>
          <a:p>
            <a:r>
              <a:rPr lang="it-IT" sz="3200" u="sng" dirty="0" err="1" smtClean="0"/>
              <a:t>Hetreogeneous</a:t>
            </a:r>
            <a:r>
              <a:rPr lang="it-IT" sz="3200" u="sng" dirty="0" smtClean="0"/>
              <a:t> </a:t>
            </a:r>
            <a:r>
              <a:rPr lang="it-IT" sz="3200" u="sng" dirty="0" err="1" smtClean="0"/>
              <a:t>Weather</a:t>
            </a:r>
            <a:r>
              <a:rPr lang="it-IT" sz="3200" u="sng" dirty="0" smtClean="0"/>
              <a:t> </a:t>
            </a:r>
            <a:r>
              <a:rPr lang="it-IT" sz="3200" u="sng" dirty="0" err="1" smtClean="0"/>
              <a:t>Forecasting</a:t>
            </a:r>
            <a:r>
              <a:rPr lang="it-IT" sz="3200" u="sng" dirty="0" smtClean="0"/>
              <a:t>:</a:t>
            </a:r>
          </a:p>
          <a:p>
            <a:endParaRPr lang="it-IT" dirty="0" smtClean="0"/>
          </a:p>
          <a:p>
            <a:r>
              <a:rPr lang="it-IT" sz="2400" dirty="0" smtClean="0">
                <a:solidFill>
                  <a:srgbClr val="D41928"/>
                </a:solidFill>
              </a:rPr>
              <a:t>RED: High </a:t>
            </a:r>
            <a:r>
              <a:rPr lang="it-IT" sz="2400" dirty="0" err="1" smtClean="0">
                <a:solidFill>
                  <a:srgbClr val="D41928"/>
                </a:solidFill>
              </a:rPr>
              <a:t>predictability</a:t>
            </a:r>
            <a:r>
              <a:rPr lang="it-IT" sz="2400" dirty="0"/>
              <a:t> </a:t>
            </a:r>
            <a:r>
              <a:rPr lang="it-IT" sz="2400" dirty="0" smtClean="0"/>
              <a:t>       </a:t>
            </a:r>
            <a:r>
              <a:rPr lang="it-IT" sz="2400" dirty="0" smtClean="0">
                <a:solidFill>
                  <a:srgbClr val="000090"/>
                </a:solidFill>
              </a:rPr>
              <a:t>BLUE: </a:t>
            </a:r>
            <a:r>
              <a:rPr lang="it-IT" sz="2400" dirty="0" err="1" smtClean="0">
                <a:solidFill>
                  <a:srgbClr val="000090"/>
                </a:solidFill>
              </a:rPr>
              <a:t>Low</a:t>
            </a:r>
            <a:r>
              <a:rPr lang="it-IT" sz="2400" dirty="0" smtClean="0">
                <a:solidFill>
                  <a:srgbClr val="000090"/>
                </a:solidFill>
              </a:rPr>
              <a:t> </a:t>
            </a:r>
            <a:r>
              <a:rPr lang="it-IT" sz="2400" dirty="0" err="1" smtClean="0">
                <a:solidFill>
                  <a:srgbClr val="000090"/>
                </a:solidFill>
              </a:rPr>
              <a:t>predictability</a:t>
            </a:r>
            <a:endParaRPr lang="it-IT" sz="2400" dirty="0">
              <a:solidFill>
                <a:srgbClr val="000090"/>
              </a:solidFill>
            </a:endParaRPr>
          </a:p>
        </p:txBody>
      </p:sp>
    </p:spTree>
    <p:extLst>
      <p:ext uri="{BB962C8B-B14F-4D97-AF65-F5344CB8AC3E}">
        <p14:creationId xmlns:p14="http://schemas.microsoft.com/office/powerpoint/2010/main" val="107561614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71500" y="368300"/>
            <a:ext cx="8147733" cy="523220"/>
          </a:xfrm>
          <a:prstGeom prst="rect">
            <a:avLst/>
          </a:prstGeom>
          <a:noFill/>
        </p:spPr>
        <p:txBody>
          <a:bodyPr wrap="none" rtlCol="0">
            <a:spAutoFit/>
          </a:bodyPr>
          <a:lstStyle/>
          <a:p>
            <a:r>
              <a:rPr lang="it-IT" sz="2800" dirty="0" err="1" smtClean="0"/>
              <a:t>Predictability</a:t>
            </a:r>
            <a:r>
              <a:rPr lang="it-IT" sz="2800" dirty="0" smtClean="0"/>
              <a:t> – </a:t>
            </a:r>
            <a:r>
              <a:rPr lang="it-IT" sz="2800" dirty="0" err="1" smtClean="0"/>
              <a:t>Forecasting</a:t>
            </a:r>
            <a:r>
              <a:rPr lang="it-IT" sz="2800" dirty="0" smtClean="0"/>
              <a:t> (Beyond </a:t>
            </a:r>
            <a:r>
              <a:rPr lang="it-IT" sz="2800" dirty="0" err="1" smtClean="0"/>
              <a:t>Regressions</a:t>
            </a:r>
            <a:r>
              <a:rPr lang="it-IT" sz="2800" dirty="0" smtClean="0"/>
              <a:t>)</a:t>
            </a:r>
            <a:endParaRPr lang="it-IT" sz="2800" dirty="0"/>
          </a:p>
        </p:txBody>
      </p:sp>
      <p:sp>
        <p:nvSpPr>
          <p:cNvPr id="3" name="CasellaDiTesto 2"/>
          <p:cNvSpPr txBox="1"/>
          <p:nvPr/>
        </p:nvSpPr>
        <p:spPr>
          <a:xfrm>
            <a:off x="520700" y="1003300"/>
            <a:ext cx="8053557" cy="461665"/>
          </a:xfrm>
          <a:prstGeom prst="rect">
            <a:avLst/>
          </a:prstGeom>
          <a:noFill/>
        </p:spPr>
        <p:txBody>
          <a:bodyPr wrap="none" rtlCol="0">
            <a:spAutoFit/>
          </a:bodyPr>
          <a:lstStyle/>
          <a:p>
            <a:r>
              <a:rPr lang="it-IT" sz="2400" dirty="0" err="1" smtClean="0"/>
              <a:t>Heterogeneous</a:t>
            </a:r>
            <a:r>
              <a:rPr lang="it-IT" sz="2400" dirty="0" smtClean="0"/>
              <a:t> </a:t>
            </a:r>
            <a:r>
              <a:rPr lang="it-IT" sz="2400" dirty="0" err="1" smtClean="0"/>
              <a:t>Growth</a:t>
            </a:r>
            <a:r>
              <a:rPr lang="it-IT" sz="2400" dirty="0" smtClean="0"/>
              <a:t> Dynamics: </a:t>
            </a:r>
            <a:r>
              <a:rPr lang="it-IT" sz="2400" dirty="0" err="1" smtClean="0"/>
              <a:t>Selective</a:t>
            </a:r>
            <a:r>
              <a:rPr lang="it-IT" sz="2400" dirty="0" smtClean="0"/>
              <a:t> </a:t>
            </a:r>
            <a:r>
              <a:rPr lang="it-IT" sz="2400" dirty="0" err="1" smtClean="0"/>
              <a:t>Predictability</a:t>
            </a:r>
            <a:endParaRPr lang="it-IT" sz="2400" dirty="0"/>
          </a:p>
        </p:txBody>
      </p:sp>
      <p:sp>
        <p:nvSpPr>
          <p:cNvPr id="4" name="CasellaDiTesto 3"/>
          <p:cNvSpPr txBox="1"/>
          <p:nvPr/>
        </p:nvSpPr>
        <p:spPr>
          <a:xfrm>
            <a:off x="457200" y="1676400"/>
            <a:ext cx="8331200" cy="4247317"/>
          </a:xfrm>
          <a:prstGeom prst="rect">
            <a:avLst/>
          </a:prstGeom>
          <a:noFill/>
        </p:spPr>
        <p:txBody>
          <a:bodyPr wrap="square" rtlCol="0">
            <a:spAutoFit/>
          </a:bodyPr>
          <a:lstStyle/>
          <a:p>
            <a:r>
              <a:rPr lang="it-IT" dirty="0" err="1" smtClean="0"/>
              <a:t>Overview</a:t>
            </a:r>
            <a:r>
              <a:rPr lang="it-IT" dirty="0" smtClean="0"/>
              <a:t> of </a:t>
            </a:r>
            <a:r>
              <a:rPr lang="it-IT" dirty="0" err="1" smtClean="0"/>
              <a:t>scienfic</a:t>
            </a:r>
            <a:r>
              <a:rPr lang="it-IT" dirty="0" smtClean="0"/>
              <a:t> </a:t>
            </a:r>
            <a:r>
              <a:rPr lang="it-IT" dirty="0" err="1" smtClean="0"/>
              <a:t>predictions</a:t>
            </a:r>
            <a:r>
              <a:rPr lang="it-IT" dirty="0" smtClean="0"/>
              <a:t>:</a:t>
            </a:r>
          </a:p>
          <a:p>
            <a:endParaRPr lang="it-IT" dirty="0"/>
          </a:p>
          <a:p>
            <a:pPr marL="285750" indent="-285750">
              <a:buFont typeface="Arial"/>
              <a:buChar char="•"/>
            </a:pPr>
            <a:r>
              <a:rPr lang="it-IT" dirty="0" err="1" smtClean="0"/>
              <a:t>If</a:t>
            </a:r>
            <a:r>
              <a:rPr lang="it-IT" dirty="0" smtClean="0"/>
              <a:t> </a:t>
            </a:r>
            <a:r>
              <a:rPr lang="it-IT" dirty="0" err="1" smtClean="0"/>
              <a:t>one</a:t>
            </a:r>
            <a:r>
              <a:rPr lang="it-IT" dirty="0" smtClean="0"/>
              <a:t> KNOWS the </a:t>
            </a:r>
            <a:r>
              <a:rPr lang="it-IT" dirty="0" err="1" smtClean="0"/>
              <a:t>equation</a:t>
            </a:r>
            <a:r>
              <a:rPr lang="it-IT" dirty="0" smtClean="0"/>
              <a:t> of </a:t>
            </a:r>
            <a:r>
              <a:rPr lang="it-IT" dirty="0" err="1" smtClean="0"/>
              <a:t>motion</a:t>
            </a:r>
            <a:r>
              <a:rPr lang="it-IT" dirty="0" smtClean="0"/>
              <a:t>:</a:t>
            </a:r>
          </a:p>
          <a:p>
            <a:r>
              <a:rPr lang="it-IT" dirty="0" smtClean="0"/>
              <a:t>     -  Linear </a:t>
            </a:r>
            <a:r>
              <a:rPr lang="it-IT" dirty="0" err="1" smtClean="0"/>
              <a:t>dynamics</a:t>
            </a:r>
            <a:r>
              <a:rPr lang="it-IT" dirty="0" smtClean="0"/>
              <a:t>: full </a:t>
            </a:r>
            <a:r>
              <a:rPr lang="it-IT" dirty="0" err="1" smtClean="0"/>
              <a:t>predictability</a:t>
            </a:r>
            <a:r>
              <a:rPr lang="it-IT" dirty="0" smtClean="0"/>
              <a:t>. </a:t>
            </a:r>
            <a:r>
              <a:rPr lang="it-IT" dirty="0" err="1" smtClean="0"/>
              <a:t>Sun</a:t>
            </a:r>
            <a:r>
              <a:rPr lang="it-IT" dirty="0" smtClean="0"/>
              <a:t> </a:t>
            </a:r>
            <a:r>
              <a:rPr lang="it-IT" dirty="0" err="1" smtClean="0"/>
              <a:t>raises</a:t>
            </a:r>
            <a:r>
              <a:rPr lang="it-IT" dirty="0" smtClean="0"/>
              <a:t> </a:t>
            </a:r>
            <a:r>
              <a:rPr lang="it-IT" dirty="0" err="1" smtClean="0"/>
              <a:t>tomorrow</a:t>
            </a:r>
            <a:r>
              <a:rPr lang="it-IT" dirty="0" smtClean="0"/>
              <a:t> </a:t>
            </a:r>
            <a:r>
              <a:rPr lang="it-IT" dirty="0" err="1" smtClean="0"/>
              <a:t>at</a:t>
            </a:r>
            <a:r>
              <a:rPr lang="it-IT" dirty="0" smtClean="0"/>
              <a:t> 06:22</a:t>
            </a:r>
          </a:p>
          <a:p>
            <a:r>
              <a:rPr lang="it-IT" dirty="0"/>
              <a:t> </a:t>
            </a:r>
            <a:r>
              <a:rPr lang="it-IT" dirty="0" smtClean="0"/>
              <a:t>       Halley </a:t>
            </a:r>
            <a:r>
              <a:rPr lang="it-IT" dirty="0" err="1" smtClean="0"/>
              <a:t>comet</a:t>
            </a:r>
            <a:r>
              <a:rPr lang="it-IT" dirty="0" smtClean="0"/>
              <a:t> </a:t>
            </a:r>
            <a:r>
              <a:rPr lang="it-IT" dirty="0" err="1" smtClean="0"/>
              <a:t>will</a:t>
            </a:r>
            <a:r>
              <a:rPr lang="it-IT" dirty="0" smtClean="0"/>
              <a:t> come back in 121y, 237days, 13h, 45 </a:t>
            </a:r>
            <a:r>
              <a:rPr lang="it-IT" dirty="0" err="1" smtClean="0"/>
              <a:t>min</a:t>
            </a:r>
            <a:r>
              <a:rPr lang="it-IT" dirty="0" smtClean="0"/>
              <a:t>, 12 sec</a:t>
            </a:r>
          </a:p>
          <a:p>
            <a:r>
              <a:rPr lang="it-IT" dirty="0"/>
              <a:t> </a:t>
            </a:r>
            <a:r>
              <a:rPr lang="it-IT" dirty="0" smtClean="0"/>
              <a:t>    -  </a:t>
            </a:r>
            <a:r>
              <a:rPr lang="it-IT" dirty="0" err="1" smtClean="0"/>
              <a:t>Nonlinear</a:t>
            </a:r>
            <a:r>
              <a:rPr lang="it-IT" dirty="0" smtClean="0"/>
              <a:t> </a:t>
            </a:r>
            <a:r>
              <a:rPr lang="it-IT" dirty="0" err="1" smtClean="0"/>
              <a:t>chaotic</a:t>
            </a:r>
            <a:r>
              <a:rPr lang="it-IT" dirty="0" smtClean="0"/>
              <a:t> </a:t>
            </a:r>
            <a:r>
              <a:rPr lang="it-IT" dirty="0" err="1" smtClean="0"/>
              <a:t>dynamics</a:t>
            </a:r>
            <a:r>
              <a:rPr lang="it-IT" dirty="0" smtClean="0"/>
              <a:t>: </a:t>
            </a:r>
            <a:r>
              <a:rPr lang="it-IT" dirty="0" err="1" smtClean="0"/>
              <a:t>Lyapunov</a:t>
            </a:r>
            <a:r>
              <a:rPr lang="it-IT" dirty="0" smtClean="0"/>
              <a:t> </a:t>
            </a:r>
            <a:r>
              <a:rPr lang="it-IT" dirty="0" err="1" smtClean="0"/>
              <a:t>exponents</a:t>
            </a:r>
            <a:endParaRPr lang="it-IT" dirty="0" smtClean="0"/>
          </a:p>
          <a:p>
            <a:r>
              <a:rPr lang="it-IT" dirty="0"/>
              <a:t> </a:t>
            </a:r>
            <a:r>
              <a:rPr lang="it-IT" dirty="0" smtClean="0"/>
              <a:t>       </a:t>
            </a:r>
            <a:r>
              <a:rPr lang="it-IT" dirty="0" err="1" smtClean="0"/>
              <a:t>Weather</a:t>
            </a:r>
            <a:r>
              <a:rPr lang="it-IT" dirty="0" smtClean="0"/>
              <a:t> </a:t>
            </a:r>
            <a:r>
              <a:rPr lang="it-IT" dirty="0" err="1" smtClean="0"/>
              <a:t>forecasts</a:t>
            </a:r>
            <a:r>
              <a:rPr lang="it-IT" dirty="0" smtClean="0"/>
              <a:t>, </a:t>
            </a:r>
            <a:r>
              <a:rPr lang="it-IT" dirty="0" err="1" smtClean="0"/>
              <a:t>limit</a:t>
            </a:r>
            <a:r>
              <a:rPr lang="it-IT" dirty="0" smtClean="0"/>
              <a:t> of 3 – 7 </a:t>
            </a:r>
            <a:r>
              <a:rPr lang="it-IT" dirty="0" err="1" smtClean="0"/>
              <a:t>days</a:t>
            </a:r>
            <a:endParaRPr lang="it-IT" dirty="0" smtClean="0"/>
          </a:p>
          <a:p>
            <a:r>
              <a:rPr lang="it-IT" dirty="0"/>
              <a:t> </a:t>
            </a:r>
            <a:r>
              <a:rPr lang="it-IT" dirty="0" smtClean="0"/>
              <a:t>       BUT: </a:t>
            </a:r>
            <a:r>
              <a:rPr lang="it-IT" dirty="0" err="1" smtClean="0"/>
              <a:t>don’t</a:t>
            </a:r>
            <a:r>
              <a:rPr lang="it-IT" dirty="0" smtClean="0"/>
              <a:t> </a:t>
            </a:r>
            <a:r>
              <a:rPr lang="it-IT" dirty="0" err="1" smtClean="0"/>
              <a:t>buy</a:t>
            </a:r>
            <a:r>
              <a:rPr lang="it-IT" dirty="0" smtClean="0"/>
              <a:t> a </a:t>
            </a:r>
            <a:r>
              <a:rPr lang="it-IT" dirty="0" err="1" smtClean="0"/>
              <a:t>calendar</a:t>
            </a:r>
            <a:r>
              <a:rPr lang="it-IT" dirty="0" smtClean="0"/>
              <a:t> for more </a:t>
            </a:r>
            <a:r>
              <a:rPr lang="it-IT" dirty="0" err="1" smtClean="0"/>
              <a:t>than</a:t>
            </a:r>
            <a:r>
              <a:rPr lang="it-IT" dirty="0" smtClean="0"/>
              <a:t> 5 </a:t>
            </a:r>
            <a:r>
              <a:rPr lang="it-IT" dirty="0" err="1" smtClean="0"/>
              <a:t>million</a:t>
            </a:r>
            <a:r>
              <a:rPr lang="it-IT" dirty="0" smtClean="0"/>
              <a:t> </a:t>
            </a:r>
            <a:r>
              <a:rPr lang="it-IT" dirty="0" err="1" smtClean="0"/>
              <a:t>years</a:t>
            </a:r>
            <a:endParaRPr lang="it-IT" dirty="0" smtClean="0"/>
          </a:p>
          <a:p>
            <a:endParaRPr lang="it-IT" dirty="0"/>
          </a:p>
          <a:p>
            <a:pPr marL="285750" indent="-285750">
              <a:buFont typeface="Arial"/>
              <a:buChar char="•"/>
            </a:pPr>
            <a:r>
              <a:rPr lang="it-IT" dirty="0" err="1" smtClean="0">
                <a:solidFill>
                  <a:srgbClr val="FF0000"/>
                </a:solidFill>
              </a:rPr>
              <a:t>If</a:t>
            </a:r>
            <a:r>
              <a:rPr lang="it-IT" dirty="0" smtClean="0">
                <a:solidFill>
                  <a:srgbClr val="FF0000"/>
                </a:solidFill>
              </a:rPr>
              <a:t> </a:t>
            </a:r>
            <a:r>
              <a:rPr lang="it-IT" dirty="0" err="1" smtClean="0">
                <a:solidFill>
                  <a:srgbClr val="FF0000"/>
                </a:solidFill>
              </a:rPr>
              <a:t>one</a:t>
            </a:r>
            <a:r>
              <a:rPr lang="it-IT" dirty="0" smtClean="0">
                <a:solidFill>
                  <a:srgbClr val="FF0000"/>
                </a:solidFill>
              </a:rPr>
              <a:t> DOES NOT KNOW the </a:t>
            </a:r>
            <a:r>
              <a:rPr lang="it-IT" dirty="0" err="1" smtClean="0">
                <a:solidFill>
                  <a:srgbClr val="FF0000"/>
                </a:solidFill>
              </a:rPr>
              <a:t>equation</a:t>
            </a:r>
            <a:r>
              <a:rPr lang="it-IT" dirty="0" smtClean="0">
                <a:solidFill>
                  <a:srgbClr val="FF0000"/>
                </a:solidFill>
              </a:rPr>
              <a:t> of </a:t>
            </a:r>
            <a:r>
              <a:rPr lang="it-IT" dirty="0" err="1" smtClean="0">
                <a:solidFill>
                  <a:srgbClr val="FF0000"/>
                </a:solidFill>
              </a:rPr>
              <a:t>motion</a:t>
            </a:r>
            <a:r>
              <a:rPr lang="it-IT" dirty="0" smtClean="0">
                <a:solidFill>
                  <a:srgbClr val="FF0000"/>
                </a:solidFill>
              </a:rPr>
              <a:t>:</a:t>
            </a:r>
          </a:p>
          <a:p>
            <a:r>
              <a:rPr lang="it-IT" dirty="0">
                <a:solidFill>
                  <a:srgbClr val="FF0000"/>
                </a:solidFill>
              </a:rPr>
              <a:t> </a:t>
            </a:r>
            <a:r>
              <a:rPr lang="it-IT" dirty="0" smtClean="0">
                <a:solidFill>
                  <a:srgbClr val="FF0000"/>
                </a:solidFill>
              </a:rPr>
              <a:t>    Method of </a:t>
            </a:r>
            <a:r>
              <a:rPr lang="it-IT" dirty="0" err="1" smtClean="0">
                <a:solidFill>
                  <a:srgbClr val="FF0000"/>
                </a:solidFill>
              </a:rPr>
              <a:t>Analogous</a:t>
            </a:r>
            <a:r>
              <a:rPr lang="it-IT" dirty="0" smtClean="0">
                <a:solidFill>
                  <a:srgbClr val="FF0000"/>
                </a:solidFill>
              </a:rPr>
              <a:t>: </a:t>
            </a:r>
            <a:r>
              <a:rPr lang="it-IT" dirty="0" err="1" smtClean="0">
                <a:solidFill>
                  <a:srgbClr val="FF0000"/>
                </a:solidFill>
              </a:rPr>
              <a:t>dynamical</a:t>
            </a:r>
            <a:r>
              <a:rPr lang="it-IT" dirty="0" smtClean="0">
                <a:solidFill>
                  <a:srgbClr val="FF0000"/>
                </a:solidFill>
              </a:rPr>
              <a:t> </a:t>
            </a:r>
            <a:r>
              <a:rPr lang="it-IT" dirty="0" err="1" smtClean="0">
                <a:solidFill>
                  <a:srgbClr val="FF0000"/>
                </a:solidFill>
              </a:rPr>
              <a:t>system</a:t>
            </a:r>
            <a:r>
              <a:rPr lang="it-IT" dirty="0" smtClean="0">
                <a:solidFill>
                  <a:srgbClr val="FF0000"/>
                </a:solidFill>
              </a:rPr>
              <a:t> </a:t>
            </a:r>
            <a:r>
              <a:rPr lang="it-IT" dirty="0" err="1" smtClean="0">
                <a:solidFill>
                  <a:srgbClr val="FF0000"/>
                </a:solidFill>
              </a:rPr>
              <a:t>approach</a:t>
            </a:r>
            <a:r>
              <a:rPr lang="it-IT" dirty="0" smtClean="0">
                <a:solidFill>
                  <a:srgbClr val="FF0000"/>
                </a:solidFill>
              </a:rPr>
              <a:t>; </a:t>
            </a:r>
            <a:r>
              <a:rPr lang="it-IT" dirty="0" err="1" smtClean="0">
                <a:solidFill>
                  <a:srgbClr val="FF0000"/>
                </a:solidFill>
              </a:rPr>
              <a:t>effective</a:t>
            </a:r>
            <a:r>
              <a:rPr lang="it-IT" dirty="0" smtClean="0">
                <a:solidFill>
                  <a:srgbClr val="FF0000"/>
                </a:solidFill>
              </a:rPr>
              <a:t> </a:t>
            </a:r>
            <a:r>
              <a:rPr lang="it-IT" dirty="0" err="1" smtClean="0">
                <a:solidFill>
                  <a:srgbClr val="FF0000"/>
                </a:solidFill>
              </a:rPr>
              <a:t>dimension</a:t>
            </a:r>
            <a:r>
              <a:rPr lang="it-IT" dirty="0" smtClean="0">
                <a:solidFill>
                  <a:srgbClr val="FF0000"/>
                </a:solidFill>
              </a:rPr>
              <a:t> of </a:t>
            </a:r>
          </a:p>
          <a:p>
            <a:r>
              <a:rPr lang="it-IT" dirty="0">
                <a:solidFill>
                  <a:srgbClr val="FF0000"/>
                </a:solidFill>
              </a:rPr>
              <a:t> </a:t>
            </a:r>
            <a:r>
              <a:rPr lang="it-IT" dirty="0" smtClean="0">
                <a:solidFill>
                  <a:srgbClr val="FF0000"/>
                </a:solidFill>
              </a:rPr>
              <a:t>    </a:t>
            </a:r>
            <a:r>
              <a:rPr lang="it-IT" dirty="0" err="1" smtClean="0">
                <a:solidFill>
                  <a:srgbClr val="FF0000"/>
                </a:solidFill>
              </a:rPr>
              <a:t>phase</a:t>
            </a:r>
            <a:r>
              <a:rPr lang="it-IT" dirty="0" smtClean="0">
                <a:solidFill>
                  <a:srgbClr val="FF0000"/>
                </a:solidFill>
              </a:rPr>
              <a:t> </a:t>
            </a:r>
            <a:r>
              <a:rPr lang="it-IT" dirty="0" err="1" smtClean="0">
                <a:solidFill>
                  <a:srgbClr val="FF0000"/>
                </a:solidFill>
              </a:rPr>
              <a:t>space</a:t>
            </a:r>
            <a:r>
              <a:rPr lang="it-IT" dirty="0" smtClean="0">
                <a:solidFill>
                  <a:srgbClr val="FF0000"/>
                </a:solidFill>
              </a:rPr>
              <a:t>. New in </a:t>
            </a:r>
            <a:r>
              <a:rPr lang="it-IT" dirty="0" err="1" smtClean="0">
                <a:solidFill>
                  <a:srgbClr val="FF0000"/>
                </a:solidFill>
              </a:rPr>
              <a:t>economics</a:t>
            </a:r>
            <a:r>
              <a:rPr lang="it-IT" dirty="0" smtClean="0">
                <a:solidFill>
                  <a:srgbClr val="FF0000"/>
                </a:solidFill>
              </a:rPr>
              <a:t>; </a:t>
            </a:r>
            <a:r>
              <a:rPr lang="it-IT" dirty="0" err="1" smtClean="0">
                <a:solidFill>
                  <a:srgbClr val="FF0000"/>
                </a:solidFill>
              </a:rPr>
              <a:t>concretely</a:t>
            </a:r>
            <a:r>
              <a:rPr lang="it-IT" dirty="0" smtClean="0">
                <a:solidFill>
                  <a:srgbClr val="FF0000"/>
                </a:solidFill>
              </a:rPr>
              <a:t> data-</a:t>
            </a:r>
            <a:r>
              <a:rPr lang="it-IT" dirty="0" err="1" smtClean="0">
                <a:solidFill>
                  <a:srgbClr val="FF0000"/>
                </a:solidFill>
              </a:rPr>
              <a:t>driven</a:t>
            </a:r>
            <a:endParaRPr lang="it-IT" dirty="0" smtClean="0">
              <a:solidFill>
                <a:srgbClr val="FF0000"/>
              </a:solidFill>
            </a:endParaRPr>
          </a:p>
          <a:p>
            <a:endParaRPr lang="it-IT" dirty="0"/>
          </a:p>
          <a:p>
            <a:pPr marL="285750" indent="-285750">
              <a:buFont typeface="Arial"/>
              <a:buChar char="•"/>
            </a:pPr>
            <a:r>
              <a:rPr lang="it-IT" dirty="0" smtClean="0"/>
              <a:t>Method of </a:t>
            </a:r>
            <a:r>
              <a:rPr lang="it-IT" dirty="0" err="1" smtClean="0"/>
              <a:t>Regressions</a:t>
            </a:r>
            <a:r>
              <a:rPr lang="it-IT" dirty="0" smtClean="0"/>
              <a:t>: cause-</a:t>
            </a:r>
            <a:r>
              <a:rPr lang="it-IT" dirty="0" err="1" smtClean="0"/>
              <a:t>effect</a:t>
            </a:r>
            <a:r>
              <a:rPr lang="it-IT" dirty="0" smtClean="0"/>
              <a:t> relation; </a:t>
            </a:r>
            <a:r>
              <a:rPr lang="it-IT" dirty="0" err="1" smtClean="0"/>
              <a:t>homogeneity</a:t>
            </a:r>
            <a:r>
              <a:rPr lang="it-IT" dirty="0" smtClean="0"/>
              <a:t> of </a:t>
            </a:r>
            <a:r>
              <a:rPr lang="it-IT" dirty="0" err="1" smtClean="0"/>
              <a:t>response</a:t>
            </a:r>
            <a:r>
              <a:rPr lang="it-IT" dirty="0" smtClean="0"/>
              <a:t> etc.</a:t>
            </a:r>
          </a:p>
          <a:p>
            <a:r>
              <a:rPr lang="it-IT" dirty="0"/>
              <a:t> </a:t>
            </a:r>
            <a:r>
              <a:rPr lang="it-IT" dirty="0" smtClean="0"/>
              <a:t>    </a:t>
            </a:r>
            <a:endParaRPr lang="it-IT" dirty="0"/>
          </a:p>
        </p:txBody>
      </p:sp>
    </p:spTree>
    <p:extLst>
      <p:ext uri="{BB962C8B-B14F-4D97-AF65-F5344CB8AC3E}">
        <p14:creationId xmlns:p14="http://schemas.microsoft.com/office/powerpoint/2010/main" val="2819321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p:nvPr/>
        </p:nvSpPr>
        <p:spPr>
          <a:xfrm>
            <a:off x="-83263" y="163149"/>
            <a:ext cx="10028587" cy="1211031"/>
          </a:xfrm>
          <a:prstGeom prst="rect">
            <a:avLst/>
          </a:prstGeom>
          <a:solidFill>
            <a:srgbClr val="EAEBEF"/>
          </a:solidFill>
          <a:ln w="12700">
            <a:miter lim="400000"/>
          </a:ln>
        </p:spPr>
        <p:txBody>
          <a:bodyPr lIns="35717" tIns="35717" rIns="35717" bIns="35717" anchor="ctr"/>
          <a:lstStyle/>
          <a:p>
            <a:pPr>
              <a:defRPr sz="2400">
                <a:solidFill>
                  <a:srgbClr val="FFFFFF"/>
                </a:solidFill>
              </a:defRPr>
            </a:pPr>
            <a:endParaRPr/>
          </a:p>
        </p:txBody>
      </p:sp>
      <p:sp>
        <p:nvSpPr>
          <p:cNvPr id="158" name="Shape 158"/>
          <p:cNvSpPr/>
          <p:nvPr/>
        </p:nvSpPr>
        <p:spPr>
          <a:xfrm>
            <a:off x="212424" y="232172"/>
            <a:ext cx="8715376" cy="517922"/>
          </a:xfrm>
          <a:prstGeom prst="roundRect">
            <a:avLst>
              <a:gd name="adj" fmla="val 25862"/>
            </a:avLst>
          </a:prstGeom>
          <a:ln w="38100">
            <a:solidFill>
              <a:srgbClr val="000000">
                <a:alpha val="0"/>
              </a:srgbClr>
            </a:solidFill>
            <a:miter lim="400000"/>
          </a:ln>
        </p:spPr>
        <p:txBody>
          <a:bodyPr lIns="35717" tIns="35717" rIns="35717" bIns="35717" anchor="ctr"/>
          <a:lstStyle/>
          <a:p>
            <a:pPr>
              <a:defRPr sz="4800" b="1">
                <a:latin typeface="Helvetica CY"/>
                <a:ea typeface="Helvetica CY"/>
                <a:cs typeface="Helvetica CY"/>
                <a:sym typeface="Helvetica CY"/>
              </a:defRPr>
            </a:pPr>
            <a:endParaRPr/>
          </a:p>
        </p:txBody>
      </p:sp>
      <p:sp>
        <p:nvSpPr>
          <p:cNvPr id="159" name="Shape 159"/>
          <p:cNvSpPr/>
          <p:nvPr/>
        </p:nvSpPr>
        <p:spPr>
          <a:xfrm>
            <a:off x="241102" y="2533104"/>
            <a:ext cx="2768203" cy="1351"/>
          </a:xfrm>
          <a:prstGeom prst="line">
            <a:avLst/>
          </a:prstGeom>
          <a:ln w="38100">
            <a:solidFill>
              <a:srgbClr val="000000">
                <a:alpha val="60000"/>
              </a:srgbClr>
            </a:solidFill>
            <a:custDash>
              <a:ds d="200000" sp="200000"/>
            </a:custDash>
            <a:miter lim="400000"/>
          </a:ln>
        </p:spPr>
        <p:txBody>
          <a:bodyPr lIns="35717" tIns="35717" rIns="35717" bIns="35717" anchor="ctr"/>
          <a:lstStyle/>
          <a:p>
            <a:pPr defTabSz="321457">
              <a:defRPr sz="1200">
                <a:latin typeface="Helvetica"/>
                <a:ea typeface="Helvetica"/>
                <a:cs typeface="Helvetica"/>
                <a:sym typeface="Helvetica"/>
              </a:defRPr>
            </a:pPr>
            <a:endParaRPr/>
          </a:p>
        </p:txBody>
      </p:sp>
      <p:sp>
        <p:nvSpPr>
          <p:cNvPr id="160" name="Shape 160"/>
          <p:cNvSpPr/>
          <p:nvPr/>
        </p:nvSpPr>
        <p:spPr>
          <a:xfrm>
            <a:off x="241102" y="3152180"/>
            <a:ext cx="2768203" cy="1351"/>
          </a:xfrm>
          <a:prstGeom prst="line">
            <a:avLst/>
          </a:prstGeom>
          <a:ln w="38100">
            <a:solidFill>
              <a:srgbClr val="000000">
                <a:alpha val="60000"/>
              </a:srgbClr>
            </a:solidFill>
            <a:custDash>
              <a:ds d="200000" sp="200000"/>
            </a:custDash>
            <a:miter lim="400000"/>
          </a:ln>
        </p:spPr>
        <p:txBody>
          <a:bodyPr lIns="35717" tIns="35717" rIns="35717" bIns="35717" anchor="ctr"/>
          <a:lstStyle/>
          <a:p>
            <a:pPr defTabSz="321457">
              <a:defRPr sz="1200">
                <a:latin typeface="Helvetica"/>
                <a:ea typeface="Helvetica"/>
                <a:cs typeface="Helvetica"/>
                <a:sym typeface="Helvetica"/>
              </a:defRPr>
            </a:pPr>
            <a:endParaRPr/>
          </a:p>
        </p:txBody>
      </p:sp>
      <p:sp>
        <p:nvSpPr>
          <p:cNvPr id="161" name="Shape 161"/>
          <p:cNvSpPr/>
          <p:nvPr/>
        </p:nvSpPr>
        <p:spPr>
          <a:xfrm>
            <a:off x="241102" y="3777258"/>
            <a:ext cx="2768203" cy="1351"/>
          </a:xfrm>
          <a:prstGeom prst="line">
            <a:avLst/>
          </a:prstGeom>
          <a:ln w="38100">
            <a:solidFill>
              <a:srgbClr val="000000">
                <a:alpha val="60000"/>
              </a:srgbClr>
            </a:solidFill>
            <a:custDash>
              <a:ds d="200000" sp="200000"/>
            </a:custDash>
            <a:miter lim="400000"/>
          </a:ln>
        </p:spPr>
        <p:txBody>
          <a:bodyPr lIns="35717" tIns="35717" rIns="35717" bIns="35717" anchor="ctr"/>
          <a:lstStyle/>
          <a:p>
            <a:pPr defTabSz="321457">
              <a:defRPr sz="1200">
                <a:latin typeface="Helvetica"/>
                <a:ea typeface="Helvetica"/>
                <a:cs typeface="Helvetica"/>
                <a:sym typeface="Helvetica"/>
              </a:defRPr>
            </a:pPr>
            <a:endParaRPr/>
          </a:p>
        </p:txBody>
      </p:sp>
      <p:sp>
        <p:nvSpPr>
          <p:cNvPr id="162" name="Shape 162"/>
          <p:cNvSpPr/>
          <p:nvPr/>
        </p:nvSpPr>
        <p:spPr>
          <a:xfrm>
            <a:off x="241102" y="4402336"/>
            <a:ext cx="2768203" cy="1351"/>
          </a:xfrm>
          <a:prstGeom prst="line">
            <a:avLst/>
          </a:prstGeom>
          <a:ln w="38100">
            <a:solidFill>
              <a:srgbClr val="000000">
                <a:alpha val="60000"/>
              </a:srgbClr>
            </a:solidFill>
            <a:custDash>
              <a:ds d="200000" sp="200000"/>
            </a:custDash>
            <a:miter lim="400000"/>
          </a:ln>
        </p:spPr>
        <p:txBody>
          <a:bodyPr lIns="35717" tIns="35717" rIns="35717" bIns="35717" anchor="ctr"/>
          <a:lstStyle/>
          <a:p>
            <a:pPr defTabSz="321457">
              <a:defRPr sz="1200">
                <a:latin typeface="Helvetica"/>
                <a:ea typeface="Helvetica"/>
                <a:cs typeface="Helvetica"/>
                <a:sym typeface="Helvetica"/>
              </a:defRPr>
            </a:pPr>
            <a:endParaRPr/>
          </a:p>
        </p:txBody>
      </p:sp>
      <p:sp>
        <p:nvSpPr>
          <p:cNvPr id="163" name="Shape 163"/>
          <p:cNvSpPr/>
          <p:nvPr/>
        </p:nvSpPr>
        <p:spPr>
          <a:xfrm>
            <a:off x="241102" y="5080992"/>
            <a:ext cx="2768203" cy="1351"/>
          </a:xfrm>
          <a:prstGeom prst="line">
            <a:avLst/>
          </a:prstGeom>
          <a:ln w="38100">
            <a:solidFill>
              <a:srgbClr val="000000">
                <a:alpha val="60000"/>
              </a:srgbClr>
            </a:solidFill>
            <a:custDash>
              <a:ds d="200000" sp="200000"/>
            </a:custDash>
            <a:miter lim="400000"/>
          </a:ln>
        </p:spPr>
        <p:txBody>
          <a:bodyPr lIns="35717" tIns="35717" rIns="35717" bIns="35717" anchor="ctr"/>
          <a:lstStyle/>
          <a:p>
            <a:pPr defTabSz="321457">
              <a:defRPr sz="1200">
                <a:latin typeface="Helvetica"/>
                <a:ea typeface="Helvetica"/>
                <a:cs typeface="Helvetica"/>
                <a:sym typeface="Helvetica"/>
              </a:defRPr>
            </a:pPr>
            <a:endParaRPr/>
          </a:p>
        </p:txBody>
      </p:sp>
      <p:sp>
        <p:nvSpPr>
          <p:cNvPr id="164" name="Shape 164"/>
          <p:cNvSpPr/>
          <p:nvPr/>
        </p:nvSpPr>
        <p:spPr>
          <a:xfrm>
            <a:off x="214313" y="-175893"/>
            <a:ext cx="8715375" cy="1720730"/>
          </a:xfrm>
          <a:prstGeom prst="roundRect">
            <a:avLst>
              <a:gd name="adj" fmla="val 7784"/>
            </a:avLst>
          </a:prstGeom>
          <a:ln w="38100">
            <a:solidFill>
              <a:srgbClr val="000000">
                <a:alpha val="0"/>
              </a:srgbClr>
            </a:solidFill>
            <a:miter lim="400000"/>
          </a:ln>
          <a:extLst>
            <a:ext uri="{C572A759-6A51-4108-AA02-DFA0A04FC94B}">
              <ma14:wrappingTextBoxFlag xmlns:ma14="http://schemas.microsoft.com/office/mac/drawingml/2011/main" val="1"/>
            </a:ext>
          </a:extLst>
        </p:spPr>
        <p:txBody>
          <a:bodyPr lIns="35717" tIns="35717" rIns="35717" bIns="35717" anchor="ctr"/>
          <a:lstStyle/>
          <a:p>
            <a:pPr>
              <a:defRPr sz="6000">
                <a:solidFill>
                  <a:schemeClr val="accent5"/>
                </a:solidFill>
              </a:defRPr>
            </a:pPr>
            <a:r>
              <a:rPr sz="3600" dirty="0"/>
              <a:t>Method of Analogues</a:t>
            </a:r>
          </a:p>
          <a:p>
            <a:pPr>
              <a:defRPr sz="4200"/>
            </a:pPr>
            <a:r>
              <a:rPr sz="2800" dirty="0"/>
              <a:t>forecasting the future by the knowledge of the past</a:t>
            </a:r>
          </a:p>
        </p:txBody>
      </p:sp>
      <p:sp>
        <p:nvSpPr>
          <p:cNvPr id="165" name="Shape 165"/>
          <p:cNvSpPr/>
          <p:nvPr/>
        </p:nvSpPr>
        <p:spPr>
          <a:xfrm>
            <a:off x="616148" y="1786630"/>
            <a:ext cx="1" cy="4018360"/>
          </a:xfrm>
          <a:prstGeom prst="line">
            <a:avLst/>
          </a:prstGeom>
          <a:ln w="38100">
            <a:solidFill>
              <a:srgbClr val="000000">
                <a:alpha val="60000"/>
              </a:srgbClr>
            </a:solidFill>
            <a:custDash>
              <a:ds d="200000" sp="200000"/>
            </a:custDash>
            <a:miter lim="400000"/>
          </a:ln>
        </p:spPr>
        <p:txBody>
          <a:bodyPr lIns="35717" tIns="35717" rIns="35717" bIns="35717" anchor="ctr"/>
          <a:lstStyle/>
          <a:p>
            <a:pPr defTabSz="321457">
              <a:defRPr sz="1200">
                <a:latin typeface="Helvetica"/>
                <a:ea typeface="Helvetica"/>
                <a:cs typeface="Helvetica"/>
                <a:sym typeface="Helvetica"/>
              </a:defRPr>
            </a:pPr>
            <a:endParaRPr/>
          </a:p>
        </p:txBody>
      </p:sp>
      <p:sp>
        <p:nvSpPr>
          <p:cNvPr id="166" name="Shape 166"/>
          <p:cNvSpPr/>
          <p:nvPr/>
        </p:nvSpPr>
        <p:spPr>
          <a:xfrm>
            <a:off x="1269402" y="1785937"/>
            <a:ext cx="1" cy="4018361"/>
          </a:xfrm>
          <a:prstGeom prst="line">
            <a:avLst/>
          </a:prstGeom>
          <a:ln w="38100">
            <a:solidFill>
              <a:srgbClr val="000000">
                <a:alpha val="60000"/>
              </a:srgbClr>
            </a:solidFill>
            <a:custDash>
              <a:ds d="200000" sp="200000"/>
            </a:custDash>
            <a:miter lim="400000"/>
          </a:ln>
        </p:spPr>
        <p:txBody>
          <a:bodyPr lIns="35717" tIns="35717" rIns="35717" bIns="35717" anchor="ctr"/>
          <a:lstStyle/>
          <a:p>
            <a:pPr defTabSz="321457">
              <a:defRPr sz="1200">
                <a:latin typeface="Helvetica"/>
                <a:ea typeface="Helvetica"/>
                <a:cs typeface="Helvetica"/>
                <a:sym typeface="Helvetica"/>
              </a:defRPr>
            </a:pPr>
            <a:endParaRPr/>
          </a:p>
        </p:txBody>
      </p:sp>
      <p:sp>
        <p:nvSpPr>
          <p:cNvPr id="167" name="Shape 167"/>
          <p:cNvSpPr/>
          <p:nvPr/>
        </p:nvSpPr>
        <p:spPr>
          <a:xfrm>
            <a:off x="1921269" y="1785937"/>
            <a:ext cx="1" cy="4018361"/>
          </a:xfrm>
          <a:prstGeom prst="line">
            <a:avLst/>
          </a:prstGeom>
          <a:ln w="38100">
            <a:solidFill>
              <a:srgbClr val="000000">
                <a:alpha val="60000"/>
              </a:srgbClr>
            </a:solidFill>
            <a:custDash>
              <a:ds d="200000" sp="200000"/>
            </a:custDash>
            <a:miter lim="400000"/>
          </a:ln>
        </p:spPr>
        <p:txBody>
          <a:bodyPr lIns="35717" tIns="35717" rIns="35717" bIns="35717" anchor="ctr"/>
          <a:lstStyle/>
          <a:p>
            <a:pPr defTabSz="321457">
              <a:defRPr sz="1200">
                <a:latin typeface="Helvetica"/>
                <a:ea typeface="Helvetica"/>
                <a:cs typeface="Helvetica"/>
                <a:sym typeface="Helvetica"/>
              </a:defRPr>
            </a:pPr>
            <a:endParaRPr/>
          </a:p>
        </p:txBody>
      </p:sp>
      <p:sp>
        <p:nvSpPr>
          <p:cNvPr id="168" name="Shape 168"/>
          <p:cNvSpPr/>
          <p:nvPr/>
        </p:nvSpPr>
        <p:spPr>
          <a:xfrm>
            <a:off x="2537417" y="1785937"/>
            <a:ext cx="1" cy="4018361"/>
          </a:xfrm>
          <a:prstGeom prst="line">
            <a:avLst/>
          </a:prstGeom>
          <a:ln w="38100">
            <a:solidFill>
              <a:srgbClr val="000000">
                <a:alpha val="60000"/>
              </a:srgbClr>
            </a:solidFill>
            <a:custDash>
              <a:ds d="200000" sp="200000"/>
            </a:custDash>
            <a:miter lim="400000"/>
          </a:ln>
        </p:spPr>
        <p:txBody>
          <a:bodyPr lIns="35717" tIns="35717" rIns="35717" bIns="35717" anchor="ctr"/>
          <a:lstStyle/>
          <a:p>
            <a:pPr defTabSz="321457">
              <a:defRPr sz="1200">
                <a:latin typeface="Helvetica"/>
                <a:ea typeface="Helvetica"/>
                <a:cs typeface="Helvetica"/>
                <a:sym typeface="Helvetica"/>
              </a:defRPr>
            </a:pPr>
            <a:endParaRPr/>
          </a:p>
        </p:txBody>
      </p:sp>
      <p:sp>
        <p:nvSpPr>
          <p:cNvPr id="169" name="Shape 169"/>
          <p:cNvSpPr/>
          <p:nvPr/>
        </p:nvSpPr>
        <p:spPr>
          <a:xfrm>
            <a:off x="1268016" y="3777258"/>
            <a:ext cx="660797" cy="616148"/>
          </a:xfrm>
          <a:prstGeom prst="rect">
            <a:avLst/>
          </a:prstGeom>
          <a:solidFill>
            <a:srgbClr val="7A7A7A">
              <a:alpha val="20000"/>
            </a:srgbClr>
          </a:solidFill>
          <a:ln w="38100">
            <a:solidFill>
              <a:srgbClr val="000000">
                <a:alpha val="0"/>
              </a:srgbClr>
            </a:solidFill>
            <a:miter lim="400000"/>
          </a:ln>
        </p:spPr>
        <p:txBody>
          <a:bodyPr lIns="35717" tIns="35717" rIns="35717" bIns="35717" anchor="ctr"/>
          <a:lstStyle/>
          <a:p>
            <a:pPr>
              <a:defRPr sz="6400">
                <a:solidFill>
                  <a:srgbClr val="6E6E6E"/>
                </a:solidFill>
                <a:latin typeface="Gill Sans"/>
                <a:ea typeface="Gill Sans"/>
                <a:cs typeface="Gill Sans"/>
                <a:sym typeface="Gill Sans"/>
              </a:defRPr>
            </a:pPr>
            <a:endParaRPr/>
          </a:p>
        </p:txBody>
      </p:sp>
      <p:sp>
        <p:nvSpPr>
          <p:cNvPr id="170" name="Shape 170"/>
          <p:cNvSpPr/>
          <p:nvPr/>
        </p:nvSpPr>
        <p:spPr>
          <a:xfrm>
            <a:off x="1803708" y="2753467"/>
            <a:ext cx="653144" cy="152024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13043" y="1073"/>
                  <a:pt x="21600" y="0"/>
                </a:cubicBezTo>
              </a:path>
            </a:pathLst>
          </a:custGeom>
          <a:ln w="50800">
            <a:solidFill>
              <a:srgbClr val="FFB255"/>
            </a:solidFill>
            <a:miter lim="400000"/>
            <a:headEnd type="oval"/>
            <a:tailEnd type="triangle"/>
          </a:ln>
        </p:spPr>
        <p:txBody>
          <a:bodyPr lIns="35717" tIns="35717" rIns="35717" bIns="35717" anchor="ctr"/>
          <a:lstStyle/>
          <a:p>
            <a:pPr>
              <a:defRPr sz="4200">
                <a:latin typeface="Gill Sans"/>
                <a:ea typeface="Gill Sans"/>
                <a:cs typeface="Gill Sans"/>
                <a:sym typeface="Gill Sans"/>
              </a:defRPr>
            </a:pPr>
            <a:endParaRPr/>
          </a:p>
        </p:txBody>
      </p:sp>
      <p:sp>
        <p:nvSpPr>
          <p:cNvPr id="171" name="Shape 171"/>
          <p:cNvSpPr/>
          <p:nvPr/>
        </p:nvSpPr>
        <p:spPr>
          <a:xfrm>
            <a:off x="763168" y="3373619"/>
            <a:ext cx="647723" cy="807675"/>
          </a:xfrm>
          <a:custGeom>
            <a:avLst/>
            <a:gdLst/>
            <a:ahLst/>
            <a:cxnLst>
              <a:cxn ang="0">
                <a:pos x="wd2" y="hd2"/>
              </a:cxn>
              <a:cxn ang="5400000">
                <a:pos x="wd2" y="hd2"/>
              </a:cxn>
              <a:cxn ang="10800000">
                <a:pos x="wd2" y="hd2"/>
              </a:cxn>
              <a:cxn ang="16200000">
                <a:pos x="wd2" y="hd2"/>
              </a:cxn>
            </a:cxnLst>
            <a:rect l="0" t="0" r="r" b="b"/>
            <a:pathLst>
              <a:path w="20547" h="21600" extrusionOk="0">
                <a:moveTo>
                  <a:pt x="20547" y="21600"/>
                </a:moveTo>
                <a:cubicBezTo>
                  <a:pt x="20547" y="21600"/>
                  <a:pt x="-1053" y="4412"/>
                  <a:pt x="41" y="0"/>
                </a:cubicBezTo>
              </a:path>
            </a:pathLst>
          </a:custGeom>
          <a:ln w="50800">
            <a:solidFill>
              <a:srgbClr val="FFB255"/>
            </a:solidFill>
            <a:miter lim="400000"/>
            <a:headEnd type="oval"/>
            <a:tailEnd type="triangle"/>
          </a:ln>
        </p:spPr>
        <p:txBody>
          <a:bodyPr lIns="35717" tIns="35717" rIns="35717" bIns="35717" anchor="ctr"/>
          <a:lstStyle/>
          <a:p>
            <a:pPr>
              <a:defRPr sz="4200">
                <a:latin typeface="Gill Sans"/>
                <a:ea typeface="Gill Sans"/>
                <a:cs typeface="Gill Sans"/>
                <a:sym typeface="Gill Sans"/>
              </a:defRPr>
            </a:pPr>
            <a:endParaRPr/>
          </a:p>
        </p:txBody>
      </p:sp>
      <p:sp>
        <p:nvSpPr>
          <p:cNvPr id="172" name="Shape 172"/>
          <p:cNvSpPr/>
          <p:nvPr/>
        </p:nvSpPr>
        <p:spPr>
          <a:xfrm>
            <a:off x="1562298" y="2652117"/>
            <a:ext cx="304717" cy="1576552"/>
          </a:xfrm>
          <a:custGeom>
            <a:avLst/>
            <a:gdLst/>
            <a:ahLst/>
            <a:cxnLst>
              <a:cxn ang="0">
                <a:pos x="wd2" y="hd2"/>
              </a:cxn>
              <a:cxn ang="5400000">
                <a:pos x="wd2" y="hd2"/>
              </a:cxn>
              <a:cxn ang="10800000">
                <a:pos x="wd2" y="hd2"/>
              </a:cxn>
              <a:cxn ang="16200000">
                <a:pos x="wd2" y="hd2"/>
              </a:cxn>
            </a:cxnLst>
            <a:rect l="0" t="0" r="r" b="b"/>
            <a:pathLst>
              <a:path w="13930" h="21600" extrusionOk="0">
                <a:moveTo>
                  <a:pt x="740" y="21600"/>
                </a:moveTo>
                <a:cubicBezTo>
                  <a:pt x="740" y="21600"/>
                  <a:pt x="20645" y="15498"/>
                  <a:pt x="11551" y="12497"/>
                </a:cubicBezTo>
                <a:cubicBezTo>
                  <a:pt x="2458" y="9496"/>
                  <a:pt x="-955" y="6722"/>
                  <a:pt x="225" y="4937"/>
                </a:cubicBezTo>
                <a:cubicBezTo>
                  <a:pt x="1406" y="3153"/>
                  <a:pt x="2779" y="483"/>
                  <a:pt x="8462" y="0"/>
                </a:cubicBezTo>
              </a:path>
            </a:pathLst>
          </a:custGeom>
          <a:ln w="50800">
            <a:solidFill>
              <a:srgbClr val="FFB255"/>
            </a:solidFill>
            <a:miter lim="400000"/>
            <a:headEnd type="oval"/>
            <a:tailEnd type="triangle"/>
          </a:ln>
        </p:spPr>
        <p:txBody>
          <a:bodyPr lIns="35717" tIns="35717" rIns="35717" bIns="35717" anchor="ctr"/>
          <a:lstStyle/>
          <a:p>
            <a:pPr>
              <a:defRPr sz="4200">
                <a:latin typeface="Gill Sans"/>
                <a:ea typeface="Gill Sans"/>
                <a:cs typeface="Gill Sans"/>
                <a:sym typeface="Gill Sans"/>
              </a:defRPr>
            </a:pPr>
            <a:endParaRPr/>
          </a:p>
        </p:txBody>
      </p:sp>
      <p:sp>
        <p:nvSpPr>
          <p:cNvPr id="173" name="Shape 173"/>
          <p:cNvSpPr/>
          <p:nvPr/>
        </p:nvSpPr>
        <p:spPr>
          <a:xfrm>
            <a:off x="1534234" y="3062619"/>
            <a:ext cx="843529" cy="872029"/>
          </a:xfrm>
          <a:custGeom>
            <a:avLst/>
            <a:gdLst/>
            <a:ahLst/>
            <a:cxnLst>
              <a:cxn ang="0">
                <a:pos x="wd2" y="hd2"/>
              </a:cxn>
              <a:cxn ang="5400000">
                <a:pos x="wd2" y="hd2"/>
              </a:cxn>
              <a:cxn ang="10800000">
                <a:pos x="wd2" y="hd2"/>
              </a:cxn>
              <a:cxn ang="16200000">
                <a:pos x="wd2" y="hd2"/>
              </a:cxn>
            </a:cxnLst>
            <a:rect l="0" t="0" r="r" b="b"/>
            <a:pathLst>
              <a:path w="20889" h="20271" extrusionOk="0">
                <a:moveTo>
                  <a:pt x="0" y="20038"/>
                </a:moveTo>
                <a:cubicBezTo>
                  <a:pt x="0" y="20038"/>
                  <a:pt x="13066" y="21600"/>
                  <a:pt x="17290" y="16635"/>
                </a:cubicBezTo>
                <a:cubicBezTo>
                  <a:pt x="21513" y="11669"/>
                  <a:pt x="21600" y="5723"/>
                  <a:pt x="19699" y="0"/>
                </a:cubicBezTo>
              </a:path>
            </a:pathLst>
          </a:custGeom>
          <a:ln w="50800">
            <a:solidFill>
              <a:srgbClr val="FFB255"/>
            </a:solidFill>
            <a:miter lim="400000"/>
            <a:headEnd type="oval"/>
            <a:tailEnd type="triangle"/>
          </a:ln>
        </p:spPr>
        <p:txBody>
          <a:bodyPr lIns="35717" tIns="35717" rIns="35717" bIns="35717" anchor="ctr"/>
          <a:lstStyle/>
          <a:p>
            <a:pPr>
              <a:defRPr sz="4200">
                <a:latin typeface="Gill Sans"/>
                <a:ea typeface="Gill Sans"/>
                <a:cs typeface="Gill Sans"/>
                <a:sym typeface="Gill Sans"/>
              </a:defRPr>
            </a:pPr>
            <a:endParaRPr/>
          </a:p>
        </p:txBody>
      </p:sp>
      <p:sp>
        <p:nvSpPr>
          <p:cNvPr id="174" name="Shape 174"/>
          <p:cNvSpPr/>
          <p:nvPr/>
        </p:nvSpPr>
        <p:spPr>
          <a:xfrm>
            <a:off x="3393281" y="3500437"/>
            <a:ext cx="2473523" cy="544711"/>
          </a:xfrm>
          <a:prstGeom prst="rightArrow">
            <a:avLst>
              <a:gd name="adj1" fmla="val 50267"/>
              <a:gd name="adj2" fmla="val 54062"/>
            </a:avLst>
          </a:prstGeom>
          <a:solidFill>
            <a:srgbClr val="FFB255"/>
          </a:solidFill>
          <a:ln w="25400">
            <a:solidFill>
              <a:srgbClr val="000000">
                <a:alpha val="0"/>
              </a:srgbClr>
            </a:solidFill>
            <a:miter lim="400000"/>
          </a:ln>
        </p:spPr>
        <p:txBody>
          <a:bodyPr lIns="35717" tIns="35717" rIns="35717" bIns="35717"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75" name="Shape 175"/>
          <p:cNvSpPr/>
          <p:nvPr/>
        </p:nvSpPr>
        <p:spPr>
          <a:xfrm>
            <a:off x="3061295" y="3062619"/>
            <a:ext cx="2031405" cy="1471281"/>
          </a:xfrm>
          <a:prstGeom prst="rect">
            <a:avLst/>
          </a:prstGeom>
          <a:solidFill>
            <a:srgbClr val="929292"/>
          </a:solidFill>
          <a:ln w="25400">
            <a:solidFill>
              <a:srgbClr val="000000">
                <a:alpha val="0"/>
              </a:srgbClr>
            </a:solidFill>
            <a:miter lim="400000"/>
          </a:ln>
          <a:extLst>
            <a:ext uri="{C572A759-6A51-4108-AA02-DFA0A04FC94B}">
              <ma14:wrappingTextBoxFlag xmlns:ma14="http://schemas.microsoft.com/office/mac/drawingml/2011/main" val="1"/>
            </a:ext>
          </a:extLst>
        </p:spPr>
        <p:txBody>
          <a:bodyPr lIns="35717" tIns="35717" rIns="35717" bIns="35717" anchor="ctr"/>
          <a:lstStyle/>
          <a:p>
            <a:pPr>
              <a:defRPr sz="3000">
                <a:solidFill>
                  <a:srgbClr val="FFFFFF"/>
                </a:solidFill>
              </a:defRPr>
            </a:pPr>
            <a:r>
              <a:rPr dirty="0"/>
              <a:t>Empirical Evo.</a:t>
            </a:r>
          </a:p>
          <a:p>
            <a:pPr>
              <a:defRPr sz="3000">
                <a:solidFill>
                  <a:srgbClr val="FFFFFF"/>
                </a:solidFill>
              </a:defRPr>
            </a:pPr>
            <a:r>
              <a:rPr dirty="0"/>
              <a:t>Distribution</a:t>
            </a:r>
          </a:p>
        </p:txBody>
      </p:sp>
      <p:sp>
        <p:nvSpPr>
          <p:cNvPr id="176" name="Shape 176"/>
          <p:cNvSpPr/>
          <p:nvPr/>
        </p:nvSpPr>
        <p:spPr>
          <a:xfrm>
            <a:off x="1268016" y="3786188"/>
            <a:ext cx="660797" cy="616148"/>
          </a:xfrm>
          <a:prstGeom prst="rect">
            <a:avLst/>
          </a:prstGeom>
          <a:ln w="50800">
            <a:solidFill>
              <a:srgbClr val="FF4013">
                <a:alpha val="70000"/>
              </a:srgbClr>
            </a:solidFill>
            <a:miter lim="400000"/>
          </a:ln>
        </p:spPr>
        <p:txBody>
          <a:bodyPr lIns="35717" tIns="35717" rIns="35717" bIns="35717" anchor="ctr"/>
          <a:lstStyle/>
          <a:p>
            <a:pPr>
              <a:defRPr sz="6400">
                <a:solidFill>
                  <a:srgbClr val="6E6E6E"/>
                </a:solidFill>
                <a:latin typeface="Gill Sans"/>
                <a:ea typeface="Gill Sans"/>
                <a:cs typeface="Gill Sans"/>
                <a:sym typeface="Gill Sans"/>
              </a:defRPr>
            </a:pPr>
            <a:endParaRPr/>
          </a:p>
        </p:txBody>
      </p:sp>
      <p:sp>
        <p:nvSpPr>
          <p:cNvPr id="177" name="Shape 177"/>
          <p:cNvSpPr/>
          <p:nvPr/>
        </p:nvSpPr>
        <p:spPr>
          <a:xfrm>
            <a:off x="6063258" y="2536031"/>
            <a:ext cx="2768203" cy="1351"/>
          </a:xfrm>
          <a:prstGeom prst="line">
            <a:avLst/>
          </a:prstGeom>
          <a:ln w="38100">
            <a:solidFill>
              <a:srgbClr val="000000">
                <a:alpha val="60000"/>
              </a:srgbClr>
            </a:solidFill>
            <a:custDash>
              <a:ds d="200000" sp="200000"/>
            </a:custDash>
            <a:miter lim="400000"/>
          </a:ln>
        </p:spPr>
        <p:txBody>
          <a:bodyPr lIns="35717" tIns="35717" rIns="35717" bIns="35717" anchor="ctr"/>
          <a:lstStyle/>
          <a:p>
            <a:pPr defTabSz="321457">
              <a:defRPr sz="1200">
                <a:latin typeface="Helvetica"/>
                <a:ea typeface="Helvetica"/>
                <a:cs typeface="Helvetica"/>
                <a:sym typeface="Helvetica"/>
              </a:defRPr>
            </a:pPr>
            <a:endParaRPr/>
          </a:p>
        </p:txBody>
      </p:sp>
      <p:sp>
        <p:nvSpPr>
          <p:cNvPr id="178" name="Shape 178"/>
          <p:cNvSpPr/>
          <p:nvPr/>
        </p:nvSpPr>
        <p:spPr>
          <a:xfrm>
            <a:off x="6063258" y="3152180"/>
            <a:ext cx="2768203" cy="1351"/>
          </a:xfrm>
          <a:prstGeom prst="line">
            <a:avLst/>
          </a:prstGeom>
          <a:ln w="38100">
            <a:solidFill>
              <a:srgbClr val="000000">
                <a:alpha val="60000"/>
              </a:srgbClr>
            </a:solidFill>
            <a:custDash>
              <a:ds d="200000" sp="200000"/>
            </a:custDash>
            <a:miter lim="400000"/>
          </a:ln>
        </p:spPr>
        <p:txBody>
          <a:bodyPr lIns="35717" tIns="35717" rIns="35717" bIns="35717" anchor="ctr"/>
          <a:lstStyle/>
          <a:p>
            <a:pPr defTabSz="321457">
              <a:defRPr sz="1200">
                <a:latin typeface="Helvetica"/>
                <a:ea typeface="Helvetica"/>
                <a:cs typeface="Helvetica"/>
                <a:sym typeface="Helvetica"/>
              </a:defRPr>
            </a:pPr>
            <a:endParaRPr/>
          </a:p>
        </p:txBody>
      </p:sp>
      <p:sp>
        <p:nvSpPr>
          <p:cNvPr id="179" name="Shape 179"/>
          <p:cNvSpPr/>
          <p:nvPr/>
        </p:nvSpPr>
        <p:spPr>
          <a:xfrm>
            <a:off x="6063258" y="3777258"/>
            <a:ext cx="2768203" cy="1351"/>
          </a:xfrm>
          <a:prstGeom prst="line">
            <a:avLst/>
          </a:prstGeom>
          <a:ln w="38100">
            <a:solidFill>
              <a:srgbClr val="000000">
                <a:alpha val="60000"/>
              </a:srgbClr>
            </a:solidFill>
            <a:custDash>
              <a:ds d="200000" sp="200000"/>
            </a:custDash>
            <a:miter lim="400000"/>
          </a:ln>
        </p:spPr>
        <p:txBody>
          <a:bodyPr lIns="35717" tIns="35717" rIns="35717" bIns="35717" anchor="ctr"/>
          <a:lstStyle/>
          <a:p>
            <a:pPr defTabSz="321457">
              <a:defRPr sz="1200">
                <a:latin typeface="Helvetica"/>
                <a:ea typeface="Helvetica"/>
                <a:cs typeface="Helvetica"/>
                <a:sym typeface="Helvetica"/>
              </a:defRPr>
            </a:pPr>
            <a:endParaRPr/>
          </a:p>
        </p:txBody>
      </p:sp>
      <p:sp>
        <p:nvSpPr>
          <p:cNvPr id="180" name="Shape 180"/>
          <p:cNvSpPr/>
          <p:nvPr/>
        </p:nvSpPr>
        <p:spPr>
          <a:xfrm>
            <a:off x="6063258" y="4402336"/>
            <a:ext cx="2768203" cy="1351"/>
          </a:xfrm>
          <a:prstGeom prst="line">
            <a:avLst/>
          </a:prstGeom>
          <a:ln w="38100">
            <a:solidFill>
              <a:srgbClr val="000000">
                <a:alpha val="60000"/>
              </a:srgbClr>
            </a:solidFill>
            <a:custDash>
              <a:ds d="200000" sp="200000"/>
            </a:custDash>
            <a:miter lim="400000"/>
          </a:ln>
        </p:spPr>
        <p:txBody>
          <a:bodyPr lIns="35717" tIns="35717" rIns="35717" bIns="35717" anchor="ctr"/>
          <a:lstStyle/>
          <a:p>
            <a:pPr defTabSz="321457">
              <a:defRPr sz="1200">
                <a:latin typeface="Helvetica"/>
                <a:ea typeface="Helvetica"/>
                <a:cs typeface="Helvetica"/>
                <a:sym typeface="Helvetica"/>
              </a:defRPr>
            </a:pPr>
            <a:endParaRPr/>
          </a:p>
        </p:txBody>
      </p:sp>
      <p:sp>
        <p:nvSpPr>
          <p:cNvPr id="181" name="Shape 181"/>
          <p:cNvSpPr/>
          <p:nvPr/>
        </p:nvSpPr>
        <p:spPr>
          <a:xfrm>
            <a:off x="6063258" y="5080992"/>
            <a:ext cx="2768203" cy="1351"/>
          </a:xfrm>
          <a:prstGeom prst="line">
            <a:avLst/>
          </a:prstGeom>
          <a:ln w="38100">
            <a:solidFill>
              <a:srgbClr val="000000">
                <a:alpha val="60000"/>
              </a:srgbClr>
            </a:solidFill>
            <a:custDash>
              <a:ds d="200000" sp="200000"/>
            </a:custDash>
            <a:miter lim="400000"/>
          </a:ln>
        </p:spPr>
        <p:txBody>
          <a:bodyPr lIns="35717" tIns="35717" rIns="35717" bIns="35717" anchor="ctr"/>
          <a:lstStyle/>
          <a:p>
            <a:pPr defTabSz="321457">
              <a:defRPr sz="1200">
                <a:latin typeface="Helvetica"/>
                <a:ea typeface="Helvetica"/>
                <a:cs typeface="Helvetica"/>
                <a:sym typeface="Helvetica"/>
              </a:defRPr>
            </a:pPr>
            <a:endParaRPr/>
          </a:p>
        </p:txBody>
      </p:sp>
      <p:sp>
        <p:nvSpPr>
          <p:cNvPr id="182" name="Shape 182"/>
          <p:cNvSpPr/>
          <p:nvPr/>
        </p:nvSpPr>
        <p:spPr>
          <a:xfrm>
            <a:off x="6439691" y="1785937"/>
            <a:ext cx="1" cy="4018361"/>
          </a:xfrm>
          <a:prstGeom prst="line">
            <a:avLst/>
          </a:prstGeom>
          <a:ln w="38100">
            <a:solidFill>
              <a:srgbClr val="000000">
                <a:alpha val="60000"/>
              </a:srgbClr>
            </a:solidFill>
            <a:custDash>
              <a:ds d="200000" sp="200000"/>
            </a:custDash>
            <a:miter lim="400000"/>
          </a:ln>
        </p:spPr>
        <p:txBody>
          <a:bodyPr lIns="35717" tIns="35717" rIns="35717" bIns="35717" anchor="ctr"/>
          <a:lstStyle/>
          <a:p>
            <a:pPr defTabSz="321457">
              <a:defRPr sz="1200">
                <a:latin typeface="Helvetica"/>
                <a:ea typeface="Helvetica"/>
                <a:cs typeface="Helvetica"/>
                <a:sym typeface="Helvetica"/>
              </a:defRPr>
            </a:pPr>
            <a:endParaRPr/>
          </a:p>
        </p:txBody>
      </p:sp>
      <p:sp>
        <p:nvSpPr>
          <p:cNvPr id="183" name="Shape 183"/>
          <p:cNvSpPr/>
          <p:nvPr/>
        </p:nvSpPr>
        <p:spPr>
          <a:xfrm>
            <a:off x="7091558" y="1785937"/>
            <a:ext cx="1" cy="4018361"/>
          </a:xfrm>
          <a:prstGeom prst="line">
            <a:avLst/>
          </a:prstGeom>
          <a:ln w="38100">
            <a:solidFill>
              <a:srgbClr val="000000">
                <a:alpha val="60000"/>
              </a:srgbClr>
            </a:solidFill>
            <a:custDash>
              <a:ds d="200000" sp="200000"/>
            </a:custDash>
            <a:miter lim="400000"/>
          </a:ln>
        </p:spPr>
        <p:txBody>
          <a:bodyPr lIns="35717" tIns="35717" rIns="35717" bIns="35717" anchor="ctr"/>
          <a:lstStyle/>
          <a:p>
            <a:pPr defTabSz="321457">
              <a:defRPr sz="1200">
                <a:latin typeface="Helvetica"/>
                <a:ea typeface="Helvetica"/>
                <a:cs typeface="Helvetica"/>
                <a:sym typeface="Helvetica"/>
              </a:defRPr>
            </a:pPr>
            <a:endParaRPr/>
          </a:p>
        </p:txBody>
      </p:sp>
      <p:sp>
        <p:nvSpPr>
          <p:cNvPr id="184" name="Shape 184"/>
          <p:cNvSpPr/>
          <p:nvPr/>
        </p:nvSpPr>
        <p:spPr>
          <a:xfrm>
            <a:off x="7743425" y="1785937"/>
            <a:ext cx="1" cy="4018361"/>
          </a:xfrm>
          <a:prstGeom prst="line">
            <a:avLst/>
          </a:prstGeom>
          <a:ln w="38100">
            <a:solidFill>
              <a:srgbClr val="000000">
                <a:alpha val="60000"/>
              </a:srgbClr>
            </a:solidFill>
            <a:custDash>
              <a:ds d="200000" sp="200000"/>
            </a:custDash>
            <a:miter lim="400000"/>
          </a:ln>
        </p:spPr>
        <p:txBody>
          <a:bodyPr lIns="35717" tIns="35717" rIns="35717" bIns="35717" anchor="ctr"/>
          <a:lstStyle/>
          <a:p>
            <a:pPr defTabSz="321457">
              <a:defRPr sz="1200">
                <a:latin typeface="Helvetica"/>
                <a:ea typeface="Helvetica"/>
                <a:cs typeface="Helvetica"/>
                <a:sym typeface="Helvetica"/>
              </a:defRPr>
            </a:pPr>
            <a:endParaRPr/>
          </a:p>
        </p:txBody>
      </p:sp>
      <p:sp>
        <p:nvSpPr>
          <p:cNvPr id="185" name="Shape 185"/>
          <p:cNvSpPr/>
          <p:nvPr/>
        </p:nvSpPr>
        <p:spPr>
          <a:xfrm>
            <a:off x="8395292" y="1785937"/>
            <a:ext cx="1" cy="4018361"/>
          </a:xfrm>
          <a:prstGeom prst="line">
            <a:avLst/>
          </a:prstGeom>
          <a:ln w="38100">
            <a:solidFill>
              <a:srgbClr val="000000">
                <a:alpha val="60000"/>
              </a:srgbClr>
            </a:solidFill>
            <a:custDash>
              <a:ds d="200000" sp="200000"/>
            </a:custDash>
            <a:miter lim="400000"/>
          </a:ln>
        </p:spPr>
        <p:txBody>
          <a:bodyPr lIns="35717" tIns="35717" rIns="35717" bIns="35717" anchor="ctr"/>
          <a:lstStyle/>
          <a:p>
            <a:pPr defTabSz="321457">
              <a:defRPr sz="1200">
                <a:latin typeface="Helvetica"/>
                <a:ea typeface="Helvetica"/>
                <a:cs typeface="Helvetica"/>
                <a:sym typeface="Helvetica"/>
              </a:defRPr>
            </a:pPr>
            <a:endParaRPr/>
          </a:p>
        </p:txBody>
      </p:sp>
      <p:sp>
        <p:nvSpPr>
          <p:cNvPr id="186" name="Shape 186"/>
          <p:cNvSpPr/>
          <p:nvPr/>
        </p:nvSpPr>
        <p:spPr>
          <a:xfrm>
            <a:off x="7090172" y="3777258"/>
            <a:ext cx="660797" cy="616148"/>
          </a:xfrm>
          <a:prstGeom prst="rect">
            <a:avLst/>
          </a:prstGeom>
          <a:ln w="50800">
            <a:solidFill>
              <a:srgbClr val="FF4013">
                <a:alpha val="70000"/>
              </a:srgbClr>
            </a:solidFill>
            <a:miter lim="400000"/>
          </a:ln>
        </p:spPr>
        <p:txBody>
          <a:bodyPr lIns="35717" tIns="35717" rIns="35717" bIns="35717" anchor="ctr"/>
          <a:lstStyle/>
          <a:p>
            <a:pPr>
              <a:defRPr sz="6400">
                <a:solidFill>
                  <a:srgbClr val="6E6E6E"/>
                </a:solidFill>
                <a:latin typeface="Gill Sans"/>
                <a:ea typeface="Gill Sans"/>
                <a:cs typeface="Gill Sans"/>
                <a:sym typeface="Gill Sans"/>
              </a:defRPr>
            </a:pPr>
            <a:endParaRPr/>
          </a:p>
        </p:txBody>
      </p:sp>
      <p:sp>
        <p:nvSpPr>
          <p:cNvPr id="187" name="Shape 187"/>
          <p:cNvSpPr/>
          <p:nvPr/>
        </p:nvSpPr>
        <p:spPr>
          <a:xfrm>
            <a:off x="6429375" y="3161110"/>
            <a:ext cx="660797" cy="616148"/>
          </a:xfrm>
          <a:prstGeom prst="rect">
            <a:avLst/>
          </a:prstGeom>
          <a:solidFill>
            <a:srgbClr val="FFB255">
              <a:alpha val="30000"/>
            </a:srgbClr>
          </a:solidFill>
          <a:ln w="38100">
            <a:solidFill>
              <a:srgbClr val="000000">
                <a:alpha val="0"/>
              </a:srgbClr>
            </a:solidFill>
            <a:miter lim="400000"/>
          </a:ln>
        </p:spPr>
        <p:txBody>
          <a:bodyPr lIns="35717" tIns="35717" rIns="35717" bIns="35717" anchor="ctr"/>
          <a:lstStyle/>
          <a:p>
            <a:pPr>
              <a:defRPr sz="6400">
                <a:solidFill>
                  <a:srgbClr val="6E6E6E"/>
                </a:solidFill>
                <a:latin typeface="Gill Sans"/>
                <a:ea typeface="Gill Sans"/>
                <a:cs typeface="Gill Sans"/>
                <a:sym typeface="Gill Sans"/>
              </a:defRPr>
            </a:pPr>
            <a:endParaRPr/>
          </a:p>
        </p:txBody>
      </p:sp>
      <p:sp>
        <p:nvSpPr>
          <p:cNvPr id="188" name="Shape 188"/>
          <p:cNvSpPr/>
          <p:nvPr/>
        </p:nvSpPr>
        <p:spPr>
          <a:xfrm>
            <a:off x="7090172" y="2536031"/>
            <a:ext cx="660797" cy="616148"/>
          </a:xfrm>
          <a:prstGeom prst="rect">
            <a:avLst/>
          </a:prstGeom>
          <a:solidFill>
            <a:srgbClr val="FFB255">
              <a:alpha val="30000"/>
            </a:srgbClr>
          </a:solidFill>
          <a:ln w="38100">
            <a:solidFill>
              <a:srgbClr val="000000">
                <a:alpha val="0"/>
              </a:srgbClr>
            </a:solidFill>
            <a:miter lim="400000"/>
          </a:ln>
        </p:spPr>
        <p:txBody>
          <a:bodyPr lIns="35717" tIns="35717" rIns="35717" bIns="35717" anchor="ctr"/>
          <a:lstStyle/>
          <a:p>
            <a:pPr>
              <a:defRPr sz="6400">
                <a:solidFill>
                  <a:srgbClr val="6E6E6E"/>
                </a:solidFill>
                <a:latin typeface="Gill Sans"/>
                <a:ea typeface="Gill Sans"/>
                <a:cs typeface="Gill Sans"/>
                <a:sym typeface="Gill Sans"/>
              </a:defRPr>
            </a:pPr>
            <a:endParaRPr/>
          </a:p>
        </p:txBody>
      </p:sp>
      <p:sp>
        <p:nvSpPr>
          <p:cNvPr id="189" name="Shape 189"/>
          <p:cNvSpPr/>
          <p:nvPr/>
        </p:nvSpPr>
        <p:spPr>
          <a:xfrm>
            <a:off x="7750969" y="2527102"/>
            <a:ext cx="660797" cy="616148"/>
          </a:xfrm>
          <a:prstGeom prst="rect">
            <a:avLst/>
          </a:prstGeom>
          <a:solidFill>
            <a:srgbClr val="FFB255">
              <a:alpha val="70000"/>
            </a:srgbClr>
          </a:solidFill>
          <a:ln w="38100">
            <a:solidFill>
              <a:srgbClr val="000000">
                <a:alpha val="0"/>
              </a:srgbClr>
            </a:solidFill>
            <a:miter lim="400000"/>
          </a:ln>
        </p:spPr>
        <p:txBody>
          <a:bodyPr lIns="35717" tIns="35717" rIns="35717" bIns="35717" anchor="ctr"/>
          <a:lstStyle/>
          <a:p>
            <a:pPr>
              <a:defRPr sz="6400">
                <a:solidFill>
                  <a:srgbClr val="6E6E6E"/>
                </a:solidFill>
                <a:latin typeface="Gill Sans"/>
                <a:ea typeface="Gill Sans"/>
                <a:cs typeface="Gill Sans"/>
                <a:sym typeface="Gill Sans"/>
              </a:defRPr>
            </a:pPr>
            <a:endParaRPr/>
          </a:p>
        </p:txBody>
      </p:sp>
      <p:sp>
        <p:nvSpPr>
          <p:cNvPr id="190" name="Shape 190"/>
          <p:cNvSpPr/>
          <p:nvPr/>
        </p:nvSpPr>
        <p:spPr>
          <a:xfrm>
            <a:off x="163699" y="6224548"/>
            <a:ext cx="6243405" cy="349131"/>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r>
              <a:t>approach conceptually similar to non-parametric regressions</a:t>
            </a:r>
          </a:p>
        </p:txBody>
      </p:sp>
    </p:spTree>
    <p:extLst>
      <p:ext uri="{BB962C8B-B14F-4D97-AF65-F5344CB8AC3E}">
        <p14:creationId xmlns:p14="http://schemas.microsoft.com/office/powerpoint/2010/main" val="3899114100"/>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7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175"/>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177"/>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178"/>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179"/>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iterate>
                                    <p:tmAbs val="0"/>
                                  </p:iterate>
                                  <p:childTnLst>
                                    <p:set>
                                      <p:cBhvr>
                                        <p:cTn id="21" fill="hold"/>
                                        <p:tgtEl>
                                          <p:spTgt spid="180"/>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iterate>
                                    <p:tmAbs val="0"/>
                                  </p:iterate>
                                  <p:childTnLst>
                                    <p:set>
                                      <p:cBhvr>
                                        <p:cTn id="24" fill="hold"/>
                                        <p:tgtEl>
                                          <p:spTgt spid="181"/>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iterate>
                                    <p:tmAbs val="0"/>
                                  </p:iterate>
                                  <p:childTnLst>
                                    <p:set>
                                      <p:cBhvr>
                                        <p:cTn id="27" fill="hold"/>
                                        <p:tgtEl>
                                          <p:spTgt spid="182"/>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iterate>
                                    <p:tmAbs val="0"/>
                                  </p:iterate>
                                  <p:childTnLst>
                                    <p:set>
                                      <p:cBhvr>
                                        <p:cTn id="30" fill="hold"/>
                                        <p:tgtEl>
                                          <p:spTgt spid="183"/>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iterate>
                                    <p:tmAbs val="0"/>
                                  </p:iterate>
                                  <p:childTnLst>
                                    <p:set>
                                      <p:cBhvr>
                                        <p:cTn id="33" fill="hold"/>
                                        <p:tgtEl>
                                          <p:spTgt spid="184"/>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iterate>
                                    <p:tmAbs val="0"/>
                                  </p:iterate>
                                  <p:childTnLst>
                                    <p:set>
                                      <p:cBhvr>
                                        <p:cTn id="36" fill="hold"/>
                                        <p:tgtEl>
                                          <p:spTgt spid="185"/>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iterate>
                                    <p:tmAbs val="0"/>
                                  </p:iterate>
                                  <p:childTnLst>
                                    <p:set>
                                      <p:cBhvr>
                                        <p:cTn id="39" fill="hold"/>
                                        <p:tgtEl>
                                          <p:spTgt spid="186"/>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iterate>
                                    <p:tmAbs val="0"/>
                                  </p:iterate>
                                  <p:childTnLst>
                                    <p:set>
                                      <p:cBhvr>
                                        <p:cTn id="42" fill="hold"/>
                                        <p:tgtEl>
                                          <p:spTgt spid="187"/>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grpId="0" nodeType="afterEffect">
                                  <p:stCondLst>
                                    <p:cond delay="0"/>
                                  </p:stCondLst>
                                  <p:iterate>
                                    <p:tmAbs val="0"/>
                                  </p:iterate>
                                  <p:childTnLst>
                                    <p:set>
                                      <p:cBhvr>
                                        <p:cTn id="45" fill="hold"/>
                                        <p:tgtEl>
                                          <p:spTgt spid="188"/>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grpId="0" nodeType="afterEffect">
                                  <p:stCondLst>
                                    <p:cond delay="0"/>
                                  </p:stCondLst>
                                  <p:iterate>
                                    <p:tmAbs val="0"/>
                                  </p:iterate>
                                  <p:childTnLst>
                                    <p:set>
                                      <p:cBhvr>
                                        <p:cTn id="48" fill="hold"/>
                                        <p:tgtEl>
                                          <p:spTgt spid="1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animBg="1" advAuto="0"/>
      <p:bldP spid="175" grpId="0" animBg="1" advAuto="0"/>
      <p:bldP spid="177" grpId="0" animBg="1" advAuto="0"/>
      <p:bldP spid="178" grpId="0" animBg="1" advAuto="0"/>
      <p:bldP spid="179" grpId="0" animBg="1" advAuto="0"/>
      <p:bldP spid="180" grpId="0" animBg="1" advAuto="0"/>
      <p:bldP spid="181" grpId="0" animBg="1" advAuto="0"/>
      <p:bldP spid="182" grpId="0" animBg="1" advAuto="0"/>
      <p:bldP spid="183" grpId="0" animBg="1" advAuto="0"/>
      <p:bldP spid="184" grpId="0" animBg="1" advAuto="0"/>
      <p:bldP spid="185" grpId="0" animBg="1" advAuto="0"/>
      <p:bldP spid="186" grpId="0" animBg="1" advAuto="0"/>
      <p:bldP spid="187" grpId="0" animBg="1" advAuto="0"/>
      <p:bldP spid="188" grpId="0" animBg="1" advAuto="0"/>
      <p:bldP spid="189" grpId="0"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Rectangle"/>
          <p:cNvSpPr/>
          <p:nvPr/>
        </p:nvSpPr>
        <p:spPr>
          <a:xfrm>
            <a:off x="-83263" y="186961"/>
            <a:ext cx="10028587" cy="670912"/>
          </a:xfrm>
          <a:prstGeom prst="rect">
            <a:avLst/>
          </a:prstGeom>
          <a:solidFill>
            <a:srgbClr val="EAEBEF"/>
          </a:solidFill>
          <a:ln w="12700">
            <a:miter lim="400000"/>
          </a:ln>
        </p:spPr>
        <p:txBody>
          <a:bodyPr lIns="35717" tIns="35717" rIns="35717" bIns="35717" anchor="ctr"/>
          <a:lstStyle/>
          <a:p>
            <a:pPr>
              <a:defRPr sz="2400">
                <a:solidFill>
                  <a:srgbClr val="FFFFFF"/>
                </a:solidFill>
              </a:defRPr>
            </a:pPr>
            <a:endParaRPr/>
          </a:p>
        </p:txBody>
      </p:sp>
      <p:pic>
        <p:nvPicPr>
          <p:cNvPr id="253" name="fig_flyer.pdf" descr="fig_flyer.pdf"/>
          <p:cNvPicPr>
            <a:picLocks noChangeAspect="1"/>
          </p:cNvPicPr>
          <p:nvPr/>
        </p:nvPicPr>
        <p:blipFill>
          <a:blip r:embed="rId2">
            <a:extLst/>
          </a:blip>
          <a:srcRect l="20" r="20" b="5040"/>
          <a:stretch>
            <a:fillRect/>
          </a:stretch>
        </p:blipFill>
        <p:spPr>
          <a:xfrm>
            <a:off x="2430689" y="3403810"/>
            <a:ext cx="4282578" cy="3051296"/>
          </a:xfrm>
          <a:prstGeom prst="rect">
            <a:avLst/>
          </a:prstGeom>
          <a:ln w="12700">
            <a:miter lim="400000"/>
          </a:ln>
        </p:spPr>
      </p:pic>
      <p:pic>
        <p:nvPicPr>
          <p:cNvPr id="254" name="13.0_2.0.jpg" descr="13.0_2.0.jpg"/>
          <p:cNvPicPr>
            <a:picLocks noChangeAspect="1"/>
          </p:cNvPicPr>
          <p:nvPr/>
        </p:nvPicPr>
        <p:blipFill>
          <a:blip r:embed="rId3">
            <a:extLst/>
          </a:blip>
          <a:srcRect l="3796" t="8210" r="3796" b="5052"/>
          <a:stretch>
            <a:fillRect/>
          </a:stretch>
        </p:blipFill>
        <p:spPr>
          <a:xfrm>
            <a:off x="978256" y="928964"/>
            <a:ext cx="2904423" cy="2726189"/>
          </a:xfrm>
          <a:prstGeom prst="rect">
            <a:avLst/>
          </a:prstGeom>
          <a:ln w="12700">
            <a:miter lim="400000"/>
          </a:ln>
        </p:spPr>
      </p:pic>
      <p:pic>
        <p:nvPicPr>
          <p:cNvPr id="255" name="17.0_2.0.jpg" descr="17.0_2.0.jpg"/>
          <p:cNvPicPr>
            <a:picLocks noChangeAspect="1"/>
          </p:cNvPicPr>
          <p:nvPr/>
        </p:nvPicPr>
        <p:blipFill>
          <a:blip r:embed="rId4">
            <a:extLst/>
          </a:blip>
          <a:srcRect l="2578" t="7736" r="4584" b="4584"/>
          <a:stretch>
            <a:fillRect/>
          </a:stretch>
        </p:blipFill>
        <p:spPr>
          <a:xfrm>
            <a:off x="5143500" y="925754"/>
            <a:ext cx="2893219" cy="2732485"/>
          </a:xfrm>
          <a:prstGeom prst="rect">
            <a:avLst/>
          </a:prstGeom>
          <a:ln w="12700">
            <a:miter lim="400000"/>
          </a:ln>
        </p:spPr>
      </p:pic>
      <p:sp>
        <p:nvSpPr>
          <p:cNvPr id="256" name="Line"/>
          <p:cNvSpPr/>
          <p:nvPr/>
        </p:nvSpPr>
        <p:spPr>
          <a:xfrm>
            <a:off x="2190221" y="3200189"/>
            <a:ext cx="1589052" cy="2207829"/>
          </a:xfrm>
          <a:custGeom>
            <a:avLst/>
            <a:gdLst/>
            <a:ahLst/>
            <a:cxnLst>
              <a:cxn ang="0">
                <a:pos x="wd2" y="hd2"/>
              </a:cxn>
              <a:cxn ang="5400000">
                <a:pos x="wd2" y="hd2"/>
              </a:cxn>
              <a:cxn ang="10800000">
                <a:pos x="wd2" y="hd2"/>
              </a:cxn>
              <a:cxn ang="16200000">
                <a:pos x="wd2" y="hd2"/>
              </a:cxn>
            </a:cxnLst>
            <a:rect l="0" t="0" r="r" b="b"/>
            <a:pathLst>
              <a:path w="21223" h="21600" extrusionOk="0">
                <a:moveTo>
                  <a:pt x="21223" y="21600"/>
                </a:moveTo>
                <a:cubicBezTo>
                  <a:pt x="21223" y="21600"/>
                  <a:pt x="-377" y="5647"/>
                  <a:pt x="5" y="0"/>
                </a:cubicBezTo>
              </a:path>
            </a:pathLst>
          </a:custGeom>
          <a:ln w="63500">
            <a:solidFill>
              <a:schemeClr val="accent4">
                <a:hueOff val="384618"/>
                <a:satOff val="3869"/>
                <a:lumOff val="5802"/>
              </a:schemeClr>
            </a:solidFill>
            <a:miter lim="400000"/>
            <a:headEnd type="oval"/>
            <a:tailEnd type="triangle"/>
          </a:ln>
        </p:spPr>
        <p:txBody>
          <a:bodyPr lIns="35717" tIns="35717" rIns="35717" bIns="35717" anchor="ctr"/>
          <a:lstStyle/>
          <a:p>
            <a:pPr>
              <a:defRPr sz="4200">
                <a:latin typeface="Gill Sans"/>
                <a:ea typeface="Gill Sans"/>
                <a:cs typeface="Gill Sans"/>
                <a:sym typeface="Gill Sans"/>
              </a:defRPr>
            </a:pPr>
            <a:endParaRPr/>
          </a:p>
        </p:txBody>
      </p:sp>
      <p:sp>
        <p:nvSpPr>
          <p:cNvPr id="257" name="Line"/>
          <p:cNvSpPr/>
          <p:nvPr/>
        </p:nvSpPr>
        <p:spPr>
          <a:xfrm>
            <a:off x="4927271" y="3190749"/>
            <a:ext cx="2541412" cy="232907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19384" y="8915"/>
                  <a:pt x="21600" y="0"/>
                </a:cubicBezTo>
              </a:path>
            </a:pathLst>
          </a:custGeom>
          <a:ln w="63500">
            <a:solidFill>
              <a:schemeClr val="accent4">
                <a:hueOff val="384618"/>
                <a:satOff val="3869"/>
                <a:lumOff val="5802"/>
              </a:schemeClr>
            </a:solidFill>
            <a:miter lim="400000"/>
            <a:headEnd type="oval"/>
            <a:tailEnd type="triangle"/>
          </a:ln>
        </p:spPr>
        <p:txBody>
          <a:bodyPr lIns="35717" tIns="35717" rIns="35717" bIns="35717" anchor="ctr"/>
          <a:lstStyle/>
          <a:p>
            <a:pPr>
              <a:defRPr sz="4200">
                <a:latin typeface="Gill Sans"/>
                <a:ea typeface="Gill Sans"/>
                <a:cs typeface="Gill Sans"/>
                <a:sym typeface="Gill Sans"/>
              </a:defRPr>
            </a:pPr>
            <a:endParaRPr/>
          </a:p>
        </p:txBody>
      </p:sp>
      <p:sp>
        <p:nvSpPr>
          <p:cNvPr id="258" name="In the laminar regime (green area) the evolution of countries tends to be highly predictable"/>
          <p:cNvSpPr/>
          <p:nvPr/>
        </p:nvSpPr>
        <p:spPr>
          <a:xfrm>
            <a:off x="182584" y="3735439"/>
            <a:ext cx="2310195" cy="2657455"/>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p>
            <a:pPr algn="l">
              <a:defRPr sz="2400">
                <a:solidFill>
                  <a:srgbClr val="53585F"/>
                </a:solidFill>
              </a:defRPr>
            </a:pPr>
            <a:r>
              <a:t>In the laminar regime (green area) the evolution of countries tends to be </a:t>
            </a:r>
            <a:r>
              <a:rPr b="1">
                <a:solidFill>
                  <a:schemeClr val="accent2"/>
                </a:solidFill>
                <a:latin typeface="Helvetica"/>
                <a:ea typeface="Helvetica"/>
                <a:cs typeface="Helvetica"/>
                <a:sym typeface="Helvetica"/>
              </a:rPr>
              <a:t>highly predictable</a:t>
            </a:r>
            <a:r>
              <a:rPr b="1">
                <a:solidFill>
                  <a:schemeClr val="accent5"/>
                </a:solidFill>
                <a:latin typeface="Helvetica"/>
                <a:ea typeface="Helvetica"/>
                <a:cs typeface="Helvetica"/>
                <a:sym typeface="Helvetica"/>
              </a:rPr>
              <a:t> </a:t>
            </a:r>
          </a:p>
        </p:txBody>
      </p:sp>
      <p:sp>
        <p:nvSpPr>
          <p:cNvPr id="259" name="The Selective Predictability Scheme (SPS)"/>
          <p:cNvSpPr/>
          <p:nvPr/>
        </p:nvSpPr>
        <p:spPr>
          <a:xfrm>
            <a:off x="102731" y="240131"/>
            <a:ext cx="8282713" cy="564574"/>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a:defRPr sz="5000">
                <a:solidFill>
                  <a:schemeClr val="accent5"/>
                </a:solidFill>
              </a:defRPr>
            </a:pPr>
            <a:r>
              <a:rPr sz="3200" b="1" dirty="0">
                <a:latin typeface="Helvetica"/>
                <a:ea typeface="Helvetica"/>
                <a:cs typeface="Helvetica"/>
                <a:sym typeface="Helvetica"/>
              </a:rPr>
              <a:t>The Selective Predictability Scheme </a:t>
            </a:r>
            <a:r>
              <a:rPr sz="3200" dirty="0">
                <a:solidFill>
                  <a:srgbClr val="53585F"/>
                </a:solidFill>
              </a:rPr>
              <a:t>(SPS)</a:t>
            </a:r>
          </a:p>
        </p:txBody>
      </p:sp>
      <p:sp>
        <p:nvSpPr>
          <p:cNvPr id="260" name="SPS = forecasting the future by the knowledge of the past (green area)"/>
          <p:cNvSpPr/>
          <p:nvPr/>
        </p:nvSpPr>
        <p:spPr>
          <a:xfrm>
            <a:off x="6811502" y="3785329"/>
            <a:ext cx="2182868" cy="2288123"/>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p>
            <a:pPr algn="l">
              <a:defRPr sz="2400">
                <a:solidFill>
                  <a:srgbClr val="53585F"/>
                </a:solidFill>
              </a:defRPr>
            </a:pPr>
            <a:r>
              <a:rPr b="1">
                <a:solidFill>
                  <a:schemeClr val="accent2"/>
                </a:solidFill>
                <a:latin typeface="Helvetica"/>
                <a:ea typeface="Helvetica"/>
                <a:cs typeface="Helvetica"/>
                <a:sym typeface="Helvetica"/>
              </a:rPr>
              <a:t>SPS</a:t>
            </a:r>
            <a:r>
              <a:t> = forecasting the future by the knowledge of the past (green area)</a:t>
            </a:r>
          </a:p>
        </p:txBody>
      </p:sp>
    </p:spTree>
    <p:extLst>
      <p:ext uri="{BB962C8B-B14F-4D97-AF65-F5344CB8AC3E}">
        <p14:creationId xmlns:p14="http://schemas.microsoft.com/office/powerpoint/2010/main" val="4277791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 name="Group 276"/>
          <p:cNvGrpSpPr/>
          <p:nvPr/>
        </p:nvGrpSpPr>
        <p:grpSpPr>
          <a:xfrm>
            <a:off x="571500" y="907368"/>
            <a:ext cx="8001001" cy="5950631"/>
            <a:chOff x="0" y="0"/>
            <a:chExt cx="11379200" cy="9753600"/>
          </a:xfrm>
        </p:grpSpPr>
        <p:pic>
          <p:nvPicPr>
            <p:cNvPr id="274" name="Pakistan.pdf"/>
            <p:cNvPicPr/>
            <p:nvPr/>
          </p:nvPicPr>
          <p:blipFill>
            <a:blip r:embed="rId2">
              <a:extLst/>
            </a:blip>
            <a:stretch>
              <a:fillRect/>
            </a:stretch>
          </p:blipFill>
          <p:spPr>
            <a:xfrm>
              <a:off x="0" y="0"/>
              <a:ext cx="11379200" cy="9753600"/>
            </a:xfrm>
            <a:prstGeom prst="rect">
              <a:avLst/>
            </a:prstGeom>
            <a:ln w="12700" cap="flat">
              <a:noFill/>
              <a:miter lim="400000"/>
            </a:ln>
            <a:effectLst/>
          </p:spPr>
        </p:pic>
        <p:sp>
          <p:nvSpPr>
            <p:cNvPr id="275" name="Shape 275"/>
            <p:cNvSpPr/>
            <p:nvPr/>
          </p:nvSpPr>
          <p:spPr>
            <a:xfrm>
              <a:off x="3309130" y="62602"/>
              <a:ext cx="358922" cy="6055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lvl1pPr>
            </a:lstStyle>
            <a:p>
              <a:pPr lvl="0">
                <a:defRPr sz="1800"/>
              </a:pPr>
              <a:r>
                <a:rPr sz="2100"/>
                <a:t>1</a:t>
              </a:r>
            </a:p>
          </p:txBody>
        </p:sp>
      </p:grpSp>
      <p:sp>
        <p:nvSpPr>
          <p:cNvPr id="2" name="CasellaDiTesto 1"/>
          <p:cNvSpPr txBox="1"/>
          <p:nvPr/>
        </p:nvSpPr>
        <p:spPr>
          <a:xfrm>
            <a:off x="1498600" y="342900"/>
            <a:ext cx="5194902" cy="461665"/>
          </a:xfrm>
          <a:prstGeom prst="rect">
            <a:avLst/>
          </a:prstGeom>
          <a:noFill/>
        </p:spPr>
        <p:txBody>
          <a:bodyPr wrap="none" rtlCol="0">
            <a:spAutoFit/>
          </a:bodyPr>
          <a:lstStyle/>
          <a:p>
            <a:r>
              <a:rPr lang="it-IT" sz="2400" dirty="0" smtClean="0">
                <a:solidFill>
                  <a:srgbClr val="FF0000"/>
                </a:solidFill>
              </a:rPr>
              <a:t>NEW: AZIMUT INVESTMENT FUND</a:t>
            </a:r>
            <a:endParaRPr lang="it-IT" sz="2400" dirty="0">
              <a:solidFill>
                <a:srgbClr val="FF0000"/>
              </a:solidFill>
            </a:endParaRPr>
          </a:p>
        </p:txBody>
      </p:sp>
    </p:spTree>
    <p:extLst>
      <p:ext uri="{BB962C8B-B14F-4D97-AF65-F5344CB8AC3E}">
        <p14:creationId xmlns:p14="http://schemas.microsoft.com/office/powerpoint/2010/main" val="286911991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927100" y="1193800"/>
            <a:ext cx="184666" cy="369332"/>
          </a:xfrm>
          <a:prstGeom prst="rect">
            <a:avLst/>
          </a:prstGeom>
          <a:noFill/>
        </p:spPr>
        <p:txBody>
          <a:bodyPr wrap="none" rtlCol="0">
            <a:spAutoFit/>
          </a:bodyPr>
          <a:lstStyle/>
          <a:p>
            <a:endParaRPr lang="it-IT" dirty="0"/>
          </a:p>
        </p:txBody>
      </p:sp>
      <p:pic>
        <p:nvPicPr>
          <p:cNvPr id="7" name="Immagine 6" descr="3054382000000578-3406224-image-m-6_145320135010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 y="1193800"/>
            <a:ext cx="8586455" cy="5664200"/>
          </a:xfrm>
          <a:prstGeom prst="rect">
            <a:avLst/>
          </a:prstGeom>
        </p:spPr>
      </p:pic>
      <p:sp>
        <p:nvSpPr>
          <p:cNvPr id="8" name="CasellaDiTesto 7"/>
          <p:cNvSpPr txBox="1"/>
          <p:nvPr/>
        </p:nvSpPr>
        <p:spPr>
          <a:xfrm>
            <a:off x="266700" y="482600"/>
            <a:ext cx="8586455" cy="461665"/>
          </a:xfrm>
          <a:prstGeom prst="rect">
            <a:avLst/>
          </a:prstGeom>
          <a:noFill/>
        </p:spPr>
        <p:txBody>
          <a:bodyPr wrap="none" rtlCol="0">
            <a:spAutoFit/>
          </a:bodyPr>
          <a:lstStyle/>
          <a:p>
            <a:r>
              <a:rPr lang="it-IT" sz="2400" b="1" u="sng" dirty="0" smtClean="0">
                <a:solidFill>
                  <a:srgbClr val="FF0000"/>
                </a:solidFill>
              </a:rPr>
              <a:t>THE FANTASTIC GROWTH OF CHINA 1980-2017 AND ???</a:t>
            </a:r>
            <a:endParaRPr lang="it-IT" sz="2400" b="1" u="sng" dirty="0">
              <a:solidFill>
                <a:srgbClr val="FF0000"/>
              </a:solidFill>
            </a:endParaRPr>
          </a:p>
        </p:txBody>
      </p:sp>
    </p:spTree>
    <p:extLst>
      <p:ext uri="{BB962C8B-B14F-4D97-AF65-F5344CB8AC3E}">
        <p14:creationId xmlns:p14="http://schemas.microsoft.com/office/powerpoint/2010/main" val="245606407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 name="Group 296"/>
          <p:cNvGrpSpPr/>
          <p:nvPr/>
        </p:nvGrpSpPr>
        <p:grpSpPr>
          <a:xfrm>
            <a:off x="571500" y="0"/>
            <a:ext cx="8001001" cy="6858001"/>
            <a:chOff x="0" y="0"/>
            <a:chExt cx="11379200" cy="9753600"/>
          </a:xfrm>
        </p:grpSpPr>
        <p:pic>
          <p:nvPicPr>
            <p:cNvPr id="294" name="BosniaHerzegovina.pdf"/>
            <p:cNvPicPr/>
            <p:nvPr/>
          </p:nvPicPr>
          <p:blipFill>
            <a:blip r:embed="rId2">
              <a:extLst/>
            </a:blip>
            <a:stretch>
              <a:fillRect/>
            </a:stretch>
          </p:blipFill>
          <p:spPr>
            <a:xfrm>
              <a:off x="0" y="0"/>
              <a:ext cx="11379200" cy="9753600"/>
            </a:xfrm>
            <a:prstGeom prst="rect">
              <a:avLst/>
            </a:prstGeom>
            <a:ln w="12700" cap="flat">
              <a:noFill/>
              <a:miter lim="400000"/>
            </a:ln>
            <a:effectLst/>
          </p:spPr>
        </p:pic>
        <p:sp>
          <p:nvSpPr>
            <p:cNvPr id="295" name="Shape 295"/>
            <p:cNvSpPr/>
            <p:nvPr/>
          </p:nvSpPr>
          <p:spPr>
            <a:xfrm>
              <a:off x="3309130" y="62602"/>
              <a:ext cx="358922" cy="6055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lvl1pPr>
            </a:lstStyle>
            <a:p>
              <a:pPr lvl="0">
                <a:defRPr sz="1800"/>
              </a:pPr>
              <a:r>
                <a:rPr sz="2100"/>
                <a:t>6</a:t>
              </a:r>
            </a:p>
          </p:txBody>
        </p:sp>
      </p:grpSp>
    </p:spTree>
    <p:extLst>
      <p:ext uri="{BB962C8B-B14F-4D97-AF65-F5344CB8AC3E}">
        <p14:creationId xmlns:p14="http://schemas.microsoft.com/office/powerpoint/2010/main" val="650278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 name="Tanzania.pdf"/>
          <p:cNvPicPr/>
          <p:nvPr/>
        </p:nvPicPr>
        <p:blipFill>
          <a:blip r:embed="rId2">
            <a:extLst/>
          </a:blip>
          <a:stretch>
            <a:fillRect/>
          </a:stretch>
        </p:blipFill>
        <p:spPr>
          <a:xfrm>
            <a:off x="571500" y="0"/>
            <a:ext cx="8001000" cy="6858001"/>
          </a:xfrm>
          <a:prstGeom prst="rect">
            <a:avLst/>
          </a:prstGeom>
          <a:ln w="12700">
            <a:miter lim="400000"/>
          </a:ln>
        </p:spPr>
      </p:pic>
    </p:spTree>
    <p:extLst>
      <p:ext uri="{BB962C8B-B14F-4D97-AF65-F5344CB8AC3E}">
        <p14:creationId xmlns:p14="http://schemas.microsoft.com/office/powerpoint/2010/main" val="640641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creen Shot 2015-02-28 at 12.01.20.png"/>
          <p:cNvPicPr>
            <a:picLocks noChangeAspect="1"/>
          </p:cNvPicPr>
          <p:nvPr/>
        </p:nvPicPr>
        <p:blipFill rotWithShape="1">
          <a:blip r:embed="rId2">
            <a:extLst>
              <a:ext uri="{28A0092B-C50C-407E-A947-70E740481C1C}">
                <a14:useLocalDpi xmlns:a14="http://schemas.microsoft.com/office/drawing/2010/main" val="0"/>
              </a:ext>
            </a:extLst>
          </a:blip>
          <a:srcRect l="3290"/>
          <a:stretch/>
        </p:blipFill>
        <p:spPr>
          <a:xfrm>
            <a:off x="3168728" y="0"/>
            <a:ext cx="5975272" cy="6858000"/>
          </a:xfrm>
          <a:prstGeom prst="rect">
            <a:avLst/>
          </a:prstGeom>
        </p:spPr>
      </p:pic>
      <p:sp>
        <p:nvSpPr>
          <p:cNvPr id="6" name="CasellaDiTesto 5"/>
          <p:cNvSpPr txBox="1"/>
          <p:nvPr/>
        </p:nvSpPr>
        <p:spPr>
          <a:xfrm>
            <a:off x="0" y="1469108"/>
            <a:ext cx="3168728" cy="1535805"/>
          </a:xfrm>
          <a:prstGeom prst="rect">
            <a:avLst/>
          </a:prstGeom>
          <a:noFill/>
        </p:spPr>
        <p:txBody>
          <a:bodyPr wrap="square" rtlCol="0">
            <a:spAutoFit/>
          </a:bodyPr>
          <a:lstStyle/>
          <a:p>
            <a:pPr algn="ctr">
              <a:lnSpc>
                <a:spcPct val="140000"/>
              </a:lnSpc>
            </a:pPr>
            <a:r>
              <a:rPr lang="it-IT" sz="1400" dirty="0" smtClean="0">
                <a:latin typeface="Helvetica CY"/>
                <a:cs typeface="Helvetica CY"/>
              </a:rPr>
              <a:t>M. Cristelli, A. </a:t>
            </a:r>
            <a:r>
              <a:rPr lang="it-IT" sz="1400" dirty="0" err="1" smtClean="0">
                <a:latin typeface="Helvetica CY"/>
                <a:cs typeface="Helvetica CY"/>
              </a:rPr>
              <a:t>Tacchella</a:t>
            </a:r>
            <a:r>
              <a:rPr lang="it-IT" sz="1400" dirty="0" smtClean="0">
                <a:latin typeface="Helvetica CY"/>
                <a:cs typeface="Helvetica CY"/>
              </a:rPr>
              <a:t>, L. </a:t>
            </a:r>
            <a:r>
              <a:rPr lang="it-IT" sz="1400" dirty="0" err="1" smtClean="0">
                <a:latin typeface="Helvetica CY"/>
                <a:cs typeface="Helvetica CY"/>
              </a:rPr>
              <a:t>Pietronero</a:t>
            </a:r>
            <a:endParaRPr lang="it-IT" sz="1400" dirty="0" smtClean="0">
              <a:latin typeface="Helvetica CY"/>
              <a:cs typeface="Helvetica CY"/>
            </a:endParaRPr>
          </a:p>
          <a:p>
            <a:pPr algn="ctr">
              <a:lnSpc>
                <a:spcPct val="140000"/>
              </a:lnSpc>
            </a:pPr>
            <a:endParaRPr lang="it-IT" sz="300" dirty="0" smtClean="0">
              <a:latin typeface="Helvetica CY"/>
              <a:cs typeface="Helvetica CY"/>
            </a:endParaRPr>
          </a:p>
          <a:p>
            <a:pPr algn="ctr"/>
            <a:r>
              <a:rPr lang="it-IT" sz="1400" i="1" dirty="0" smtClean="0">
                <a:latin typeface="Helvetica CY"/>
                <a:cs typeface="Helvetica CY"/>
              </a:rPr>
              <a:t>THE HETEROGENEOUS DYNAMICS OF ECONOMIC COMPLEXITY</a:t>
            </a:r>
          </a:p>
          <a:p>
            <a:pPr algn="ctr"/>
            <a:endParaRPr lang="it-IT" sz="1400" i="1" dirty="0" smtClean="0">
              <a:latin typeface="Helvetica CY"/>
              <a:cs typeface="Helvetica CY"/>
            </a:endParaRPr>
          </a:p>
          <a:p>
            <a:pPr algn="ctr"/>
            <a:r>
              <a:rPr lang="it-IT" sz="1400" b="1" dirty="0" err="1">
                <a:latin typeface="Helvetica CY"/>
                <a:cs typeface="Helvetica CY"/>
              </a:rPr>
              <a:t>PLoS</a:t>
            </a:r>
            <a:r>
              <a:rPr lang="it-IT" sz="1400" b="1" dirty="0">
                <a:latin typeface="Helvetica CY"/>
                <a:cs typeface="Helvetica CY"/>
              </a:rPr>
              <a:t> ONE 10(2): e0117174</a:t>
            </a:r>
            <a:r>
              <a:rPr lang="it-IT" sz="1400" b="1" dirty="0" smtClean="0">
                <a:latin typeface="Helvetica CY"/>
                <a:cs typeface="Helvetica CY"/>
              </a:rPr>
              <a:t>. </a:t>
            </a:r>
            <a:r>
              <a:rPr lang="fr-FR" sz="1400" b="1" dirty="0" smtClean="0">
                <a:latin typeface="Helvetica CY"/>
                <a:cs typeface="Helvetica CY"/>
              </a:rPr>
              <a:t>doi</a:t>
            </a:r>
            <a:r>
              <a:rPr lang="fr-FR" sz="1400" b="1" dirty="0">
                <a:latin typeface="Helvetica CY"/>
                <a:cs typeface="Helvetica CY"/>
              </a:rPr>
              <a:t>:10.1371/journal.pone.</a:t>
            </a:r>
            <a:r>
              <a:rPr lang="fr-FR" sz="1400" b="1" dirty="0" smtClean="0">
                <a:latin typeface="Helvetica CY"/>
                <a:cs typeface="Helvetica CY"/>
              </a:rPr>
              <a:t>0117174   (2015)</a:t>
            </a:r>
            <a:endParaRPr lang="it-IT" sz="1400" b="1" dirty="0">
              <a:latin typeface="Helvetica CY"/>
              <a:cs typeface="Helvetica CY"/>
            </a:endParaRPr>
          </a:p>
        </p:txBody>
      </p:sp>
      <p:sp>
        <p:nvSpPr>
          <p:cNvPr id="2" name="CasellaDiTesto 1"/>
          <p:cNvSpPr txBox="1"/>
          <p:nvPr/>
        </p:nvSpPr>
        <p:spPr>
          <a:xfrm>
            <a:off x="228600" y="927100"/>
            <a:ext cx="1115660" cy="523220"/>
          </a:xfrm>
          <a:prstGeom prst="rect">
            <a:avLst/>
          </a:prstGeom>
          <a:noFill/>
        </p:spPr>
        <p:txBody>
          <a:bodyPr wrap="none" rtlCol="0">
            <a:spAutoFit/>
          </a:bodyPr>
          <a:lstStyle/>
          <a:p>
            <a:r>
              <a:rPr lang="it-IT" sz="2800" dirty="0" smtClean="0">
                <a:solidFill>
                  <a:srgbClr val="FF0000"/>
                </a:solidFill>
              </a:rPr>
              <a:t>NEW:</a:t>
            </a:r>
            <a:endParaRPr lang="it-IT" sz="2800" dirty="0">
              <a:solidFill>
                <a:srgbClr val="FF0000"/>
              </a:solidFill>
            </a:endParaRPr>
          </a:p>
        </p:txBody>
      </p:sp>
    </p:spTree>
    <p:extLst>
      <p:ext uri="{BB962C8B-B14F-4D97-AF65-F5344CB8AC3E}">
        <p14:creationId xmlns:p14="http://schemas.microsoft.com/office/powerpoint/2010/main" val="13729465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Rectangle"/>
          <p:cNvSpPr/>
          <p:nvPr/>
        </p:nvSpPr>
        <p:spPr>
          <a:xfrm>
            <a:off x="-83263" y="186961"/>
            <a:ext cx="10028587" cy="694351"/>
          </a:xfrm>
          <a:prstGeom prst="rect">
            <a:avLst/>
          </a:prstGeom>
          <a:solidFill>
            <a:srgbClr val="EAEBEF"/>
          </a:solidFill>
          <a:ln w="12700">
            <a:miter lim="400000"/>
          </a:ln>
        </p:spPr>
        <p:txBody>
          <a:bodyPr lIns="35717" tIns="35717" rIns="35717" bIns="35717" anchor="ctr"/>
          <a:lstStyle/>
          <a:p>
            <a:pPr>
              <a:defRPr sz="2400">
                <a:solidFill>
                  <a:srgbClr val="FFFFFF"/>
                </a:solidFill>
              </a:defRPr>
            </a:pPr>
            <a:endParaRPr/>
          </a:p>
        </p:txBody>
      </p:sp>
      <p:pic>
        <p:nvPicPr>
          <p:cNvPr id="195" name="droppedImage.pdf" descr="droppedImage.pdf"/>
          <p:cNvPicPr>
            <a:picLocks noChangeAspect="1"/>
          </p:cNvPicPr>
          <p:nvPr/>
        </p:nvPicPr>
        <p:blipFill>
          <a:blip r:embed="rId2">
            <a:extLst/>
          </a:blip>
          <a:stretch>
            <a:fillRect/>
          </a:stretch>
        </p:blipFill>
        <p:spPr>
          <a:xfrm>
            <a:off x="-187523" y="1893094"/>
            <a:ext cx="3714749" cy="3691058"/>
          </a:xfrm>
          <a:prstGeom prst="rect">
            <a:avLst/>
          </a:prstGeom>
          <a:ln w="12700">
            <a:miter lim="400000"/>
          </a:ln>
        </p:spPr>
      </p:pic>
      <p:sp>
        <p:nvSpPr>
          <p:cNvPr id="196" name="Borrowing concepts from dynamical systems"/>
          <p:cNvSpPr/>
          <p:nvPr/>
        </p:nvSpPr>
        <p:spPr>
          <a:xfrm>
            <a:off x="30578" y="-32992"/>
            <a:ext cx="9260644" cy="1134257"/>
          </a:xfrm>
          <a:prstGeom prst="roundRect">
            <a:avLst>
              <a:gd name="adj" fmla="val 12548"/>
            </a:avLst>
          </a:prstGeom>
          <a:ln w="38100">
            <a:solidFill>
              <a:srgbClr val="000000">
                <a:alpha val="0"/>
              </a:srgbClr>
            </a:solidFill>
            <a:miter lim="400000"/>
          </a:ln>
          <a:extLst>
            <a:ext uri="{C572A759-6A51-4108-AA02-DFA0A04FC94B}">
              <ma14:wrappingTextBoxFlag xmlns:ma14="http://schemas.microsoft.com/office/mac/drawingml/2011/main" val="1"/>
            </a:ext>
          </a:extLst>
        </p:spPr>
        <p:txBody>
          <a:bodyPr lIns="35717" tIns="35717" rIns="35717" bIns="35717" anchor="ctr"/>
          <a:lstStyle/>
          <a:p>
            <a:pPr>
              <a:defRPr sz="4600" b="1">
                <a:solidFill>
                  <a:srgbClr val="53585F"/>
                </a:solidFill>
                <a:latin typeface="Helvetica"/>
                <a:ea typeface="Helvetica"/>
                <a:cs typeface="Helvetica"/>
                <a:sym typeface="Helvetica"/>
              </a:defRPr>
            </a:pPr>
            <a:r>
              <a:rPr sz="3200" dirty="0"/>
              <a:t>Borrowing concepts from </a:t>
            </a:r>
            <a:r>
              <a:rPr sz="3200" dirty="0">
                <a:solidFill>
                  <a:schemeClr val="accent5"/>
                </a:solidFill>
              </a:rPr>
              <a:t>dynamical systems</a:t>
            </a:r>
          </a:p>
        </p:txBody>
      </p:sp>
      <p:sp>
        <p:nvSpPr>
          <p:cNvPr id="197" name="Shape"/>
          <p:cNvSpPr/>
          <p:nvPr/>
        </p:nvSpPr>
        <p:spPr>
          <a:xfrm>
            <a:off x="1237278" y="2223820"/>
            <a:ext cx="1810722" cy="2714247"/>
          </a:xfrm>
          <a:custGeom>
            <a:avLst/>
            <a:gdLst/>
            <a:ahLst/>
            <a:cxnLst>
              <a:cxn ang="0">
                <a:pos x="wd2" y="hd2"/>
              </a:cxn>
              <a:cxn ang="5400000">
                <a:pos x="wd2" y="hd2"/>
              </a:cxn>
              <a:cxn ang="10800000">
                <a:pos x="wd2" y="hd2"/>
              </a:cxn>
              <a:cxn ang="16200000">
                <a:pos x="wd2" y="hd2"/>
              </a:cxn>
            </a:cxnLst>
            <a:rect l="0" t="0" r="r" b="b"/>
            <a:pathLst>
              <a:path w="19194" h="20296" extrusionOk="0">
                <a:moveTo>
                  <a:pt x="10984" y="104"/>
                </a:moveTo>
                <a:cubicBezTo>
                  <a:pt x="10984" y="104"/>
                  <a:pt x="3760" y="-770"/>
                  <a:pt x="4119" y="2564"/>
                </a:cubicBezTo>
                <a:cubicBezTo>
                  <a:pt x="4478" y="5897"/>
                  <a:pt x="5482" y="5015"/>
                  <a:pt x="4875" y="8828"/>
                </a:cubicBezTo>
                <a:cubicBezTo>
                  <a:pt x="4269" y="12641"/>
                  <a:pt x="937" y="17102"/>
                  <a:pt x="757" y="17334"/>
                </a:cubicBezTo>
                <a:cubicBezTo>
                  <a:pt x="578" y="17566"/>
                  <a:pt x="-1157" y="19516"/>
                  <a:pt x="1322" y="20173"/>
                </a:cubicBezTo>
                <a:cubicBezTo>
                  <a:pt x="3800" y="20830"/>
                  <a:pt x="15607" y="18736"/>
                  <a:pt x="16627" y="17089"/>
                </a:cubicBezTo>
                <a:cubicBezTo>
                  <a:pt x="17647" y="15442"/>
                  <a:pt x="19089" y="12161"/>
                  <a:pt x="19122" y="6896"/>
                </a:cubicBezTo>
                <a:cubicBezTo>
                  <a:pt x="19145" y="3091"/>
                  <a:pt x="20443" y="521"/>
                  <a:pt x="10984" y="104"/>
                </a:cubicBezTo>
                <a:close/>
              </a:path>
            </a:pathLst>
          </a:custGeom>
          <a:solidFill>
            <a:srgbClr val="96D35F">
              <a:alpha val="30000"/>
            </a:srgbClr>
          </a:solidFill>
          <a:ln w="25400">
            <a:solidFill>
              <a:srgbClr val="606060">
                <a:alpha val="30000"/>
              </a:srgbClr>
            </a:solidFill>
            <a:custDash>
              <a:ds d="200000" sp="200000"/>
            </a:custDash>
            <a:miter lim="400000"/>
          </a:ln>
        </p:spPr>
        <p:txBody>
          <a:bodyPr lIns="35717" tIns="35717" rIns="35717" bIns="35717" anchor="ctr"/>
          <a:lstStyle/>
          <a:p>
            <a:pPr>
              <a:defRPr sz="4200">
                <a:solidFill>
                  <a:srgbClr val="606060"/>
                </a:solidFill>
                <a:latin typeface="Gill Sans"/>
                <a:ea typeface="Gill Sans"/>
                <a:cs typeface="Gill Sans"/>
                <a:sym typeface="Gill Sans"/>
              </a:defRPr>
            </a:pPr>
            <a:endParaRPr/>
          </a:p>
        </p:txBody>
      </p:sp>
      <p:sp>
        <p:nvSpPr>
          <p:cNvPr id="198" name="Shape"/>
          <p:cNvSpPr/>
          <p:nvPr/>
        </p:nvSpPr>
        <p:spPr>
          <a:xfrm>
            <a:off x="147691" y="2256563"/>
            <a:ext cx="1516009" cy="2508209"/>
          </a:xfrm>
          <a:custGeom>
            <a:avLst/>
            <a:gdLst/>
            <a:ahLst/>
            <a:cxnLst>
              <a:cxn ang="0">
                <a:pos x="wd2" y="hd2"/>
              </a:cxn>
              <a:cxn ang="5400000">
                <a:pos x="wd2" y="hd2"/>
              </a:cxn>
              <a:cxn ang="10800000">
                <a:pos x="wd2" y="hd2"/>
              </a:cxn>
              <a:cxn ang="16200000">
                <a:pos x="wd2" y="hd2"/>
              </a:cxn>
            </a:cxnLst>
            <a:rect l="0" t="0" r="r" b="b"/>
            <a:pathLst>
              <a:path w="17986" h="19872" extrusionOk="0">
                <a:moveTo>
                  <a:pt x="148" y="15066"/>
                </a:moveTo>
                <a:cubicBezTo>
                  <a:pt x="148" y="15066"/>
                  <a:pt x="440" y="19021"/>
                  <a:pt x="5243" y="19800"/>
                </a:cubicBezTo>
                <a:cubicBezTo>
                  <a:pt x="10046" y="20580"/>
                  <a:pt x="13193" y="14704"/>
                  <a:pt x="13717" y="13752"/>
                </a:cubicBezTo>
                <a:cubicBezTo>
                  <a:pt x="14241" y="12801"/>
                  <a:pt x="21432" y="4507"/>
                  <a:pt x="15913" y="1744"/>
                </a:cubicBezTo>
                <a:cubicBezTo>
                  <a:pt x="10395" y="-1020"/>
                  <a:pt x="6687" y="252"/>
                  <a:pt x="5262" y="558"/>
                </a:cubicBezTo>
                <a:cubicBezTo>
                  <a:pt x="3836" y="865"/>
                  <a:pt x="419" y="1639"/>
                  <a:pt x="123" y="6485"/>
                </a:cubicBezTo>
                <a:cubicBezTo>
                  <a:pt x="-168" y="11259"/>
                  <a:pt x="148" y="15066"/>
                  <a:pt x="148" y="15066"/>
                </a:cubicBezTo>
                <a:close/>
              </a:path>
            </a:pathLst>
          </a:custGeom>
          <a:solidFill>
            <a:srgbClr val="E32400">
              <a:alpha val="15000"/>
            </a:srgbClr>
          </a:solidFill>
          <a:ln w="25400">
            <a:solidFill>
              <a:srgbClr val="606060">
                <a:alpha val="15000"/>
              </a:srgbClr>
            </a:solidFill>
            <a:custDash>
              <a:ds d="200000" sp="200000"/>
            </a:custDash>
            <a:miter lim="400000"/>
          </a:ln>
        </p:spPr>
        <p:txBody>
          <a:bodyPr lIns="35717" tIns="35717" rIns="35717" bIns="35717" anchor="ctr"/>
          <a:lstStyle/>
          <a:p>
            <a:pPr>
              <a:defRPr sz="4200">
                <a:solidFill>
                  <a:srgbClr val="FFAA00"/>
                </a:solidFill>
                <a:latin typeface="Gill Sans"/>
                <a:ea typeface="Gill Sans"/>
                <a:cs typeface="Gill Sans"/>
                <a:sym typeface="Gill Sans"/>
              </a:defRPr>
            </a:pPr>
            <a:endParaRPr/>
          </a:p>
        </p:txBody>
      </p:sp>
      <p:sp>
        <p:nvSpPr>
          <p:cNvPr id="199" name="Laminar regime"/>
          <p:cNvSpPr/>
          <p:nvPr/>
        </p:nvSpPr>
        <p:spPr>
          <a:xfrm>
            <a:off x="3392193" y="991906"/>
            <a:ext cx="4348543" cy="81079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defTabSz="457200">
              <a:defRPr sz="4800">
                <a:solidFill>
                  <a:srgbClr val="77BB41"/>
                </a:solidFill>
              </a:defRPr>
            </a:lvl1pPr>
          </a:lstStyle>
          <a:p>
            <a:r>
              <a:rPr dirty="0"/>
              <a:t>Laminar regime</a:t>
            </a:r>
          </a:p>
        </p:txBody>
      </p:sp>
      <p:sp>
        <p:nvSpPr>
          <p:cNvPr id="200" name="Chaotic regime"/>
          <p:cNvSpPr/>
          <p:nvPr/>
        </p:nvSpPr>
        <p:spPr>
          <a:xfrm>
            <a:off x="3275363" y="3357275"/>
            <a:ext cx="4211786" cy="81079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defTabSz="457200">
              <a:defRPr sz="4800">
                <a:solidFill>
                  <a:srgbClr val="E32400"/>
                </a:solidFill>
              </a:defRPr>
            </a:lvl1pPr>
          </a:lstStyle>
          <a:p>
            <a:r>
              <a:rPr dirty="0"/>
              <a:t>Chaotic regime</a:t>
            </a:r>
          </a:p>
        </p:txBody>
      </p:sp>
      <p:sp>
        <p:nvSpPr>
          <p:cNvPr id="201" name="Line"/>
          <p:cNvSpPr/>
          <p:nvPr/>
        </p:nvSpPr>
        <p:spPr>
          <a:xfrm>
            <a:off x="1985368" y="1333500"/>
            <a:ext cx="1178719" cy="91678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4992" y="2605"/>
                  <a:pt x="21600" y="0"/>
                </a:cubicBezTo>
              </a:path>
            </a:pathLst>
          </a:custGeom>
          <a:ln w="38100">
            <a:solidFill>
              <a:srgbClr val="77BB41"/>
            </a:solidFill>
            <a:miter lim="400000"/>
            <a:tailEnd type="triangle"/>
          </a:ln>
        </p:spPr>
        <p:txBody>
          <a:bodyPr lIns="35717" tIns="35717" rIns="35717" bIns="35717" anchor="ctr"/>
          <a:lstStyle/>
          <a:p>
            <a:pPr>
              <a:defRPr sz="4200">
                <a:latin typeface="Gill Sans"/>
                <a:ea typeface="Gill Sans"/>
                <a:cs typeface="Gill Sans"/>
                <a:sym typeface="Gill Sans"/>
              </a:defRPr>
            </a:pPr>
            <a:endParaRPr/>
          </a:p>
        </p:txBody>
      </p:sp>
      <p:sp>
        <p:nvSpPr>
          <p:cNvPr id="202" name="Line"/>
          <p:cNvSpPr/>
          <p:nvPr/>
        </p:nvSpPr>
        <p:spPr>
          <a:xfrm>
            <a:off x="925711" y="3895392"/>
            <a:ext cx="2313162" cy="353321"/>
          </a:xfrm>
          <a:custGeom>
            <a:avLst/>
            <a:gdLst/>
            <a:ahLst/>
            <a:cxnLst>
              <a:cxn ang="0">
                <a:pos x="wd2" y="hd2"/>
              </a:cxn>
              <a:cxn ang="5400000">
                <a:pos x="wd2" y="hd2"/>
              </a:cxn>
              <a:cxn ang="10800000">
                <a:pos x="wd2" y="hd2"/>
              </a:cxn>
              <a:cxn ang="16200000">
                <a:pos x="wd2" y="hd2"/>
              </a:cxn>
            </a:cxnLst>
            <a:rect l="0" t="0" r="r" b="b"/>
            <a:pathLst>
              <a:path w="21600" h="14888" extrusionOk="0">
                <a:moveTo>
                  <a:pt x="0" y="13334"/>
                </a:moveTo>
                <a:cubicBezTo>
                  <a:pt x="0" y="13334"/>
                  <a:pt x="14188" y="21600"/>
                  <a:pt x="21600" y="0"/>
                </a:cubicBezTo>
              </a:path>
            </a:pathLst>
          </a:custGeom>
          <a:ln w="38100">
            <a:solidFill>
              <a:srgbClr val="E32400"/>
            </a:solidFill>
            <a:miter lim="400000"/>
            <a:tailEnd type="triangle"/>
          </a:ln>
        </p:spPr>
        <p:txBody>
          <a:bodyPr lIns="35717" tIns="35717" rIns="35717" bIns="35717" anchor="ctr"/>
          <a:lstStyle/>
          <a:p>
            <a:pPr>
              <a:defRPr sz="4200">
                <a:latin typeface="Gill Sans"/>
                <a:ea typeface="Gill Sans"/>
                <a:cs typeface="Gill Sans"/>
                <a:sym typeface="Gill Sans"/>
              </a:defRPr>
            </a:pPr>
            <a:endParaRPr/>
          </a:p>
        </p:txBody>
      </p:sp>
      <p:sp>
        <p:nvSpPr>
          <p:cNvPr id="203" name="Low effective dimension (de ≈ 2)"/>
          <p:cNvSpPr/>
          <p:nvPr/>
        </p:nvSpPr>
        <p:spPr>
          <a:xfrm>
            <a:off x="3527226" y="1874302"/>
            <a:ext cx="5165832" cy="503019"/>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a:spcBef>
                <a:spcPts val="2250"/>
              </a:spcBef>
              <a:defRPr sz="2800">
                <a:solidFill>
                  <a:srgbClr val="53585F"/>
                </a:solidFill>
              </a:defRPr>
            </a:pPr>
            <a:r>
              <a:rPr dirty="0"/>
              <a:t>Low effective dimension (</a:t>
            </a:r>
            <a:r>
              <a:rPr i="1" dirty="0">
                <a:latin typeface="Helvetica"/>
                <a:ea typeface="Helvetica"/>
                <a:cs typeface="Helvetica"/>
                <a:sym typeface="Helvetica"/>
              </a:rPr>
              <a:t>d</a:t>
            </a:r>
            <a:r>
              <a:rPr i="1" baseline="-5999" dirty="0">
                <a:latin typeface="Helvetica"/>
                <a:ea typeface="Helvetica"/>
                <a:cs typeface="Helvetica"/>
                <a:sym typeface="Helvetica"/>
              </a:rPr>
              <a:t>e</a:t>
            </a:r>
            <a:r>
              <a:rPr dirty="0"/>
              <a:t> ≈ 2)</a:t>
            </a:r>
          </a:p>
        </p:txBody>
      </p:sp>
      <p:sp>
        <p:nvSpPr>
          <p:cNvPr id="204" name="Fitness is the relevant and driving variable for the economic dynamics in this regime"/>
          <p:cNvSpPr/>
          <p:nvPr/>
        </p:nvSpPr>
        <p:spPr>
          <a:xfrm>
            <a:off x="3518297" y="2422914"/>
            <a:ext cx="4964906" cy="687685"/>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lvl1pPr algn="l">
              <a:spcBef>
                <a:spcPts val="3200"/>
              </a:spcBef>
              <a:defRPr sz="2800">
                <a:solidFill>
                  <a:srgbClr val="53585F"/>
                </a:solidFill>
              </a:defRPr>
            </a:lvl1pPr>
          </a:lstStyle>
          <a:p>
            <a:r>
              <a:rPr sz="2000" dirty="0"/>
              <a:t>Fitness is the relevant and driving variable for the economic dynamics in this regime </a:t>
            </a:r>
          </a:p>
        </p:txBody>
      </p:sp>
      <p:sp>
        <p:nvSpPr>
          <p:cNvPr id="205" name="Chaotic dynamics"/>
          <p:cNvSpPr/>
          <p:nvPr/>
        </p:nvSpPr>
        <p:spPr>
          <a:xfrm>
            <a:off x="3509368" y="4083954"/>
            <a:ext cx="2905965" cy="503019"/>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lgn="l">
              <a:spcBef>
                <a:spcPts val="3200"/>
              </a:spcBef>
              <a:defRPr sz="2800">
                <a:solidFill>
                  <a:srgbClr val="53585F"/>
                </a:solidFill>
              </a:defRPr>
            </a:lvl1pPr>
          </a:lstStyle>
          <a:p>
            <a:r>
              <a:rPr dirty="0"/>
              <a:t>Chaotic dynamics</a:t>
            </a:r>
          </a:p>
        </p:txBody>
      </p:sp>
      <p:sp>
        <p:nvSpPr>
          <p:cNvPr id="207" name="de ≫ 2"/>
          <p:cNvSpPr/>
          <p:nvPr/>
        </p:nvSpPr>
        <p:spPr>
          <a:xfrm>
            <a:off x="6304359" y="4049623"/>
            <a:ext cx="1279996" cy="503019"/>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a:spcBef>
                <a:spcPts val="2250"/>
              </a:spcBef>
              <a:defRPr sz="2800">
                <a:solidFill>
                  <a:srgbClr val="53585F"/>
                </a:solidFill>
              </a:defRPr>
            </a:pPr>
            <a:r>
              <a:rPr lang="it-IT" i="1" dirty="0" smtClean="0">
                <a:latin typeface="Helvetica"/>
                <a:ea typeface="Helvetica"/>
                <a:cs typeface="Helvetica"/>
                <a:sym typeface="Helvetica"/>
              </a:rPr>
              <a:t>  </a:t>
            </a:r>
            <a:r>
              <a:rPr i="1" dirty="0" smtClean="0">
                <a:latin typeface="Helvetica"/>
                <a:ea typeface="Helvetica"/>
                <a:cs typeface="Helvetica"/>
                <a:sym typeface="Helvetica"/>
              </a:rPr>
              <a:t>d</a:t>
            </a:r>
            <a:r>
              <a:rPr i="1" baseline="-5999" dirty="0" smtClean="0">
                <a:latin typeface="Helvetica"/>
                <a:ea typeface="Helvetica"/>
                <a:cs typeface="Helvetica"/>
                <a:sym typeface="Helvetica"/>
              </a:rPr>
              <a:t>e</a:t>
            </a:r>
            <a:r>
              <a:rPr dirty="0" smtClean="0"/>
              <a:t> </a:t>
            </a:r>
            <a:r>
              <a:rPr dirty="0"/>
              <a:t>≫ 2</a:t>
            </a:r>
          </a:p>
        </p:txBody>
      </p:sp>
      <p:sp>
        <p:nvSpPr>
          <p:cNvPr id="208" name="Dynamics is ruled by several other exogenous factors competing with Fitness"/>
          <p:cNvSpPr/>
          <p:nvPr/>
        </p:nvSpPr>
        <p:spPr>
          <a:xfrm>
            <a:off x="3489829" y="4633268"/>
            <a:ext cx="4929188" cy="687685"/>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lvl1pPr algn="l">
              <a:spcBef>
                <a:spcPts val="3200"/>
              </a:spcBef>
              <a:defRPr sz="2800">
                <a:solidFill>
                  <a:srgbClr val="53585F"/>
                </a:solidFill>
              </a:defRPr>
            </a:lvl1pPr>
          </a:lstStyle>
          <a:p>
            <a:r>
              <a:rPr sz="2000" dirty="0"/>
              <a:t>Dynamics is ruled by several other exogenous factors competing with Fitness</a:t>
            </a:r>
          </a:p>
        </p:txBody>
      </p:sp>
      <p:sp>
        <p:nvSpPr>
          <p:cNvPr id="209" name="SELECTIVE PREDICTABILITY"/>
          <p:cNvSpPr/>
          <p:nvPr/>
        </p:nvSpPr>
        <p:spPr>
          <a:xfrm>
            <a:off x="133672" y="5528896"/>
            <a:ext cx="9083488" cy="1057017"/>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sz="4800" u="sng">
                <a:solidFill>
                  <a:schemeClr val="accent5"/>
                </a:solidFill>
              </a:defRPr>
            </a:lvl1pPr>
          </a:lstStyle>
          <a:p>
            <a:r>
              <a:rPr lang="it-IT" sz="3600" u="none" dirty="0" smtClean="0"/>
              <a:t>        </a:t>
            </a:r>
            <a:r>
              <a:rPr sz="3600" dirty="0" smtClean="0"/>
              <a:t>SELECTIVE PREDICTABILITY</a:t>
            </a:r>
            <a:endParaRPr lang="it-IT" sz="3600" dirty="0" smtClean="0"/>
          </a:p>
          <a:p>
            <a:r>
              <a:rPr lang="it-IT" sz="2800" u="none" dirty="0" smtClean="0"/>
              <a:t>VERY DIFFERENT FROM STANDARD REGRESSIONS</a:t>
            </a:r>
            <a:endParaRPr sz="2800" u="none" dirty="0"/>
          </a:p>
        </p:txBody>
      </p:sp>
    </p:spTree>
    <p:extLst>
      <p:ext uri="{BB962C8B-B14F-4D97-AF65-F5344CB8AC3E}">
        <p14:creationId xmlns:p14="http://schemas.microsoft.com/office/powerpoint/2010/main" val="298971576"/>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9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20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202"/>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205"/>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207"/>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iterate>
                                    <p:tmAbs val="0"/>
                                  </p:iterate>
                                  <p:childTnLst>
                                    <p:set>
                                      <p:cBhvr>
                                        <p:cTn id="21" fill="hold"/>
                                        <p:tgtEl>
                                          <p:spTgt spid="20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iterate>
                                    <p:tmAbs val="0"/>
                                  </p:iterate>
                                  <p:childTnLst>
                                    <p:set>
                                      <p:cBhvr>
                                        <p:cTn id="25" fill="hold"/>
                                        <p:tgtEl>
                                          <p:spTgt spid="2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animBg="1" advAuto="0"/>
      <p:bldP spid="200" grpId="0" animBg="1" advAuto="0"/>
      <p:bldP spid="202" grpId="0" animBg="1" advAuto="0"/>
      <p:bldP spid="205" grpId="0" animBg="1" advAuto="0"/>
      <p:bldP spid="207" grpId="0" animBg="1" advAuto="0"/>
      <p:bldP spid="208" grpId="0" animBg="1" advAuto="0"/>
      <p:bldP spid="209" grpId="0"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1. Feature Selector in a suitable space (Fitness-GDPpc Plane) to find candidates for analogues events…"/>
          <p:cNvSpPr>
            <a:spLocks noGrp="1"/>
          </p:cNvSpPr>
          <p:nvPr>
            <p:ph type="title" idx="4294967295"/>
          </p:nvPr>
        </p:nvSpPr>
        <p:spPr>
          <a:xfrm>
            <a:off x="534566" y="1820198"/>
            <a:ext cx="8074868" cy="3017506"/>
          </a:xfrm>
          <a:prstGeom prst="rect">
            <a:avLst/>
          </a:prstGeom>
        </p:spPr>
        <p:txBody>
          <a:bodyPr anchor="t">
            <a:normAutofit fontScale="90000"/>
          </a:bodyPr>
          <a:lstStyle/>
          <a:p>
            <a:pPr>
              <a:spcBef>
                <a:spcPts val="2953"/>
              </a:spcBef>
              <a:defRPr sz="3600"/>
            </a:pPr>
            <a:r>
              <a:rPr b="1">
                <a:solidFill>
                  <a:srgbClr val="E42832"/>
                </a:solidFill>
                <a:latin typeface="Helvetica"/>
                <a:ea typeface="Helvetica"/>
                <a:cs typeface="Helvetica"/>
                <a:sym typeface="Helvetica"/>
              </a:rPr>
              <a:t>1.</a:t>
            </a:r>
            <a:r>
              <a:rPr b="1">
                <a:latin typeface="Helvetica"/>
                <a:ea typeface="Helvetica"/>
                <a:cs typeface="Helvetica"/>
                <a:sym typeface="Helvetica"/>
              </a:rPr>
              <a:t> </a:t>
            </a:r>
            <a:r>
              <a:rPr b="1">
                <a:solidFill>
                  <a:srgbClr val="E42832"/>
                </a:solidFill>
                <a:latin typeface="Helvetica"/>
                <a:ea typeface="Helvetica"/>
                <a:cs typeface="Helvetica"/>
                <a:sym typeface="Helvetica"/>
              </a:rPr>
              <a:t>Feature Selector</a:t>
            </a:r>
            <a:r>
              <a:t> </a:t>
            </a:r>
            <a:r>
              <a:rPr>
                <a:solidFill>
                  <a:srgbClr val="838787"/>
                </a:solidFill>
              </a:rPr>
              <a:t>in a suitable space (Fitness-GDPpc Plane) to find candidates for analogues events</a:t>
            </a:r>
          </a:p>
          <a:p>
            <a:pPr>
              <a:spcBef>
                <a:spcPts val="2953"/>
              </a:spcBef>
              <a:defRPr sz="3600"/>
            </a:pPr>
            <a:r>
              <a:rPr b="1">
                <a:solidFill>
                  <a:srgbClr val="E42832"/>
                </a:solidFill>
                <a:latin typeface="Helvetica"/>
                <a:ea typeface="Helvetica"/>
                <a:cs typeface="Helvetica"/>
                <a:sym typeface="Helvetica"/>
              </a:rPr>
              <a:t>2.</a:t>
            </a:r>
            <a:r>
              <a:rPr b="1">
                <a:latin typeface="Helvetica"/>
                <a:ea typeface="Helvetica"/>
                <a:cs typeface="Helvetica"/>
                <a:sym typeface="Helvetica"/>
              </a:rPr>
              <a:t> </a:t>
            </a:r>
            <a:r>
              <a:rPr b="1">
                <a:solidFill>
                  <a:srgbClr val="E42832"/>
                </a:solidFill>
                <a:latin typeface="Helvetica"/>
                <a:ea typeface="Helvetica"/>
                <a:cs typeface="Helvetica"/>
                <a:sym typeface="Helvetica"/>
              </a:rPr>
              <a:t>Operative Method</a:t>
            </a:r>
            <a:r>
              <a:t> </a:t>
            </a:r>
            <a:r>
              <a:rPr>
                <a:solidFill>
                  <a:srgbClr val="838787"/>
                </a:solidFill>
              </a:rPr>
              <a:t>to assess the goodness of the analogues selected and therefore how fit is the strategy to forecast the future with the past (i.e. it measures </a:t>
            </a:r>
            <a:r>
              <a:rPr>
                <a:solidFill>
                  <a:srgbClr val="E42832"/>
                </a:solidFill>
              </a:rPr>
              <a:t>the level of predictability of the economic dynamics</a:t>
            </a:r>
            <a:r>
              <a:rPr>
                <a:solidFill>
                  <a:srgbClr val="838787"/>
                </a:solidFill>
              </a:rPr>
              <a:t>)</a:t>
            </a:r>
          </a:p>
        </p:txBody>
      </p:sp>
      <p:sp>
        <p:nvSpPr>
          <p:cNvPr id="285" name="Selective Predictability Scheme acts as:"/>
          <p:cNvSpPr/>
          <p:nvPr/>
        </p:nvSpPr>
        <p:spPr>
          <a:xfrm>
            <a:off x="403811" y="796148"/>
            <a:ext cx="7873146" cy="564574"/>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sz="5000" b="1">
                <a:solidFill>
                  <a:srgbClr val="53585F"/>
                </a:solidFill>
                <a:latin typeface="Helvetica"/>
                <a:ea typeface="Helvetica"/>
                <a:cs typeface="Helvetica"/>
                <a:sym typeface="Helvetica"/>
              </a:defRPr>
            </a:lvl1pPr>
          </a:lstStyle>
          <a:p>
            <a:r>
              <a:rPr sz="3200" dirty="0"/>
              <a:t>Selective Predictability Scheme acts as:</a:t>
            </a:r>
          </a:p>
        </p:txBody>
      </p:sp>
    </p:spTree>
    <p:extLst>
      <p:ext uri="{BB962C8B-B14F-4D97-AF65-F5344CB8AC3E}">
        <p14:creationId xmlns:p14="http://schemas.microsoft.com/office/powerpoint/2010/main" val="1866299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 name="Screenshot 2017-02-22 08.15.17.png" descr="Screenshot 2017-02-22 08.15.17.png"/>
          <p:cNvPicPr>
            <a:picLocks noChangeAspect="1"/>
          </p:cNvPicPr>
          <p:nvPr/>
        </p:nvPicPr>
        <p:blipFill>
          <a:blip r:embed="rId2">
            <a:extLst/>
          </a:blip>
          <a:srcRect b="14430"/>
          <a:stretch>
            <a:fillRect/>
          </a:stretch>
        </p:blipFill>
        <p:spPr>
          <a:xfrm>
            <a:off x="2455388" y="102921"/>
            <a:ext cx="6607041" cy="1938655"/>
          </a:xfrm>
          <a:prstGeom prst="rect">
            <a:avLst/>
          </a:prstGeom>
          <a:ln w="12700">
            <a:miter lim="400000"/>
          </a:ln>
        </p:spPr>
      </p:pic>
      <p:pic>
        <p:nvPicPr>
          <p:cNvPr id="296" name="Screenshot 2017-02-22 08.15.41.png" descr="Screenshot 2017-02-22 08.15.41.png"/>
          <p:cNvPicPr>
            <a:picLocks noChangeAspect="1"/>
          </p:cNvPicPr>
          <p:nvPr/>
        </p:nvPicPr>
        <p:blipFill>
          <a:blip r:embed="rId3">
            <a:extLst/>
          </a:blip>
          <a:srcRect b="12802"/>
          <a:stretch>
            <a:fillRect/>
          </a:stretch>
        </p:blipFill>
        <p:spPr>
          <a:xfrm>
            <a:off x="1085750" y="2418646"/>
            <a:ext cx="7974335" cy="1861608"/>
          </a:xfrm>
          <a:prstGeom prst="rect">
            <a:avLst/>
          </a:prstGeom>
          <a:ln w="12700">
            <a:miter lim="400000"/>
          </a:ln>
        </p:spPr>
      </p:pic>
      <p:pic>
        <p:nvPicPr>
          <p:cNvPr id="297" name="Screenshot 2017-02-22 08.16.11.png" descr="Screenshot 2017-02-22 08.16.11.png"/>
          <p:cNvPicPr>
            <a:picLocks noChangeAspect="1"/>
          </p:cNvPicPr>
          <p:nvPr/>
        </p:nvPicPr>
        <p:blipFill>
          <a:blip r:embed="rId4">
            <a:extLst/>
          </a:blip>
          <a:srcRect b="15133"/>
          <a:stretch>
            <a:fillRect/>
          </a:stretch>
        </p:blipFill>
        <p:spPr>
          <a:xfrm>
            <a:off x="1780542" y="4836117"/>
            <a:ext cx="7276604" cy="1841358"/>
          </a:xfrm>
          <a:prstGeom prst="rect">
            <a:avLst/>
          </a:prstGeom>
          <a:ln w="12700">
            <a:miter lim="400000"/>
          </a:ln>
        </p:spPr>
      </p:pic>
      <p:sp>
        <p:nvSpPr>
          <p:cNvPr id="298" name="all countries"/>
          <p:cNvSpPr/>
          <p:nvPr/>
        </p:nvSpPr>
        <p:spPr>
          <a:xfrm>
            <a:off x="376653" y="719847"/>
            <a:ext cx="1431879" cy="349131"/>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b="1">
                <a:solidFill>
                  <a:srgbClr val="53585F"/>
                </a:solidFill>
                <a:latin typeface="Helvetica"/>
                <a:ea typeface="Helvetica"/>
                <a:cs typeface="Helvetica"/>
                <a:sym typeface="Helvetica"/>
              </a:defRPr>
            </a:lvl1pPr>
          </a:lstStyle>
          <a:p>
            <a:r>
              <a:rPr dirty="0"/>
              <a:t>all countries</a:t>
            </a:r>
          </a:p>
        </p:txBody>
      </p:sp>
      <p:sp>
        <p:nvSpPr>
          <p:cNvPr id="299" name="lam.…"/>
          <p:cNvSpPr/>
          <p:nvPr/>
        </p:nvSpPr>
        <p:spPr>
          <a:xfrm>
            <a:off x="105423" y="3115936"/>
            <a:ext cx="829100" cy="626129"/>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a:defRPr b="1">
                <a:solidFill>
                  <a:srgbClr val="53585F"/>
                </a:solidFill>
                <a:latin typeface="Helvetica"/>
                <a:ea typeface="Helvetica"/>
                <a:cs typeface="Helvetica"/>
                <a:sym typeface="Helvetica"/>
              </a:defRPr>
            </a:pPr>
            <a:r>
              <a:t>lam. </a:t>
            </a:r>
          </a:p>
          <a:p>
            <a:pPr>
              <a:defRPr b="1">
                <a:solidFill>
                  <a:srgbClr val="53585F"/>
                </a:solidFill>
                <a:latin typeface="Helvetica"/>
                <a:ea typeface="Helvetica"/>
                <a:cs typeface="Helvetica"/>
                <a:sym typeface="Helvetica"/>
              </a:defRPr>
            </a:pPr>
            <a:r>
              <a:t>regime</a:t>
            </a:r>
          </a:p>
        </p:txBody>
      </p:sp>
      <p:sp>
        <p:nvSpPr>
          <p:cNvPr id="300" name="lam. regime…"/>
          <p:cNvSpPr/>
          <p:nvPr/>
        </p:nvSpPr>
        <p:spPr>
          <a:xfrm>
            <a:off x="215581" y="5373791"/>
            <a:ext cx="1355123" cy="903128"/>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a:defRPr b="1">
                <a:solidFill>
                  <a:srgbClr val="53585F"/>
                </a:solidFill>
                <a:latin typeface="Helvetica"/>
                <a:ea typeface="Helvetica"/>
                <a:cs typeface="Helvetica"/>
                <a:sym typeface="Helvetica"/>
              </a:defRPr>
            </a:pPr>
            <a:r>
              <a:rPr dirty="0"/>
              <a:t>lam. regime</a:t>
            </a:r>
          </a:p>
          <a:p>
            <a:pPr>
              <a:defRPr b="1">
                <a:solidFill>
                  <a:srgbClr val="53585F"/>
                </a:solidFill>
                <a:latin typeface="Helvetica"/>
                <a:ea typeface="Helvetica"/>
                <a:cs typeface="Helvetica"/>
                <a:sym typeface="Helvetica"/>
              </a:defRPr>
            </a:pPr>
            <a:r>
              <a:rPr dirty="0"/>
              <a:t>matters for </a:t>
            </a:r>
          </a:p>
          <a:p>
            <a:pPr>
              <a:defRPr b="1">
                <a:solidFill>
                  <a:srgbClr val="53585F"/>
                </a:solidFill>
                <a:latin typeface="Helvetica"/>
                <a:ea typeface="Helvetica"/>
                <a:cs typeface="Helvetica"/>
                <a:sym typeface="Helvetica"/>
              </a:defRPr>
            </a:pPr>
            <a:r>
              <a:rPr dirty="0"/>
              <a:t>IMF too</a:t>
            </a:r>
          </a:p>
        </p:txBody>
      </p:sp>
    </p:spTree>
    <p:extLst>
      <p:ext uri="{BB962C8B-B14F-4D97-AF65-F5344CB8AC3E}">
        <p14:creationId xmlns:p14="http://schemas.microsoft.com/office/powerpoint/2010/main" val="1497398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NB: IMF models have at least 25 parameters/dimensions,  country specific assumption, macro economic assumptions"/>
          <p:cNvSpPr/>
          <p:nvPr/>
        </p:nvSpPr>
        <p:spPr>
          <a:xfrm>
            <a:off x="905584" y="1204671"/>
            <a:ext cx="7332833" cy="1180127"/>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p>
            <a:pPr>
              <a:defRPr sz="2400"/>
            </a:pPr>
            <a:r>
              <a:rPr b="1" dirty="0">
                <a:latin typeface="Helvetica"/>
                <a:ea typeface="Helvetica"/>
                <a:cs typeface="Helvetica"/>
                <a:sym typeface="Helvetica"/>
              </a:rPr>
              <a:t>NB: </a:t>
            </a:r>
            <a:r>
              <a:rPr dirty="0"/>
              <a:t>IMF models have at least 25 parameters/dimensions,  country specific assumption, macro economic assumptions</a:t>
            </a:r>
          </a:p>
        </p:txBody>
      </p:sp>
      <p:sp>
        <p:nvSpPr>
          <p:cNvPr id="303" name="NB2: IMF has 2400 employees, 1200 are economists.…"/>
          <p:cNvSpPr/>
          <p:nvPr/>
        </p:nvSpPr>
        <p:spPr>
          <a:xfrm>
            <a:off x="1480431" y="3981059"/>
            <a:ext cx="6183138" cy="1549459"/>
          </a:xfrm>
          <a:prstGeom prst="rect">
            <a:avLst/>
          </a:prstGeom>
          <a:ln w="63500">
            <a:solidFill>
              <a:schemeClr val="accent5"/>
            </a:solidFill>
            <a:miter lim="400000"/>
          </a:ln>
          <a:extLst>
            <a:ext uri="{C572A759-6A51-4108-AA02-DFA0A04FC94B}">
              <ma14:wrappingTextBoxFlag xmlns:ma14="http://schemas.microsoft.com/office/mac/drawingml/2011/main" val="1"/>
            </a:ext>
          </a:extLst>
        </p:spPr>
        <p:txBody>
          <a:bodyPr lIns="35717" tIns="35717" rIns="35717" bIns="35717" anchor="ctr">
            <a:spAutoFit/>
          </a:bodyPr>
          <a:lstStyle/>
          <a:p>
            <a:pPr algn="l">
              <a:defRPr sz="2400"/>
            </a:pPr>
            <a:r>
              <a:rPr b="1" dirty="0">
                <a:solidFill>
                  <a:schemeClr val="accent5"/>
                </a:solidFill>
                <a:latin typeface="Helvetica"/>
                <a:ea typeface="Helvetica"/>
                <a:cs typeface="Helvetica"/>
                <a:sym typeface="Helvetica"/>
              </a:rPr>
              <a:t>NB2:</a:t>
            </a:r>
            <a:r>
              <a:rPr dirty="0"/>
              <a:t> IMF has 2400 employees, 1200 are economists.</a:t>
            </a:r>
          </a:p>
          <a:p>
            <a:pPr algn="l">
              <a:defRPr sz="2400"/>
            </a:pPr>
            <a:r>
              <a:rPr dirty="0"/>
              <a:t>Behind the scenes of SPS, there are 5-10 persons</a:t>
            </a:r>
            <a:r>
              <a:rPr dirty="0" smtClean="0"/>
              <a:t>.</a:t>
            </a:r>
            <a:endParaRPr dirty="0"/>
          </a:p>
        </p:txBody>
      </p:sp>
    </p:spTree>
    <p:extLst>
      <p:ext uri="{BB962C8B-B14F-4D97-AF65-F5344CB8AC3E}">
        <p14:creationId xmlns:p14="http://schemas.microsoft.com/office/powerpoint/2010/main" val="4117322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 grpId="0"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81000" y="647700"/>
            <a:ext cx="8512078" cy="4893648"/>
          </a:xfrm>
          <a:prstGeom prst="rect">
            <a:avLst/>
          </a:prstGeom>
          <a:noFill/>
        </p:spPr>
        <p:txBody>
          <a:bodyPr wrap="none" rtlCol="0">
            <a:spAutoFit/>
          </a:bodyPr>
          <a:lstStyle/>
          <a:p>
            <a:r>
              <a:rPr lang="it-IT" dirty="0" smtClean="0"/>
              <a:t>David </a:t>
            </a:r>
            <a:r>
              <a:rPr lang="it-IT" dirty="0" err="1" smtClean="0"/>
              <a:t>Pilling</a:t>
            </a:r>
            <a:r>
              <a:rPr lang="it-IT" dirty="0" smtClean="0"/>
              <a:t>  Financial Times </a:t>
            </a:r>
            <a:r>
              <a:rPr lang="it-IT" dirty="0" err="1" smtClean="0"/>
              <a:t>Nov</a:t>
            </a:r>
            <a:r>
              <a:rPr lang="it-IT" dirty="0" smtClean="0"/>
              <a:t>. 19  2014</a:t>
            </a:r>
          </a:p>
          <a:p>
            <a:r>
              <a:rPr lang="it-IT" sz="2400" dirty="0" smtClean="0"/>
              <a:t>“</a:t>
            </a:r>
            <a:r>
              <a:rPr lang="it-IT" sz="2400" dirty="0" err="1" smtClean="0"/>
              <a:t>What</a:t>
            </a:r>
            <a:r>
              <a:rPr lang="it-IT" sz="2400" dirty="0" smtClean="0"/>
              <a:t> </a:t>
            </a:r>
            <a:r>
              <a:rPr lang="it-IT" sz="2400" dirty="0" err="1" smtClean="0"/>
              <a:t>goes</a:t>
            </a:r>
            <a:r>
              <a:rPr lang="it-IT" sz="2400" dirty="0" smtClean="0"/>
              <a:t> up must </a:t>
            </a:r>
            <a:r>
              <a:rPr lang="it-IT" sz="2400" dirty="0" err="1" smtClean="0"/>
              <a:t>eventually</a:t>
            </a:r>
            <a:r>
              <a:rPr lang="it-IT" sz="2400" dirty="0" smtClean="0"/>
              <a:t> come down – </a:t>
            </a:r>
            <a:r>
              <a:rPr lang="it-IT" sz="2400" dirty="0" err="1" smtClean="0"/>
              <a:t>even</a:t>
            </a:r>
            <a:r>
              <a:rPr lang="it-IT" sz="2400" dirty="0" smtClean="0"/>
              <a:t> China”</a:t>
            </a:r>
          </a:p>
          <a:p>
            <a:endParaRPr lang="it-IT" dirty="0" smtClean="0"/>
          </a:p>
          <a:p>
            <a:r>
              <a:rPr lang="it-IT" dirty="0" err="1" smtClean="0"/>
              <a:t>Regression</a:t>
            </a:r>
            <a:r>
              <a:rPr lang="it-IT" dirty="0" smtClean="0"/>
              <a:t> </a:t>
            </a:r>
            <a:r>
              <a:rPr lang="it-IT" dirty="0"/>
              <a:t>to </a:t>
            </a:r>
            <a:r>
              <a:rPr lang="it-IT" dirty="0" err="1"/>
              <a:t>mean</a:t>
            </a:r>
            <a:r>
              <a:rPr lang="it-IT" dirty="0"/>
              <a:t> </a:t>
            </a:r>
            <a:r>
              <a:rPr lang="it-IT" dirty="0" err="1"/>
              <a:t>could</a:t>
            </a:r>
            <a:r>
              <a:rPr lang="it-IT" dirty="0"/>
              <a:t> </a:t>
            </a:r>
            <a:r>
              <a:rPr lang="it-IT" dirty="0" err="1"/>
              <a:t>spell</a:t>
            </a:r>
            <a:r>
              <a:rPr lang="it-IT" dirty="0"/>
              <a:t> </a:t>
            </a:r>
            <a:r>
              <a:rPr lang="it-IT" dirty="0" err="1"/>
              <a:t>trouble</a:t>
            </a:r>
            <a:r>
              <a:rPr lang="it-IT" dirty="0"/>
              <a:t> for Asian </a:t>
            </a:r>
            <a:r>
              <a:rPr lang="it-IT" dirty="0" err="1" smtClean="0"/>
              <a:t>powerhouses</a:t>
            </a:r>
            <a:r>
              <a:rPr lang="it-IT" dirty="0" smtClean="0"/>
              <a:t>.</a:t>
            </a:r>
          </a:p>
          <a:p>
            <a:r>
              <a:rPr lang="it-IT" dirty="0" err="1" smtClean="0"/>
              <a:t>What</a:t>
            </a:r>
            <a:r>
              <a:rPr lang="it-IT" dirty="0" smtClean="0"/>
              <a:t> </a:t>
            </a:r>
            <a:r>
              <a:rPr lang="it-IT" dirty="0" err="1"/>
              <a:t>would</a:t>
            </a:r>
            <a:r>
              <a:rPr lang="it-IT" dirty="0"/>
              <a:t> China look </a:t>
            </a:r>
            <a:r>
              <a:rPr lang="it-IT" dirty="0" err="1"/>
              <a:t>like</a:t>
            </a:r>
            <a:r>
              <a:rPr lang="it-IT" dirty="0"/>
              <a:t> </a:t>
            </a:r>
            <a:r>
              <a:rPr lang="it-IT" dirty="0" err="1"/>
              <a:t>if</a:t>
            </a:r>
            <a:r>
              <a:rPr lang="it-IT" dirty="0"/>
              <a:t> </a:t>
            </a:r>
            <a:r>
              <a:rPr lang="it-IT" dirty="0" err="1"/>
              <a:t>it</a:t>
            </a:r>
            <a:r>
              <a:rPr lang="it-IT" dirty="0"/>
              <a:t> </a:t>
            </a:r>
            <a:r>
              <a:rPr lang="it-IT" dirty="0" err="1"/>
              <a:t>were</a:t>
            </a:r>
            <a:r>
              <a:rPr lang="it-IT" dirty="0"/>
              <a:t> </a:t>
            </a:r>
            <a:r>
              <a:rPr lang="it-IT" dirty="0" err="1"/>
              <a:t>growing</a:t>
            </a:r>
            <a:r>
              <a:rPr lang="it-IT" dirty="0"/>
              <a:t> </a:t>
            </a:r>
            <a:r>
              <a:rPr lang="it-IT" dirty="0" err="1"/>
              <a:t>at</a:t>
            </a:r>
            <a:r>
              <a:rPr lang="it-IT" dirty="0"/>
              <a:t> just 2 per cent a </a:t>
            </a:r>
            <a:r>
              <a:rPr lang="it-IT" dirty="0" err="1"/>
              <a:t>year</a:t>
            </a:r>
            <a:r>
              <a:rPr lang="it-IT" dirty="0" smtClean="0"/>
              <a:t>?</a:t>
            </a:r>
          </a:p>
          <a:p>
            <a:r>
              <a:rPr lang="it-IT" dirty="0" smtClean="0"/>
              <a:t>(NB: China </a:t>
            </a:r>
            <a:r>
              <a:rPr lang="it-IT" dirty="0" err="1" smtClean="0"/>
              <a:t>has</a:t>
            </a:r>
            <a:r>
              <a:rPr lang="it-IT" dirty="0" smtClean="0"/>
              <a:t> </a:t>
            </a:r>
            <a:r>
              <a:rPr lang="it-IT" dirty="0" err="1" smtClean="0"/>
              <a:t>been</a:t>
            </a:r>
            <a:r>
              <a:rPr lang="it-IT" dirty="0" smtClean="0"/>
              <a:t> </a:t>
            </a:r>
            <a:r>
              <a:rPr lang="it-IT" dirty="0" err="1" smtClean="0"/>
              <a:t>growing</a:t>
            </a:r>
            <a:r>
              <a:rPr lang="it-IT" dirty="0" smtClean="0"/>
              <a:t> up to 10% a </a:t>
            </a:r>
            <a:r>
              <a:rPr lang="it-IT" dirty="0" err="1" smtClean="0"/>
              <a:t>year</a:t>
            </a:r>
            <a:r>
              <a:rPr lang="it-IT" dirty="0" smtClean="0"/>
              <a:t> and </a:t>
            </a:r>
            <a:r>
              <a:rPr lang="it-IT" dirty="0" err="1" smtClean="0"/>
              <a:t>now</a:t>
            </a:r>
            <a:r>
              <a:rPr lang="it-IT" dirty="0" smtClean="0"/>
              <a:t> </a:t>
            </a:r>
            <a:r>
              <a:rPr lang="it-IT" dirty="0" err="1" smtClean="0"/>
              <a:t>it</a:t>
            </a:r>
            <a:r>
              <a:rPr lang="it-IT" dirty="0" smtClean="0"/>
              <a:t> </a:t>
            </a:r>
            <a:r>
              <a:rPr lang="it-IT" dirty="0" err="1" smtClean="0"/>
              <a:t>is</a:t>
            </a:r>
            <a:r>
              <a:rPr lang="it-IT" dirty="0" smtClean="0"/>
              <a:t> 7-8%).</a:t>
            </a:r>
          </a:p>
          <a:p>
            <a:endParaRPr lang="it-IT" dirty="0" smtClean="0"/>
          </a:p>
          <a:p>
            <a:r>
              <a:rPr lang="it-IT" dirty="0" err="1"/>
              <a:t>A</a:t>
            </a:r>
            <a:r>
              <a:rPr lang="it-IT" dirty="0" err="1" smtClean="0"/>
              <a:t>ccording</a:t>
            </a:r>
            <a:r>
              <a:rPr lang="it-IT" dirty="0" smtClean="0"/>
              <a:t> </a:t>
            </a:r>
            <a:r>
              <a:rPr lang="it-IT" dirty="0"/>
              <a:t>to an </a:t>
            </a:r>
            <a:r>
              <a:rPr lang="it-IT" dirty="0" err="1"/>
              <a:t>influential</a:t>
            </a:r>
            <a:r>
              <a:rPr lang="it-IT" dirty="0"/>
              <a:t> </a:t>
            </a:r>
            <a:r>
              <a:rPr lang="it-IT" dirty="0" err="1"/>
              <a:t>paper</a:t>
            </a:r>
            <a:r>
              <a:rPr lang="it-IT" dirty="0"/>
              <a:t> by US </a:t>
            </a:r>
            <a:r>
              <a:rPr lang="it-IT" dirty="0" err="1"/>
              <a:t>economists</a:t>
            </a:r>
            <a:r>
              <a:rPr lang="it-IT" dirty="0"/>
              <a:t> </a:t>
            </a:r>
            <a:r>
              <a:rPr lang="it-IT" dirty="0" err="1"/>
              <a:t>Lant</a:t>
            </a:r>
            <a:r>
              <a:rPr lang="it-IT" dirty="0"/>
              <a:t> </a:t>
            </a:r>
            <a:r>
              <a:rPr lang="it-IT" dirty="0" err="1"/>
              <a:t>Pritchett</a:t>
            </a:r>
            <a:r>
              <a:rPr lang="it-IT" dirty="0"/>
              <a:t> and</a:t>
            </a:r>
          </a:p>
          <a:p>
            <a:r>
              <a:rPr lang="it-IT" dirty="0"/>
              <a:t>Lawrence </a:t>
            </a:r>
            <a:r>
              <a:rPr lang="it-IT" dirty="0" err="1"/>
              <a:t>Summers</a:t>
            </a:r>
            <a:r>
              <a:rPr lang="it-IT" dirty="0"/>
              <a:t>. For </a:t>
            </a:r>
            <a:r>
              <a:rPr lang="it-IT" dirty="0" err="1"/>
              <a:t>them</a:t>
            </a:r>
            <a:r>
              <a:rPr lang="it-IT" dirty="0"/>
              <a:t>, “the single </a:t>
            </a:r>
            <a:r>
              <a:rPr lang="it-IT" dirty="0" err="1"/>
              <a:t>most</a:t>
            </a:r>
            <a:r>
              <a:rPr lang="it-IT" dirty="0"/>
              <a:t> </a:t>
            </a:r>
            <a:r>
              <a:rPr lang="it-IT" dirty="0" err="1"/>
              <a:t>robust</a:t>
            </a:r>
            <a:r>
              <a:rPr lang="it-IT" dirty="0"/>
              <a:t> and </a:t>
            </a:r>
            <a:r>
              <a:rPr lang="it-IT" dirty="0" err="1"/>
              <a:t>striking</a:t>
            </a:r>
            <a:r>
              <a:rPr lang="it-IT" dirty="0"/>
              <a:t> </a:t>
            </a:r>
            <a:r>
              <a:rPr lang="it-IT" dirty="0" err="1"/>
              <a:t>fact</a:t>
            </a:r>
            <a:r>
              <a:rPr lang="it-IT" dirty="0"/>
              <a:t>” </a:t>
            </a:r>
            <a:endParaRPr lang="it-IT" dirty="0" smtClean="0"/>
          </a:p>
          <a:p>
            <a:r>
              <a:rPr lang="it-IT" dirty="0" err="1" smtClean="0"/>
              <a:t>about</a:t>
            </a:r>
            <a:r>
              <a:rPr lang="it-IT" dirty="0" smtClean="0"/>
              <a:t> </a:t>
            </a:r>
            <a:r>
              <a:rPr lang="it-IT" dirty="0" err="1"/>
              <a:t>growth</a:t>
            </a:r>
            <a:r>
              <a:rPr lang="it-IT" dirty="0"/>
              <a:t> </a:t>
            </a:r>
            <a:r>
              <a:rPr lang="it-IT" dirty="0" err="1" smtClean="0"/>
              <a:t>is</a:t>
            </a:r>
            <a:r>
              <a:rPr lang="it-IT" dirty="0"/>
              <a:t> </a:t>
            </a:r>
            <a:r>
              <a:rPr lang="it-IT" dirty="0" smtClean="0">
                <a:solidFill>
                  <a:srgbClr val="FF0000"/>
                </a:solidFill>
              </a:rPr>
              <a:t>“</a:t>
            </a:r>
            <a:r>
              <a:rPr lang="it-IT" dirty="0" err="1">
                <a:solidFill>
                  <a:srgbClr val="FF0000"/>
                </a:solidFill>
              </a:rPr>
              <a:t>regression</a:t>
            </a:r>
            <a:r>
              <a:rPr lang="it-IT" dirty="0">
                <a:solidFill>
                  <a:srgbClr val="FF0000"/>
                </a:solidFill>
              </a:rPr>
              <a:t> to the </a:t>
            </a:r>
            <a:r>
              <a:rPr lang="it-IT" dirty="0" err="1">
                <a:solidFill>
                  <a:srgbClr val="FF0000"/>
                </a:solidFill>
              </a:rPr>
              <a:t>mean</a:t>
            </a:r>
            <a:r>
              <a:rPr lang="it-IT" dirty="0">
                <a:solidFill>
                  <a:srgbClr val="FF0000"/>
                </a:solidFill>
              </a:rPr>
              <a:t>” of </a:t>
            </a:r>
            <a:r>
              <a:rPr lang="it-IT" dirty="0" err="1">
                <a:solidFill>
                  <a:srgbClr val="FF0000"/>
                </a:solidFill>
              </a:rPr>
              <a:t>about</a:t>
            </a:r>
            <a:r>
              <a:rPr lang="it-IT" dirty="0">
                <a:solidFill>
                  <a:srgbClr val="FF0000"/>
                </a:solidFill>
              </a:rPr>
              <a:t> 2 per cent</a:t>
            </a:r>
            <a:r>
              <a:rPr lang="it-IT" dirty="0"/>
              <a:t>. </a:t>
            </a:r>
            <a:endParaRPr lang="it-IT" dirty="0" smtClean="0"/>
          </a:p>
          <a:p>
            <a:endParaRPr lang="it-IT" dirty="0" smtClean="0"/>
          </a:p>
          <a:p>
            <a:r>
              <a:rPr lang="it-IT" dirty="0" err="1" smtClean="0"/>
              <a:t>Only</a:t>
            </a:r>
            <a:r>
              <a:rPr lang="it-IT" dirty="0" smtClean="0"/>
              <a:t> </a:t>
            </a:r>
            <a:r>
              <a:rPr lang="it-IT" dirty="0" err="1"/>
              <a:t>rarely</a:t>
            </a:r>
            <a:r>
              <a:rPr lang="it-IT" dirty="0"/>
              <a:t> in </a:t>
            </a:r>
            <a:r>
              <a:rPr lang="it-IT" dirty="0" err="1"/>
              <a:t>modern</a:t>
            </a:r>
            <a:r>
              <a:rPr lang="it-IT" dirty="0"/>
              <a:t> </a:t>
            </a:r>
            <a:r>
              <a:rPr lang="it-IT" dirty="0" err="1"/>
              <a:t>history</a:t>
            </a:r>
            <a:r>
              <a:rPr lang="it-IT" dirty="0"/>
              <a:t>, </a:t>
            </a:r>
            <a:r>
              <a:rPr lang="it-IT" dirty="0" err="1"/>
              <a:t>they</a:t>
            </a:r>
            <a:r>
              <a:rPr lang="it-IT" dirty="0"/>
              <a:t> </a:t>
            </a:r>
            <a:r>
              <a:rPr lang="it-IT" dirty="0" err="1"/>
              <a:t>say</a:t>
            </a:r>
            <a:r>
              <a:rPr lang="it-IT" dirty="0"/>
              <a:t>, </a:t>
            </a:r>
            <a:r>
              <a:rPr lang="it-IT" dirty="0" err="1" smtClean="0"/>
              <a:t>have</a:t>
            </a:r>
            <a:r>
              <a:rPr lang="it-IT" dirty="0"/>
              <a:t> </a:t>
            </a:r>
            <a:r>
              <a:rPr lang="it-IT" dirty="0" err="1" smtClean="0"/>
              <a:t>countries</a:t>
            </a:r>
            <a:r>
              <a:rPr lang="it-IT" dirty="0" smtClean="0"/>
              <a:t> </a:t>
            </a:r>
            <a:r>
              <a:rPr lang="it-IT" dirty="0" err="1"/>
              <a:t>grown</a:t>
            </a:r>
            <a:r>
              <a:rPr lang="it-IT" dirty="0"/>
              <a:t> </a:t>
            </a:r>
            <a:r>
              <a:rPr lang="it-IT" dirty="0" err="1"/>
              <a:t>at</a:t>
            </a:r>
            <a:r>
              <a:rPr lang="it-IT" dirty="0"/>
              <a:t> “super-</a:t>
            </a:r>
            <a:r>
              <a:rPr lang="it-IT" dirty="0" err="1"/>
              <a:t>rapid</a:t>
            </a:r>
            <a:r>
              <a:rPr lang="it-IT" dirty="0" smtClean="0"/>
              <a:t>”</a:t>
            </a:r>
          </a:p>
          <a:p>
            <a:r>
              <a:rPr lang="it-IT" dirty="0" smtClean="0"/>
              <a:t> </a:t>
            </a:r>
            <a:r>
              <a:rPr lang="it-IT" dirty="0" err="1"/>
              <a:t>rates</a:t>
            </a:r>
            <a:r>
              <a:rPr lang="it-IT" dirty="0"/>
              <a:t> </a:t>
            </a:r>
            <a:r>
              <a:rPr lang="it-IT" dirty="0" err="1"/>
              <a:t>above</a:t>
            </a:r>
            <a:r>
              <a:rPr lang="it-IT" dirty="0"/>
              <a:t> 6 per cent for </a:t>
            </a:r>
            <a:r>
              <a:rPr lang="it-IT" dirty="0" err="1"/>
              <a:t>much</a:t>
            </a:r>
            <a:r>
              <a:rPr lang="it-IT" dirty="0"/>
              <a:t> more </a:t>
            </a:r>
            <a:r>
              <a:rPr lang="it-IT" dirty="0" err="1"/>
              <a:t>than</a:t>
            </a:r>
            <a:r>
              <a:rPr lang="it-IT" dirty="0"/>
              <a:t> a decade. China </a:t>
            </a:r>
            <a:r>
              <a:rPr lang="it-IT" dirty="0" err="1"/>
              <a:t>has</a:t>
            </a:r>
            <a:r>
              <a:rPr lang="it-IT" dirty="0"/>
              <a:t> </a:t>
            </a:r>
            <a:r>
              <a:rPr lang="it-IT" dirty="0" err="1"/>
              <a:t>managed</a:t>
            </a:r>
            <a:r>
              <a:rPr lang="it-IT" dirty="0"/>
              <a:t> to </a:t>
            </a:r>
            <a:endParaRPr lang="it-IT" dirty="0" smtClean="0"/>
          </a:p>
          <a:p>
            <a:r>
              <a:rPr lang="it-IT" dirty="0" err="1" smtClean="0"/>
              <a:t>buck</a:t>
            </a:r>
            <a:r>
              <a:rPr lang="it-IT" dirty="0" smtClean="0"/>
              <a:t> </a:t>
            </a:r>
            <a:r>
              <a:rPr lang="it-IT" dirty="0"/>
              <a:t>the trend </a:t>
            </a:r>
            <a:r>
              <a:rPr lang="it-IT" dirty="0" err="1"/>
              <a:t>since</a:t>
            </a:r>
            <a:r>
              <a:rPr lang="it-IT" dirty="0"/>
              <a:t> 1977 </a:t>
            </a:r>
            <a:r>
              <a:rPr lang="it-IT" dirty="0" smtClean="0"/>
              <a:t>by </a:t>
            </a:r>
            <a:r>
              <a:rPr lang="it-IT" dirty="0" err="1" smtClean="0"/>
              <a:t>harnessing</a:t>
            </a:r>
            <a:r>
              <a:rPr lang="it-IT" dirty="0" smtClean="0"/>
              <a:t> </a:t>
            </a:r>
            <a:r>
              <a:rPr lang="it-IT" dirty="0"/>
              <a:t>market </a:t>
            </a:r>
            <a:r>
              <a:rPr lang="it-IT" dirty="0" err="1"/>
              <a:t>forces</a:t>
            </a:r>
            <a:r>
              <a:rPr lang="it-IT" dirty="0"/>
              <a:t>, </a:t>
            </a:r>
            <a:r>
              <a:rPr lang="it-IT" dirty="0" err="1"/>
              <a:t>engineering</a:t>
            </a:r>
            <a:r>
              <a:rPr lang="it-IT" dirty="0"/>
              <a:t> </a:t>
            </a:r>
            <a:r>
              <a:rPr lang="it-IT" dirty="0" err="1"/>
              <a:t>possibly</a:t>
            </a:r>
            <a:r>
              <a:rPr lang="it-IT" dirty="0"/>
              <a:t> </a:t>
            </a:r>
            <a:endParaRPr lang="it-IT" dirty="0" smtClean="0"/>
          </a:p>
          <a:p>
            <a:r>
              <a:rPr lang="it-IT" dirty="0" smtClean="0"/>
              <a:t>the </a:t>
            </a:r>
            <a:r>
              <a:rPr lang="it-IT" dirty="0" err="1"/>
              <a:t>longest</a:t>
            </a:r>
            <a:r>
              <a:rPr lang="it-IT" dirty="0"/>
              <a:t> </a:t>
            </a:r>
            <a:r>
              <a:rPr lang="it-IT" dirty="0" err="1"/>
              <a:t>spell</a:t>
            </a:r>
            <a:r>
              <a:rPr lang="it-IT" dirty="0"/>
              <a:t> “in the </a:t>
            </a:r>
            <a:r>
              <a:rPr lang="it-IT" dirty="0" err="1"/>
              <a:t>history</a:t>
            </a:r>
            <a:r>
              <a:rPr lang="it-IT" dirty="0"/>
              <a:t> of </a:t>
            </a:r>
            <a:r>
              <a:rPr lang="it-IT" dirty="0" err="1"/>
              <a:t>mankind</a:t>
            </a:r>
            <a:r>
              <a:rPr lang="it-IT" dirty="0"/>
              <a:t>”. </a:t>
            </a:r>
            <a:r>
              <a:rPr lang="it-IT" dirty="0" err="1"/>
              <a:t>But</a:t>
            </a:r>
            <a:r>
              <a:rPr lang="it-IT" dirty="0"/>
              <a:t> </a:t>
            </a:r>
            <a:r>
              <a:rPr lang="it-IT" dirty="0" err="1"/>
              <a:t>what</a:t>
            </a:r>
            <a:r>
              <a:rPr lang="it-IT" dirty="0"/>
              <a:t> </a:t>
            </a:r>
            <a:r>
              <a:rPr lang="it-IT" dirty="0" err="1"/>
              <a:t>goes</a:t>
            </a:r>
            <a:r>
              <a:rPr lang="it-IT" dirty="0"/>
              <a:t> up, the </a:t>
            </a:r>
            <a:r>
              <a:rPr lang="it-IT" dirty="0" err="1"/>
              <a:t>authors</a:t>
            </a:r>
            <a:r>
              <a:rPr lang="it-IT" dirty="0"/>
              <a:t> </a:t>
            </a:r>
            <a:r>
              <a:rPr lang="it-IT" dirty="0" err="1"/>
              <a:t>tell</a:t>
            </a:r>
            <a:r>
              <a:rPr lang="it-IT" dirty="0"/>
              <a:t> </a:t>
            </a:r>
            <a:r>
              <a:rPr lang="it-IT" dirty="0" err="1"/>
              <a:t>us</a:t>
            </a:r>
            <a:r>
              <a:rPr lang="it-IT" dirty="0"/>
              <a:t>, </a:t>
            </a:r>
            <a:endParaRPr lang="it-IT" dirty="0" smtClean="0"/>
          </a:p>
          <a:p>
            <a:r>
              <a:rPr lang="it-IT" dirty="0" smtClean="0"/>
              <a:t>Must </a:t>
            </a:r>
            <a:r>
              <a:rPr lang="it-IT" dirty="0" err="1" smtClean="0"/>
              <a:t>eventually</a:t>
            </a:r>
            <a:r>
              <a:rPr lang="it-IT" dirty="0" smtClean="0"/>
              <a:t> </a:t>
            </a:r>
            <a:r>
              <a:rPr lang="it-IT" dirty="0"/>
              <a:t>come down.</a:t>
            </a:r>
          </a:p>
          <a:p>
            <a:endParaRPr lang="it-IT" dirty="0"/>
          </a:p>
        </p:txBody>
      </p:sp>
    </p:spTree>
    <p:extLst>
      <p:ext uri="{BB962C8B-B14F-4D97-AF65-F5344CB8AC3E}">
        <p14:creationId xmlns:p14="http://schemas.microsoft.com/office/powerpoint/2010/main" val="18385165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457200" y="406400"/>
            <a:ext cx="8588947" cy="6432531"/>
          </a:xfrm>
          <a:prstGeom prst="rect">
            <a:avLst/>
          </a:prstGeom>
          <a:noFill/>
        </p:spPr>
        <p:txBody>
          <a:bodyPr wrap="none" rtlCol="0">
            <a:spAutoFit/>
          </a:bodyPr>
          <a:lstStyle/>
          <a:p>
            <a:r>
              <a:rPr lang="it-IT" sz="2400" dirty="0" smtClean="0"/>
              <a:t>Mark </a:t>
            </a:r>
            <a:r>
              <a:rPr lang="it-IT" sz="2400" dirty="0" err="1" smtClean="0"/>
              <a:t>Buchannan</a:t>
            </a:r>
            <a:r>
              <a:rPr lang="it-IT" sz="2400" dirty="0" smtClean="0"/>
              <a:t>  </a:t>
            </a:r>
            <a:r>
              <a:rPr lang="it-IT" sz="2400" dirty="0" err="1" smtClean="0"/>
              <a:t>Bloombergs</a:t>
            </a:r>
            <a:r>
              <a:rPr lang="it-IT" sz="2400" dirty="0" smtClean="0"/>
              <a:t> </a:t>
            </a:r>
            <a:r>
              <a:rPr lang="it-IT" sz="2400" dirty="0" err="1" smtClean="0"/>
              <a:t>View</a:t>
            </a:r>
            <a:r>
              <a:rPr lang="it-IT" sz="2400" dirty="0" smtClean="0"/>
              <a:t>  March 1, 2015</a:t>
            </a:r>
          </a:p>
          <a:p>
            <a:r>
              <a:rPr lang="it-IT" sz="2800" dirty="0" smtClean="0"/>
              <a:t>“China </a:t>
            </a:r>
            <a:r>
              <a:rPr lang="it-IT" sz="2800" dirty="0" err="1" smtClean="0"/>
              <a:t>Might</a:t>
            </a:r>
            <a:r>
              <a:rPr lang="it-IT" sz="2800" dirty="0" smtClean="0"/>
              <a:t> </a:t>
            </a:r>
            <a:r>
              <a:rPr lang="it-IT" sz="2800" dirty="0" err="1" smtClean="0"/>
              <a:t>Stll</a:t>
            </a:r>
            <a:r>
              <a:rPr lang="it-IT" sz="2800" dirty="0" smtClean="0"/>
              <a:t> be </a:t>
            </a:r>
            <a:r>
              <a:rPr lang="it-IT" sz="2800" dirty="0" err="1" smtClean="0"/>
              <a:t>Booming</a:t>
            </a:r>
            <a:r>
              <a:rPr lang="it-IT" sz="2800" dirty="0" smtClean="0"/>
              <a:t>”</a:t>
            </a:r>
          </a:p>
          <a:p>
            <a:endParaRPr lang="it-IT" dirty="0"/>
          </a:p>
          <a:p>
            <a:r>
              <a:rPr lang="it-IT" dirty="0" err="1"/>
              <a:t>Where</a:t>
            </a:r>
            <a:r>
              <a:rPr lang="it-IT" dirty="0"/>
              <a:t> </a:t>
            </a:r>
            <a:r>
              <a:rPr lang="it-IT" dirty="0" err="1"/>
              <a:t>will</a:t>
            </a:r>
            <a:r>
              <a:rPr lang="it-IT" dirty="0"/>
              <a:t> China and India be in a decade, </a:t>
            </a:r>
            <a:r>
              <a:rPr lang="it-IT" dirty="0" err="1"/>
              <a:t>economically</a:t>
            </a:r>
            <a:r>
              <a:rPr lang="it-IT" dirty="0"/>
              <a:t> </a:t>
            </a:r>
            <a:r>
              <a:rPr lang="it-IT" dirty="0" err="1"/>
              <a:t>speaking</a:t>
            </a:r>
            <a:r>
              <a:rPr lang="it-IT" dirty="0"/>
              <a:t>? </a:t>
            </a:r>
            <a:endParaRPr lang="it-IT" dirty="0" smtClean="0"/>
          </a:p>
          <a:p>
            <a:r>
              <a:rPr lang="it-IT" dirty="0" err="1" smtClean="0"/>
              <a:t>Judging</a:t>
            </a:r>
            <a:r>
              <a:rPr lang="it-IT" dirty="0" smtClean="0"/>
              <a:t> </a:t>
            </a:r>
            <a:r>
              <a:rPr lang="it-IT" dirty="0"/>
              <a:t>from the </a:t>
            </a:r>
            <a:r>
              <a:rPr lang="it-IT" dirty="0" err="1"/>
              <a:t>abnormal</a:t>
            </a:r>
            <a:r>
              <a:rPr lang="it-IT" dirty="0"/>
              <a:t> </a:t>
            </a:r>
            <a:r>
              <a:rPr lang="it-IT" dirty="0" err="1"/>
              <a:t>speed</a:t>
            </a:r>
            <a:r>
              <a:rPr lang="it-IT" dirty="0"/>
              <a:t> </a:t>
            </a:r>
            <a:r>
              <a:rPr lang="it-IT" dirty="0" err="1"/>
              <a:t>at</a:t>
            </a:r>
            <a:r>
              <a:rPr lang="it-IT" dirty="0"/>
              <a:t> </a:t>
            </a:r>
            <a:r>
              <a:rPr lang="it-IT" dirty="0" err="1"/>
              <a:t>which</a:t>
            </a:r>
            <a:r>
              <a:rPr lang="it-IT" dirty="0"/>
              <a:t> </a:t>
            </a:r>
            <a:r>
              <a:rPr lang="it-IT" dirty="0" err="1"/>
              <a:t>they</a:t>
            </a:r>
            <a:r>
              <a:rPr lang="it-IT" dirty="0"/>
              <a:t> </a:t>
            </a:r>
            <a:r>
              <a:rPr lang="it-IT" dirty="0" err="1"/>
              <a:t>have</a:t>
            </a:r>
            <a:r>
              <a:rPr lang="it-IT" dirty="0"/>
              <a:t> </a:t>
            </a:r>
            <a:r>
              <a:rPr lang="it-IT" dirty="0" err="1"/>
              <a:t>grown</a:t>
            </a:r>
            <a:r>
              <a:rPr lang="it-IT" dirty="0"/>
              <a:t> in </a:t>
            </a:r>
            <a:r>
              <a:rPr lang="it-IT" dirty="0" err="1"/>
              <a:t>recent</a:t>
            </a:r>
            <a:r>
              <a:rPr lang="it-IT" dirty="0"/>
              <a:t> </a:t>
            </a:r>
            <a:r>
              <a:rPr lang="it-IT" dirty="0" err="1"/>
              <a:t>decades</a:t>
            </a:r>
            <a:r>
              <a:rPr lang="it-IT" dirty="0"/>
              <a:t>, </a:t>
            </a:r>
            <a:endParaRPr lang="it-IT" dirty="0" smtClean="0"/>
          </a:p>
          <a:p>
            <a:r>
              <a:rPr lang="it-IT" dirty="0" err="1" smtClean="0"/>
              <a:t>most</a:t>
            </a:r>
            <a:r>
              <a:rPr lang="it-IT" dirty="0" smtClean="0"/>
              <a:t> </a:t>
            </a:r>
            <a:r>
              <a:rPr lang="it-IT" dirty="0" err="1"/>
              <a:t>forecasters</a:t>
            </a:r>
            <a:r>
              <a:rPr lang="it-IT" dirty="0"/>
              <a:t> </a:t>
            </a:r>
            <a:r>
              <a:rPr lang="it-IT" dirty="0" err="1"/>
              <a:t>think</a:t>
            </a:r>
            <a:r>
              <a:rPr lang="it-IT" dirty="0"/>
              <a:t> </a:t>
            </a:r>
            <a:r>
              <a:rPr lang="it-IT" dirty="0" err="1"/>
              <a:t>they</a:t>
            </a:r>
            <a:r>
              <a:rPr lang="it-IT" dirty="0"/>
              <a:t> are due for a </a:t>
            </a:r>
            <a:r>
              <a:rPr lang="it-IT" dirty="0" err="1"/>
              <a:t>slowdown</a:t>
            </a:r>
            <a:r>
              <a:rPr lang="it-IT" dirty="0"/>
              <a:t> -- and, </a:t>
            </a:r>
            <a:r>
              <a:rPr lang="it-IT" dirty="0">
                <a:solidFill>
                  <a:srgbClr val="FF0000"/>
                </a:solidFill>
              </a:rPr>
              <a:t>in the case </a:t>
            </a:r>
            <a:endParaRPr lang="it-IT" dirty="0" smtClean="0">
              <a:solidFill>
                <a:srgbClr val="FF0000"/>
              </a:solidFill>
            </a:endParaRPr>
          </a:p>
          <a:p>
            <a:r>
              <a:rPr lang="it-IT" dirty="0" smtClean="0">
                <a:solidFill>
                  <a:srgbClr val="FF0000"/>
                </a:solidFill>
              </a:rPr>
              <a:t>of </a:t>
            </a:r>
            <a:r>
              <a:rPr lang="it-IT" dirty="0">
                <a:solidFill>
                  <a:srgbClr val="FF0000"/>
                </a:solidFill>
              </a:rPr>
              <a:t>China, </a:t>
            </a:r>
            <a:r>
              <a:rPr lang="it-IT" dirty="0" err="1" smtClean="0">
                <a:solidFill>
                  <a:srgbClr val="FF0000"/>
                </a:solidFill>
              </a:rPr>
              <a:t>possibly</a:t>
            </a:r>
            <a:r>
              <a:rPr lang="it-IT" dirty="0" smtClean="0">
                <a:solidFill>
                  <a:srgbClr val="FF0000"/>
                </a:solidFill>
              </a:rPr>
              <a:t> </a:t>
            </a:r>
            <a:r>
              <a:rPr lang="it-IT" dirty="0" err="1" smtClean="0">
                <a:solidFill>
                  <a:srgbClr val="FF0000"/>
                </a:solidFill>
              </a:rPr>
              <a:t>even</a:t>
            </a:r>
            <a:r>
              <a:rPr lang="it-IT" dirty="0" smtClean="0">
                <a:solidFill>
                  <a:srgbClr val="FF0000"/>
                </a:solidFill>
              </a:rPr>
              <a:t> </a:t>
            </a:r>
            <a:r>
              <a:rPr lang="it-IT" dirty="0">
                <a:solidFill>
                  <a:srgbClr val="FF0000"/>
                </a:solidFill>
              </a:rPr>
              <a:t>a crash.</a:t>
            </a:r>
          </a:p>
          <a:p>
            <a:r>
              <a:rPr lang="it-IT" dirty="0" err="1" smtClean="0"/>
              <a:t>As</a:t>
            </a:r>
            <a:r>
              <a:rPr lang="it-IT" dirty="0" smtClean="0"/>
              <a:t> </a:t>
            </a:r>
            <a:r>
              <a:rPr lang="it-IT" dirty="0" err="1"/>
              <a:t>Lant</a:t>
            </a:r>
            <a:r>
              <a:rPr lang="it-IT" dirty="0"/>
              <a:t> </a:t>
            </a:r>
            <a:r>
              <a:rPr lang="it-IT" dirty="0" err="1"/>
              <a:t>Pritchett</a:t>
            </a:r>
            <a:r>
              <a:rPr lang="it-IT" dirty="0"/>
              <a:t> and </a:t>
            </a:r>
            <a:r>
              <a:rPr lang="it-IT" dirty="0" smtClean="0"/>
              <a:t>Lawrence </a:t>
            </a:r>
            <a:r>
              <a:rPr lang="it-IT" dirty="0" err="1"/>
              <a:t>Summers</a:t>
            </a:r>
            <a:r>
              <a:rPr lang="it-IT" dirty="0"/>
              <a:t> </a:t>
            </a:r>
            <a:r>
              <a:rPr lang="it-IT" dirty="0" err="1" smtClean="0"/>
              <a:t>have</a:t>
            </a:r>
            <a:r>
              <a:rPr lang="it-IT" dirty="0" smtClean="0"/>
              <a:t> </a:t>
            </a:r>
            <a:r>
              <a:rPr lang="it-IT" dirty="0" err="1" smtClean="0">
                <a:solidFill>
                  <a:srgbClr val="FF0000"/>
                </a:solidFill>
              </a:rPr>
              <a:t>demonstrated</a:t>
            </a:r>
            <a:r>
              <a:rPr lang="it-IT" dirty="0" smtClean="0"/>
              <a:t>, … </a:t>
            </a:r>
            <a:r>
              <a:rPr lang="it-IT" dirty="0" err="1" smtClean="0"/>
              <a:t>history</a:t>
            </a:r>
            <a:r>
              <a:rPr lang="it-IT" dirty="0" smtClean="0"/>
              <a:t> </a:t>
            </a:r>
            <a:r>
              <a:rPr lang="it-IT" dirty="0"/>
              <a:t>shows </a:t>
            </a:r>
            <a:endParaRPr lang="it-IT" dirty="0" smtClean="0"/>
          </a:p>
          <a:p>
            <a:r>
              <a:rPr lang="it-IT" dirty="0" err="1" smtClean="0"/>
              <a:t>that</a:t>
            </a:r>
            <a:r>
              <a:rPr lang="it-IT" dirty="0" smtClean="0"/>
              <a:t> </a:t>
            </a:r>
            <a:r>
              <a:rPr lang="it-IT" dirty="0" err="1"/>
              <a:t>periods</a:t>
            </a:r>
            <a:r>
              <a:rPr lang="it-IT" dirty="0"/>
              <a:t> of fast </a:t>
            </a:r>
            <a:r>
              <a:rPr lang="it-IT" dirty="0" err="1"/>
              <a:t>growth</a:t>
            </a:r>
            <a:r>
              <a:rPr lang="it-IT" dirty="0"/>
              <a:t> </a:t>
            </a:r>
            <a:r>
              <a:rPr lang="it-IT" dirty="0" err="1"/>
              <a:t>generally</a:t>
            </a:r>
            <a:r>
              <a:rPr lang="it-IT" dirty="0"/>
              <a:t> </a:t>
            </a:r>
            <a:r>
              <a:rPr lang="it-IT" dirty="0" err="1" smtClean="0"/>
              <a:t>portend</a:t>
            </a:r>
            <a:r>
              <a:rPr lang="it-IT" dirty="0" smtClean="0"/>
              <a:t> </a:t>
            </a:r>
            <a:r>
              <a:rPr lang="it-IT" dirty="0" err="1"/>
              <a:t>reversals</a:t>
            </a:r>
            <a:r>
              <a:rPr lang="it-IT" dirty="0"/>
              <a:t> back to the world </a:t>
            </a:r>
            <a:r>
              <a:rPr lang="it-IT" dirty="0" err="1"/>
              <a:t>average</a:t>
            </a:r>
            <a:r>
              <a:rPr lang="it-IT" dirty="0" smtClean="0"/>
              <a:t>.</a:t>
            </a:r>
          </a:p>
          <a:p>
            <a:endParaRPr lang="it-IT" dirty="0"/>
          </a:p>
          <a:p>
            <a:r>
              <a:rPr lang="it-IT" dirty="0" err="1"/>
              <a:t>Recently</a:t>
            </a:r>
            <a:r>
              <a:rPr lang="it-IT" dirty="0"/>
              <a:t>, </a:t>
            </a:r>
            <a:r>
              <a:rPr lang="it-IT" dirty="0" err="1"/>
              <a:t>however</a:t>
            </a:r>
            <a:r>
              <a:rPr lang="it-IT" dirty="0"/>
              <a:t>, </a:t>
            </a:r>
            <a:r>
              <a:rPr lang="it-IT" dirty="0" err="1" smtClean="0"/>
              <a:t>researchers</a:t>
            </a:r>
            <a:r>
              <a:rPr lang="it-IT" dirty="0" smtClean="0"/>
              <a:t> </a:t>
            </a:r>
            <a:r>
              <a:rPr lang="it-IT" dirty="0" err="1" smtClean="0"/>
              <a:t>have</a:t>
            </a:r>
            <a:r>
              <a:rPr lang="it-IT" dirty="0" smtClean="0"/>
              <a:t> </a:t>
            </a:r>
            <a:r>
              <a:rPr lang="it-IT" dirty="0" err="1"/>
              <a:t>been</a:t>
            </a:r>
            <a:r>
              <a:rPr lang="it-IT" dirty="0"/>
              <a:t> </a:t>
            </a:r>
            <a:r>
              <a:rPr lang="it-IT" dirty="0" err="1"/>
              <a:t>developing</a:t>
            </a:r>
            <a:r>
              <a:rPr lang="it-IT" dirty="0"/>
              <a:t> new ways to </a:t>
            </a:r>
            <a:r>
              <a:rPr lang="it-IT" dirty="0" err="1"/>
              <a:t>forecast</a:t>
            </a:r>
            <a:r>
              <a:rPr lang="it-IT" dirty="0"/>
              <a:t> </a:t>
            </a:r>
            <a:endParaRPr lang="it-IT" dirty="0" smtClean="0"/>
          </a:p>
          <a:p>
            <a:r>
              <a:rPr lang="it-IT" dirty="0" err="1" smtClean="0"/>
              <a:t>economic</a:t>
            </a:r>
            <a:r>
              <a:rPr lang="it-IT" dirty="0" smtClean="0"/>
              <a:t> performance. A </a:t>
            </a:r>
            <a:r>
              <a:rPr lang="it-IT" dirty="0" err="1"/>
              <a:t>group</a:t>
            </a:r>
            <a:r>
              <a:rPr lang="it-IT" dirty="0"/>
              <a:t> of </a:t>
            </a:r>
            <a:r>
              <a:rPr lang="it-IT" dirty="0" err="1"/>
              <a:t>researchers</a:t>
            </a:r>
            <a:r>
              <a:rPr lang="it-IT" dirty="0"/>
              <a:t> </a:t>
            </a:r>
            <a:r>
              <a:rPr lang="it-IT" dirty="0" err="1" smtClean="0"/>
              <a:t>at</a:t>
            </a:r>
            <a:r>
              <a:rPr lang="it-IT" dirty="0" smtClean="0"/>
              <a:t> Rome Sapienza, </a:t>
            </a:r>
            <a:r>
              <a:rPr lang="it-IT" dirty="0" err="1"/>
              <a:t>using</a:t>
            </a:r>
            <a:r>
              <a:rPr lang="it-IT" dirty="0"/>
              <a:t> </a:t>
            </a:r>
            <a:r>
              <a:rPr lang="it-IT" dirty="0" err="1"/>
              <a:t>methods</a:t>
            </a:r>
            <a:r>
              <a:rPr lang="it-IT" dirty="0"/>
              <a:t>  </a:t>
            </a:r>
            <a:endParaRPr lang="it-IT" dirty="0" smtClean="0"/>
          </a:p>
          <a:p>
            <a:r>
              <a:rPr lang="it-IT" dirty="0" err="1" smtClean="0"/>
              <a:t>drawn</a:t>
            </a:r>
            <a:r>
              <a:rPr lang="it-IT" dirty="0" smtClean="0"/>
              <a:t> </a:t>
            </a:r>
            <a:r>
              <a:rPr lang="it-IT" dirty="0"/>
              <a:t>from the </a:t>
            </a:r>
            <a:r>
              <a:rPr lang="it-IT" dirty="0" err="1"/>
              <a:t>analysis</a:t>
            </a:r>
            <a:r>
              <a:rPr lang="it-IT" dirty="0"/>
              <a:t> </a:t>
            </a:r>
            <a:r>
              <a:rPr lang="it-IT" dirty="0" smtClean="0"/>
              <a:t>of </a:t>
            </a:r>
            <a:r>
              <a:rPr lang="it-IT" dirty="0" err="1" smtClean="0"/>
              <a:t>dynamical</a:t>
            </a:r>
            <a:r>
              <a:rPr lang="it-IT" dirty="0" smtClean="0"/>
              <a:t> </a:t>
            </a:r>
            <a:r>
              <a:rPr lang="it-IT" dirty="0" err="1" smtClean="0"/>
              <a:t>systems</a:t>
            </a:r>
            <a:r>
              <a:rPr lang="it-IT" dirty="0" smtClean="0"/>
              <a:t> and </a:t>
            </a:r>
            <a:r>
              <a:rPr lang="it-IT" dirty="0" err="1" smtClean="0"/>
              <a:t>adding</a:t>
            </a:r>
            <a:r>
              <a:rPr lang="it-IT" dirty="0" smtClean="0"/>
              <a:t> the new </a:t>
            </a:r>
            <a:r>
              <a:rPr lang="it-IT" dirty="0" err="1" smtClean="0"/>
              <a:t>concept</a:t>
            </a:r>
            <a:r>
              <a:rPr lang="it-IT" dirty="0"/>
              <a:t> </a:t>
            </a:r>
            <a:r>
              <a:rPr lang="it-IT" dirty="0" smtClean="0"/>
              <a:t>of </a:t>
            </a:r>
          </a:p>
          <a:p>
            <a:r>
              <a:rPr lang="it-IT" dirty="0" smtClean="0"/>
              <a:t>Fitness, </a:t>
            </a:r>
            <a:r>
              <a:rPr lang="it-IT" dirty="0" err="1" smtClean="0"/>
              <a:t>reach</a:t>
            </a:r>
            <a:r>
              <a:rPr lang="it-IT" dirty="0" smtClean="0"/>
              <a:t> </a:t>
            </a:r>
            <a:r>
              <a:rPr lang="it-IT" dirty="0" err="1" smtClean="0"/>
              <a:t>different</a:t>
            </a:r>
            <a:r>
              <a:rPr lang="it-IT" dirty="0"/>
              <a:t> </a:t>
            </a:r>
            <a:r>
              <a:rPr lang="it-IT" dirty="0" err="1"/>
              <a:t>c</a:t>
            </a:r>
            <a:r>
              <a:rPr lang="it-IT" dirty="0" err="1" smtClean="0"/>
              <a:t>onclusions</a:t>
            </a:r>
            <a:r>
              <a:rPr lang="it-IT" dirty="0" smtClean="0"/>
              <a:t>. </a:t>
            </a:r>
            <a:r>
              <a:rPr lang="it-IT" dirty="0" smtClean="0">
                <a:solidFill>
                  <a:srgbClr val="FF0000"/>
                </a:solidFill>
              </a:rPr>
              <a:t>The </a:t>
            </a:r>
            <a:r>
              <a:rPr lang="it-IT" dirty="0" err="1">
                <a:solidFill>
                  <a:srgbClr val="FF0000"/>
                </a:solidFill>
              </a:rPr>
              <a:t>physicists</a:t>
            </a:r>
            <a:r>
              <a:rPr lang="it-IT" dirty="0">
                <a:solidFill>
                  <a:srgbClr val="FF0000"/>
                </a:solidFill>
              </a:rPr>
              <a:t>' </a:t>
            </a:r>
            <a:r>
              <a:rPr lang="it-IT" dirty="0" err="1">
                <a:solidFill>
                  <a:srgbClr val="FF0000"/>
                </a:solidFill>
              </a:rPr>
              <a:t>insight</a:t>
            </a:r>
            <a:r>
              <a:rPr lang="it-IT" dirty="0">
                <a:solidFill>
                  <a:srgbClr val="FF0000"/>
                </a:solidFill>
              </a:rPr>
              <a:t> </a:t>
            </a:r>
            <a:r>
              <a:rPr lang="it-IT" dirty="0" err="1">
                <a:solidFill>
                  <a:srgbClr val="FF0000"/>
                </a:solidFill>
              </a:rPr>
              <a:t>could</a:t>
            </a:r>
            <a:r>
              <a:rPr lang="it-IT" dirty="0">
                <a:solidFill>
                  <a:srgbClr val="FF0000"/>
                </a:solidFill>
              </a:rPr>
              <a:t> </a:t>
            </a:r>
            <a:r>
              <a:rPr lang="it-IT" dirty="0" err="1">
                <a:solidFill>
                  <a:srgbClr val="FF0000"/>
                </a:solidFill>
              </a:rPr>
              <a:t>have</a:t>
            </a:r>
            <a:r>
              <a:rPr lang="it-IT" dirty="0">
                <a:solidFill>
                  <a:srgbClr val="FF0000"/>
                </a:solidFill>
              </a:rPr>
              <a:t> </a:t>
            </a:r>
            <a:r>
              <a:rPr lang="it-IT" dirty="0" smtClean="0">
                <a:solidFill>
                  <a:srgbClr val="FF0000"/>
                </a:solidFill>
              </a:rPr>
              <a:t>big </a:t>
            </a:r>
          </a:p>
          <a:p>
            <a:r>
              <a:rPr lang="it-IT" dirty="0" err="1" smtClean="0">
                <a:solidFill>
                  <a:srgbClr val="FF0000"/>
                </a:solidFill>
              </a:rPr>
              <a:t>implications</a:t>
            </a:r>
            <a:r>
              <a:rPr lang="it-IT" dirty="0" smtClean="0">
                <a:solidFill>
                  <a:srgbClr val="FF0000"/>
                </a:solidFill>
              </a:rPr>
              <a:t> </a:t>
            </a:r>
            <a:r>
              <a:rPr lang="it-IT" dirty="0">
                <a:solidFill>
                  <a:srgbClr val="FF0000"/>
                </a:solidFill>
              </a:rPr>
              <a:t>for China and India. </a:t>
            </a:r>
            <a:endParaRPr lang="it-IT" dirty="0" smtClean="0">
              <a:solidFill>
                <a:srgbClr val="FF0000"/>
              </a:solidFill>
            </a:endParaRPr>
          </a:p>
          <a:p>
            <a:r>
              <a:rPr lang="it-IT" dirty="0" smtClean="0"/>
              <a:t>To </a:t>
            </a:r>
            <a:r>
              <a:rPr lang="it-IT" dirty="0"/>
              <a:t>be </a:t>
            </a:r>
            <a:r>
              <a:rPr lang="it-IT" dirty="0" err="1"/>
              <a:t>sure</a:t>
            </a:r>
            <a:r>
              <a:rPr lang="it-IT" dirty="0"/>
              <a:t>, the new </a:t>
            </a:r>
            <a:r>
              <a:rPr lang="it-IT" dirty="0" err="1"/>
              <a:t>research</a:t>
            </a:r>
            <a:r>
              <a:rPr lang="it-IT" dirty="0"/>
              <a:t> </a:t>
            </a:r>
            <a:r>
              <a:rPr lang="it-IT" dirty="0" err="1"/>
              <a:t>is</a:t>
            </a:r>
            <a:r>
              <a:rPr lang="it-IT" dirty="0"/>
              <a:t> </a:t>
            </a:r>
            <a:r>
              <a:rPr lang="it-IT" dirty="0" err="1"/>
              <a:t>highly</a:t>
            </a:r>
            <a:r>
              <a:rPr lang="it-IT" dirty="0"/>
              <a:t> </a:t>
            </a:r>
            <a:r>
              <a:rPr lang="it-IT" dirty="0" err="1"/>
              <a:t>unconventional</a:t>
            </a:r>
            <a:r>
              <a:rPr lang="it-IT" dirty="0"/>
              <a:t>, and </a:t>
            </a:r>
            <a:r>
              <a:rPr lang="it-IT" dirty="0" err="1"/>
              <a:t>provides</a:t>
            </a:r>
            <a:r>
              <a:rPr lang="it-IT" dirty="0"/>
              <a:t> </a:t>
            </a:r>
            <a:r>
              <a:rPr lang="it-IT" dirty="0" err="1"/>
              <a:t>only</a:t>
            </a:r>
            <a:r>
              <a:rPr lang="it-IT" dirty="0"/>
              <a:t> a taste </a:t>
            </a:r>
            <a:endParaRPr lang="it-IT" dirty="0" smtClean="0"/>
          </a:p>
          <a:p>
            <a:r>
              <a:rPr lang="it-IT" dirty="0" smtClean="0"/>
              <a:t>of </a:t>
            </a:r>
            <a:r>
              <a:rPr lang="it-IT" dirty="0" err="1"/>
              <a:t>what</a:t>
            </a:r>
            <a:r>
              <a:rPr lang="it-IT" dirty="0"/>
              <a:t> </a:t>
            </a:r>
            <a:r>
              <a:rPr lang="it-IT" dirty="0" err="1"/>
              <a:t>we</a:t>
            </a:r>
            <a:r>
              <a:rPr lang="it-IT" dirty="0"/>
              <a:t> </a:t>
            </a:r>
            <a:r>
              <a:rPr lang="it-IT" dirty="0" err="1"/>
              <a:t>might</a:t>
            </a:r>
            <a:r>
              <a:rPr lang="it-IT" dirty="0"/>
              <a:t> be </a:t>
            </a:r>
            <a:r>
              <a:rPr lang="it-IT" dirty="0" err="1"/>
              <a:t>able</a:t>
            </a:r>
            <a:r>
              <a:rPr lang="it-IT" dirty="0"/>
              <a:t> to </a:t>
            </a:r>
            <a:r>
              <a:rPr lang="it-IT" dirty="0" err="1"/>
              <a:t>learn</a:t>
            </a:r>
            <a:r>
              <a:rPr lang="it-IT" dirty="0"/>
              <a:t> by </a:t>
            </a:r>
            <a:r>
              <a:rPr lang="it-IT" dirty="0" err="1"/>
              <a:t>tapping</a:t>
            </a:r>
            <a:r>
              <a:rPr lang="it-IT" dirty="0"/>
              <a:t> big data and </a:t>
            </a:r>
            <a:r>
              <a:rPr lang="it-IT" dirty="0" err="1"/>
              <a:t>going</a:t>
            </a:r>
            <a:r>
              <a:rPr lang="it-IT" dirty="0"/>
              <a:t> </a:t>
            </a:r>
            <a:r>
              <a:rPr lang="it-IT" dirty="0" err="1"/>
              <a:t>beyond</a:t>
            </a:r>
            <a:r>
              <a:rPr lang="it-IT" dirty="0"/>
              <a:t> the </a:t>
            </a:r>
            <a:endParaRPr lang="it-IT" dirty="0" smtClean="0"/>
          </a:p>
          <a:p>
            <a:r>
              <a:rPr lang="it-IT" dirty="0" err="1" smtClean="0"/>
              <a:t>simple</a:t>
            </a:r>
            <a:r>
              <a:rPr lang="it-IT" dirty="0" smtClean="0"/>
              <a:t> </a:t>
            </a:r>
            <a:r>
              <a:rPr lang="it-IT" dirty="0" err="1"/>
              <a:t>statistical</a:t>
            </a:r>
            <a:r>
              <a:rPr lang="it-IT" dirty="0"/>
              <a:t> </a:t>
            </a:r>
            <a:r>
              <a:rPr lang="it-IT" dirty="0" err="1"/>
              <a:t>analysis</a:t>
            </a:r>
            <a:r>
              <a:rPr lang="it-IT" dirty="0"/>
              <a:t> </a:t>
            </a:r>
            <a:r>
              <a:rPr lang="it-IT" dirty="0" err="1"/>
              <a:t>techniques</a:t>
            </a:r>
            <a:r>
              <a:rPr lang="it-IT" dirty="0"/>
              <a:t> </a:t>
            </a:r>
            <a:r>
              <a:rPr lang="it-IT" dirty="0" err="1"/>
              <a:t>that</a:t>
            </a:r>
            <a:r>
              <a:rPr lang="it-IT" dirty="0"/>
              <a:t> </a:t>
            </a:r>
            <a:r>
              <a:rPr lang="it-IT" dirty="0" err="1"/>
              <a:t>economists</a:t>
            </a:r>
            <a:r>
              <a:rPr lang="it-IT" dirty="0"/>
              <a:t> </a:t>
            </a:r>
            <a:r>
              <a:rPr lang="it-IT" dirty="0" err="1"/>
              <a:t>commonly</a:t>
            </a:r>
            <a:r>
              <a:rPr lang="it-IT" dirty="0"/>
              <a:t> use. </a:t>
            </a:r>
            <a:endParaRPr lang="it-IT" dirty="0" smtClean="0"/>
          </a:p>
          <a:p>
            <a:r>
              <a:rPr lang="it-IT" dirty="0" err="1" smtClean="0"/>
              <a:t>That</a:t>
            </a:r>
            <a:r>
              <a:rPr lang="it-IT" dirty="0" smtClean="0"/>
              <a:t> </a:t>
            </a:r>
            <a:r>
              <a:rPr lang="it-IT" dirty="0" err="1"/>
              <a:t>said</a:t>
            </a:r>
            <a:r>
              <a:rPr lang="it-IT" dirty="0"/>
              <a:t>, by </a:t>
            </a:r>
            <a:r>
              <a:rPr lang="it-IT" dirty="0" err="1"/>
              <a:t>wading</a:t>
            </a:r>
            <a:r>
              <a:rPr lang="it-IT" dirty="0"/>
              <a:t> </a:t>
            </a:r>
            <a:r>
              <a:rPr lang="it-IT" dirty="0" err="1"/>
              <a:t>into</a:t>
            </a:r>
            <a:r>
              <a:rPr lang="it-IT" dirty="0"/>
              <a:t> the </a:t>
            </a:r>
            <a:r>
              <a:rPr lang="it-IT" dirty="0" err="1"/>
              <a:t>messy</a:t>
            </a:r>
            <a:r>
              <a:rPr lang="it-IT" dirty="0"/>
              <a:t> </a:t>
            </a:r>
            <a:r>
              <a:rPr lang="it-IT" dirty="0" err="1"/>
              <a:t>details</a:t>
            </a:r>
            <a:r>
              <a:rPr lang="it-IT" dirty="0"/>
              <a:t> of </a:t>
            </a:r>
            <a:r>
              <a:rPr lang="it-IT" dirty="0" err="1"/>
              <a:t>actual</a:t>
            </a:r>
            <a:r>
              <a:rPr lang="it-IT" dirty="0"/>
              <a:t> </a:t>
            </a:r>
            <a:r>
              <a:rPr lang="it-IT" dirty="0" err="1"/>
              <a:t>economic</a:t>
            </a:r>
            <a:r>
              <a:rPr lang="it-IT" dirty="0"/>
              <a:t> </a:t>
            </a:r>
            <a:r>
              <a:rPr lang="it-IT" dirty="0" err="1"/>
              <a:t>activity</a:t>
            </a:r>
            <a:r>
              <a:rPr lang="it-IT" dirty="0"/>
              <a:t>, </a:t>
            </a:r>
            <a:endParaRPr lang="it-IT" dirty="0" smtClean="0"/>
          </a:p>
          <a:p>
            <a:r>
              <a:rPr lang="it-IT" dirty="0" err="1" smtClean="0"/>
              <a:t>it</a:t>
            </a:r>
            <a:r>
              <a:rPr lang="it-IT" dirty="0" smtClean="0"/>
              <a:t> </a:t>
            </a:r>
            <a:r>
              <a:rPr lang="it-IT" dirty="0" err="1"/>
              <a:t>does</a:t>
            </a:r>
            <a:r>
              <a:rPr lang="it-IT" dirty="0"/>
              <a:t> </a:t>
            </a:r>
            <a:r>
              <a:rPr lang="it-IT" dirty="0" err="1"/>
              <a:t>offer</a:t>
            </a:r>
            <a:r>
              <a:rPr lang="it-IT" dirty="0"/>
              <a:t> a </a:t>
            </a:r>
            <a:r>
              <a:rPr lang="it-IT" dirty="0" err="1"/>
              <a:t>promising</a:t>
            </a:r>
            <a:r>
              <a:rPr lang="it-IT" dirty="0"/>
              <a:t> way to </a:t>
            </a:r>
            <a:r>
              <a:rPr lang="it-IT" dirty="0" err="1"/>
              <a:t>forecast</a:t>
            </a:r>
            <a:r>
              <a:rPr lang="it-IT" dirty="0"/>
              <a:t> </a:t>
            </a:r>
            <a:r>
              <a:rPr lang="it-IT" dirty="0" err="1"/>
              <a:t>growth</a:t>
            </a:r>
            <a:r>
              <a:rPr lang="it-IT" dirty="0"/>
              <a:t> -- </a:t>
            </a:r>
            <a:r>
              <a:rPr lang="it-IT" dirty="0">
                <a:solidFill>
                  <a:srgbClr val="FF0000"/>
                </a:solidFill>
              </a:rPr>
              <a:t>and </a:t>
            </a:r>
            <a:r>
              <a:rPr lang="it-IT" dirty="0" err="1">
                <a:solidFill>
                  <a:srgbClr val="FF0000"/>
                </a:solidFill>
              </a:rPr>
              <a:t>grounds</a:t>
            </a:r>
            <a:r>
              <a:rPr lang="it-IT" dirty="0">
                <a:solidFill>
                  <a:srgbClr val="FF0000"/>
                </a:solidFill>
              </a:rPr>
              <a:t> for </a:t>
            </a:r>
            <a:r>
              <a:rPr lang="it-IT" dirty="0" err="1" smtClean="0">
                <a:solidFill>
                  <a:srgbClr val="FF0000"/>
                </a:solidFill>
              </a:rPr>
              <a:t>much</a:t>
            </a:r>
            <a:endParaRPr lang="it-IT" dirty="0" smtClean="0">
              <a:solidFill>
                <a:srgbClr val="FF0000"/>
              </a:solidFill>
            </a:endParaRPr>
          </a:p>
          <a:p>
            <a:r>
              <a:rPr lang="it-IT" dirty="0" smtClean="0">
                <a:solidFill>
                  <a:srgbClr val="FF0000"/>
                </a:solidFill>
              </a:rPr>
              <a:t>more </a:t>
            </a:r>
            <a:r>
              <a:rPr lang="it-IT" dirty="0" err="1">
                <a:solidFill>
                  <a:srgbClr val="FF0000"/>
                </a:solidFill>
              </a:rPr>
              <a:t>optimism</a:t>
            </a:r>
            <a:r>
              <a:rPr lang="it-IT" dirty="0"/>
              <a:t> </a:t>
            </a:r>
            <a:r>
              <a:rPr lang="it-IT" dirty="0" err="1"/>
              <a:t>about</a:t>
            </a:r>
            <a:r>
              <a:rPr lang="it-IT" dirty="0"/>
              <a:t> the future of the </a:t>
            </a:r>
            <a:r>
              <a:rPr lang="it-IT" dirty="0" err="1"/>
              <a:t>developing</a:t>
            </a:r>
            <a:r>
              <a:rPr lang="it-IT" dirty="0"/>
              <a:t> world.</a:t>
            </a:r>
          </a:p>
          <a:p>
            <a:endParaRPr lang="it-IT" dirty="0"/>
          </a:p>
        </p:txBody>
      </p:sp>
    </p:spTree>
    <p:extLst>
      <p:ext uri="{BB962C8B-B14F-4D97-AF65-F5344CB8AC3E}">
        <p14:creationId xmlns:p14="http://schemas.microsoft.com/office/powerpoint/2010/main" val="414009329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fig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6900"/>
            <a:ext cx="9144000" cy="6261100"/>
          </a:xfrm>
          <a:prstGeom prst="rect">
            <a:avLst/>
          </a:prstGeom>
        </p:spPr>
      </p:pic>
      <p:sp>
        <p:nvSpPr>
          <p:cNvPr id="3" name="CasellaDiTesto 2"/>
          <p:cNvSpPr txBox="1"/>
          <p:nvPr/>
        </p:nvSpPr>
        <p:spPr>
          <a:xfrm>
            <a:off x="1435100" y="330200"/>
            <a:ext cx="6871893" cy="461665"/>
          </a:xfrm>
          <a:prstGeom prst="rect">
            <a:avLst/>
          </a:prstGeom>
          <a:noFill/>
        </p:spPr>
        <p:txBody>
          <a:bodyPr wrap="none" rtlCol="0">
            <a:spAutoFit/>
          </a:bodyPr>
          <a:lstStyle/>
          <a:p>
            <a:r>
              <a:rPr lang="it-IT" sz="2400" dirty="0" smtClean="0">
                <a:solidFill>
                  <a:srgbClr val="FF0000"/>
                </a:solidFill>
              </a:rPr>
              <a:t>NEW: DEBATE ABOUT CHINA PERSPECTIVES</a:t>
            </a:r>
            <a:endParaRPr lang="it-IT" sz="2400" dirty="0">
              <a:solidFill>
                <a:srgbClr val="FF0000"/>
              </a:solidFill>
            </a:endParaRPr>
          </a:p>
        </p:txBody>
      </p:sp>
    </p:spTree>
    <p:extLst>
      <p:ext uri="{BB962C8B-B14F-4D97-AF65-F5344CB8AC3E}">
        <p14:creationId xmlns:p14="http://schemas.microsoft.com/office/powerpoint/2010/main" val="388742375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68300" y="-38100"/>
            <a:ext cx="5591996" cy="1446550"/>
          </a:xfrm>
          <a:prstGeom prst="rect">
            <a:avLst/>
          </a:prstGeom>
          <a:noFill/>
        </p:spPr>
        <p:txBody>
          <a:bodyPr wrap="none" rtlCol="0">
            <a:spAutoFit/>
          </a:bodyPr>
          <a:lstStyle/>
          <a:p>
            <a:r>
              <a:rPr lang="it-IT" u="sng" dirty="0">
                <a:hlinkClick r:id="rId2"/>
              </a:rPr>
              <a:t>https://www.quora.com/profile/Godfree-Roberts</a:t>
            </a:r>
          </a:p>
          <a:p>
            <a:endParaRPr lang="it-IT" dirty="0" smtClean="0"/>
          </a:p>
          <a:p>
            <a:r>
              <a:rPr lang="it-IT" b="1" dirty="0" smtClean="0"/>
              <a:t>ECONOMIC PREDICTIONS ABOUT CHINA:</a:t>
            </a:r>
            <a:endParaRPr lang="it-IT" b="1" dirty="0"/>
          </a:p>
          <a:p>
            <a:endParaRPr lang="it-IT" dirty="0"/>
          </a:p>
          <a:p>
            <a:r>
              <a:rPr lang="it-IT" sz="1600" b="1" dirty="0"/>
              <a:t>1990</a:t>
            </a:r>
            <a:r>
              <a:rPr lang="it-IT" sz="1600" dirty="0"/>
              <a:t>. The </a:t>
            </a:r>
            <a:r>
              <a:rPr lang="it-IT" sz="1600" dirty="0" err="1"/>
              <a:t>Economist</a:t>
            </a:r>
            <a:r>
              <a:rPr lang="it-IT" sz="1600" dirty="0"/>
              <a:t>. </a:t>
            </a:r>
            <a:r>
              <a:rPr lang="it-IT" sz="1600" dirty="0" err="1"/>
              <a:t>China's</a:t>
            </a:r>
            <a:r>
              <a:rPr lang="it-IT" sz="1600" dirty="0"/>
              <a:t> economy </a:t>
            </a:r>
            <a:r>
              <a:rPr lang="it-IT" sz="1600" dirty="0" err="1"/>
              <a:t>has</a:t>
            </a:r>
            <a:r>
              <a:rPr lang="it-IT" sz="1600" dirty="0"/>
              <a:t> come to a </a:t>
            </a:r>
            <a:r>
              <a:rPr lang="it-IT" sz="1600" dirty="0" err="1">
                <a:solidFill>
                  <a:srgbClr val="FF0000"/>
                </a:solidFill>
              </a:rPr>
              <a:t>halt</a:t>
            </a:r>
            <a:r>
              <a:rPr lang="it-IT" sz="1600" dirty="0" smtClean="0"/>
              <a:t>.</a:t>
            </a:r>
            <a:endParaRPr lang="it-IT" sz="1600" dirty="0"/>
          </a:p>
        </p:txBody>
      </p:sp>
    </p:spTree>
    <p:extLst>
      <p:ext uri="{BB962C8B-B14F-4D97-AF65-F5344CB8AC3E}">
        <p14:creationId xmlns:p14="http://schemas.microsoft.com/office/powerpoint/2010/main" val="233524022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 name="Screenshot 2016-02-10 14.55.43.png"/>
          <p:cNvPicPr>
            <a:picLocks noChangeAspect="1"/>
          </p:cNvPicPr>
          <p:nvPr/>
        </p:nvPicPr>
        <p:blipFill>
          <a:blip r:embed="rId2">
            <a:extLst/>
          </a:blip>
          <a:stretch>
            <a:fillRect/>
          </a:stretch>
        </p:blipFill>
        <p:spPr>
          <a:xfrm>
            <a:off x="711200" y="530395"/>
            <a:ext cx="7556499" cy="6137106"/>
          </a:xfrm>
          <a:prstGeom prst="rect">
            <a:avLst/>
          </a:prstGeom>
          <a:ln w="12700">
            <a:miter lim="400000"/>
          </a:ln>
        </p:spPr>
      </p:pic>
      <p:sp>
        <p:nvSpPr>
          <p:cNvPr id="249" name="Shape 249"/>
          <p:cNvSpPr/>
          <p:nvPr/>
        </p:nvSpPr>
        <p:spPr>
          <a:xfrm>
            <a:off x="2399623" y="760413"/>
            <a:ext cx="1176025" cy="349131"/>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r>
              <a:rPr dirty="0"/>
              <a:t>1963-2010</a:t>
            </a:r>
          </a:p>
        </p:txBody>
      </p:sp>
    </p:spTree>
    <p:extLst>
      <p:ext uri="{BB962C8B-B14F-4D97-AF65-F5344CB8AC3E}">
        <p14:creationId xmlns:p14="http://schemas.microsoft.com/office/powerpoint/2010/main" val="226526336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79400" y="520700"/>
            <a:ext cx="8610600" cy="5956300"/>
          </a:xfrm>
        </p:spPr>
        <p:txBody>
          <a:bodyPr>
            <a:normAutofit/>
          </a:bodyPr>
          <a:lstStyle/>
          <a:p>
            <a:pPr marL="0" indent="0">
              <a:buNone/>
            </a:pPr>
            <a:r>
              <a:rPr lang="it-IT" sz="3200" dirty="0" err="1"/>
              <a:t>I</a:t>
            </a:r>
            <a:r>
              <a:rPr lang="it-IT" sz="3200" dirty="0" err="1" smtClean="0"/>
              <a:t>ncorporating</a:t>
            </a:r>
            <a:r>
              <a:rPr lang="it-IT" sz="3200" dirty="0" smtClean="0"/>
              <a:t> the </a:t>
            </a:r>
            <a:r>
              <a:rPr lang="it-IT" sz="3200" u="sng" dirty="0" smtClean="0">
                <a:solidFill>
                  <a:srgbClr val="FF0000"/>
                </a:solidFill>
              </a:rPr>
              <a:t>Value </a:t>
            </a:r>
            <a:r>
              <a:rPr lang="it-IT" sz="3200" u="sng" dirty="0" err="1" smtClean="0">
                <a:solidFill>
                  <a:srgbClr val="FF0000"/>
                </a:solidFill>
              </a:rPr>
              <a:t>Added</a:t>
            </a:r>
            <a:r>
              <a:rPr lang="it-IT" sz="3200" u="sng" dirty="0" smtClean="0">
                <a:solidFill>
                  <a:srgbClr val="FF0000"/>
                </a:solidFill>
              </a:rPr>
              <a:t> </a:t>
            </a:r>
            <a:r>
              <a:rPr lang="it-IT" sz="3200" dirty="0" err="1"/>
              <a:t>into</a:t>
            </a:r>
            <a:r>
              <a:rPr lang="it-IT" sz="3200" dirty="0"/>
              <a:t> </a:t>
            </a:r>
            <a:endParaRPr lang="it-IT" sz="3200" dirty="0" smtClean="0"/>
          </a:p>
          <a:p>
            <a:pPr marL="0" indent="0">
              <a:buNone/>
            </a:pPr>
            <a:r>
              <a:rPr lang="it-IT" sz="3200" dirty="0" smtClean="0"/>
              <a:t>New </a:t>
            </a:r>
            <a:r>
              <a:rPr lang="it-IT" sz="3200" dirty="0"/>
              <a:t>Development </a:t>
            </a:r>
            <a:r>
              <a:rPr lang="it-IT" sz="3200" dirty="0" err="1" smtClean="0"/>
              <a:t>Economics</a:t>
            </a:r>
            <a:r>
              <a:rPr lang="it-IT" sz="3200" dirty="0" smtClean="0"/>
              <a:t>:</a:t>
            </a:r>
          </a:p>
          <a:p>
            <a:pPr marL="0" indent="0">
              <a:buNone/>
            </a:pPr>
            <a:endParaRPr lang="it-IT" sz="3200" dirty="0" smtClean="0"/>
          </a:p>
          <a:p>
            <a:pPr marL="0" indent="0">
              <a:buNone/>
            </a:pPr>
            <a:r>
              <a:rPr lang="it-IT" sz="2800" dirty="0" smtClean="0"/>
              <a:t>Compare the </a:t>
            </a:r>
            <a:r>
              <a:rPr lang="it-IT" sz="2800" dirty="0" smtClean="0">
                <a:solidFill>
                  <a:srgbClr val="FF0000"/>
                </a:solidFill>
              </a:rPr>
              <a:t>Fitness</a:t>
            </a:r>
            <a:r>
              <a:rPr lang="it-IT" sz="2800" dirty="0" smtClean="0"/>
              <a:t> of the </a:t>
            </a:r>
            <a:r>
              <a:rPr lang="it-IT" sz="2800" dirty="0" err="1" smtClean="0">
                <a:solidFill>
                  <a:srgbClr val="FF0000"/>
                </a:solidFill>
              </a:rPr>
              <a:t>exported</a:t>
            </a:r>
            <a:r>
              <a:rPr lang="it-IT" sz="2800" dirty="0" smtClean="0"/>
              <a:t> </a:t>
            </a:r>
            <a:r>
              <a:rPr lang="it-IT" sz="2800" dirty="0" err="1" smtClean="0"/>
              <a:t>products</a:t>
            </a:r>
            <a:endParaRPr lang="it-IT" sz="2800" dirty="0" smtClean="0"/>
          </a:p>
          <a:p>
            <a:pPr marL="0" indent="0">
              <a:buNone/>
            </a:pPr>
            <a:r>
              <a:rPr lang="it-IT" sz="2800" dirty="0"/>
              <a:t>w</a:t>
            </a:r>
            <a:r>
              <a:rPr lang="it-IT" sz="2800" dirty="0" smtClean="0"/>
              <a:t>ith </a:t>
            </a:r>
            <a:r>
              <a:rPr lang="it-IT" sz="2800" dirty="0" err="1" smtClean="0"/>
              <a:t>that</a:t>
            </a:r>
            <a:r>
              <a:rPr lang="it-IT" sz="2800" dirty="0" smtClean="0"/>
              <a:t> of the intermediate </a:t>
            </a:r>
            <a:r>
              <a:rPr lang="it-IT" sz="2800" dirty="0" err="1" smtClean="0"/>
              <a:t>products</a:t>
            </a:r>
            <a:r>
              <a:rPr lang="it-IT" sz="2800" dirty="0" smtClean="0"/>
              <a:t> </a:t>
            </a:r>
            <a:r>
              <a:rPr lang="it-IT" sz="2800" dirty="0" err="1" smtClean="0">
                <a:solidFill>
                  <a:srgbClr val="FF0000"/>
                </a:solidFill>
              </a:rPr>
              <a:t>imported</a:t>
            </a:r>
            <a:endParaRPr lang="it-IT" sz="2800" dirty="0" smtClean="0">
              <a:solidFill>
                <a:srgbClr val="FF0000"/>
              </a:solidFill>
            </a:endParaRPr>
          </a:p>
          <a:p>
            <a:pPr marL="0" indent="0">
              <a:buNone/>
            </a:pPr>
            <a:r>
              <a:rPr lang="it-IT" sz="2800" dirty="0" err="1" smtClean="0">
                <a:solidFill>
                  <a:srgbClr val="FF0000"/>
                </a:solidFill>
              </a:rPr>
              <a:t>Measure</a:t>
            </a:r>
            <a:r>
              <a:rPr lang="it-IT" sz="2800" dirty="0" smtClean="0">
                <a:solidFill>
                  <a:srgbClr val="FF0000"/>
                </a:solidFill>
              </a:rPr>
              <a:t> the </a:t>
            </a:r>
            <a:r>
              <a:rPr lang="it-IT" sz="2800" dirty="0" err="1" smtClean="0">
                <a:solidFill>
                  <a:srgbClr val="FF0000"/>
                </a:solidFill>
              </a:rPr>
              <a:t>Complexity</a:t>
            </a:r>
            <a:r>
              <a:rPr lang="it-IT" sz="2800" dirty="0" smtClean="0">
                <a:solidFill>
                  <a:srgbClr val="FF0000"/>
                </a:solidFill>
              </a:rPr>
              <a:t> gap </a:t>
            </a:r>
            <a:r>
              <a:rPr lang="it-IT" sz="2800" dirty="0" err="1" smtClean="0">
                <a:solidFill>
                  <a:srgbClr val="FF0000"/>
                </a:solidFill>
              </a:rPr>
              <a:t>between</a:t>
            </a:r>
            <a:r>
              <a:rPr lang="it-IT" sz="2800" dirty="0" smtClean="0">
                <a:solidFill>
                  <a:srgbClr val="FF0000"/>
                </a:solidFill>
              </a:rPr>
              <a:t> import and </a:t>
            </a:r>
            <a:r>
              <a:rPr lang="it-IT" sz="2800" dirty="0" err="1" smtClean="0">
                <a:solidFill>
                  <a:srgbClr val="FF0000"/>
                </a:solidFill>
              </a:rPr>
              <a:t>final</a:t>
            </a:r>
            <a:r>
              <a:rPr lang="it-IT" sz="2800" dirty="0" smtClean="0">
                <a:solidFill>
                  <a:srgbClr val="FF0000"/>
                </a:solidFill>
              </a:rPr>
              <a:t> output</a:t>
            </a:r>
          </a:p>
          <a:p>
            <a:pPr marL="0" indent="0">
              <a:buNone/>
            </a:pPr>
            <a:endParaRPr lang="it-IT" sz="2800" dirty="0" smtClean="0"/>
          </a:p>
          <a:p>
            <a:pPr marL="0" indent="0">
              <a:buNone/>
            </a:pPr>
            <a:r>
              <a:rPr lang="it-IT" sz="2800" dirty="0" smtClean="0">
                <a:solidFill>
                  <a:srgbClr val="FF0000"/>
                </a:solidFill>
              </a:rPr>
              <a:t>Fitness </a:t>
            </a:r>
            <a:r>
              <a:rPr lang="it-IT" sz="2800" dirty="0" err="1" smtClean="0">
                <a:solidFill>
                  <a:srgbClr val="FF0000"/>
                </a:solidFill>
              </a:rPr>
              <a:t>Added</a:t>
            </a:r>
            <a:r>
              <a:rPr lang="it-IT" sz="2800" dirty="0" smtClean="0"/>
              <a:t>: FA </a:t>
            </a:r>
            <a:r>
              <a:rPr lang="it-IT" sz="2800" dirty="0"/>
              <a:t>=log(</a:t>
            </a:r>
            <a:r>
              <a:rPr lang="it-IT" sz="2800" dirty="0" err="1"/>
              <a:t>F</a:t>
            </a:r>
            <a:r>
              <a:rPr lang="it-IT" sz="2800" baseline="-5999" dirty="0" err="1"/>
              <a:t>export</a:t>
            </a:r>
            <a:r>
              <a:rPr lang="it-IT" sz="2800" dirty="0"/>
              <a:t>)-log(</a:t>
            </a:r>
            <a:r>
              <a:rPr lang="it-IT" sz="2800" dirty="0" err="1"/>
              <a:t>F</a:t>
            </a:r>
            <a:r>
              <a:rPr lang="it-IT" sz="2800" baseline="-5999" dirty="0" err="1"/>
              <a:t>import</a:t>
            </a:r>
            <a:r>
              <a:rPr lang="it-IT" sz="2800" dirty="0"/>
              <a:t>) </a:t>
            </a:r>
          </a:p>
          <a:p>
            <a:pPr marL="0" indent="0">
              <a:buNone/>
            </a:pPr>
            <a:endParaRPr lang="it-IT" sz="2800" dirty="0" smtClean="0"/>
          </a:p>
          <a:p>
            <a:pPr marL="0" indent="0">
              <a:buNone/>
            </a:pPr>
            <a:endParaRPr lang="it-IT" sz="2800" dirty="0"/>
          </a:p>
        </p:txBody>
      </p:sp>
    </p:spTree>
    <p:extLst>
      <p:ext uri="{BB962C8B-B14F-4D97-AF65-F5344CB8AC3E}">
        <p14:creationId xmlns:p14="http://schemas.microsoft.com/office/powerpoint/2010/main" val="987467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p:nvPr/>
        </p:nvSpPr>
        <p:spPr>
          <a:xfrm>
            <a:off x="1053825" y="290640"/>
            <a:ext cx="7104806" cy="68768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a:defRPr sz="5000" b="1">
                <a:solidFill>
                  <a:srgbClr val="53585F"/>
                </a:solidFill>
                <a:latin typeface="Helvetica"/>
                <a:ea typeface="Helvetica"/>
                <a:cs typeface="Helvetica"/>
                <a:sym typeface="Helvetica"/>
              </a:defRPr>
            </a:pPr>
            <a:r>
              <a:rPr sz="4000" dirty="0"/>
              <a:t>Time evolution FA:</a:t>
            </a:r>
            <a:r>
              <a:rPr sz="4000" b="0" dirty="0">
                <a:sym typeface="Helvetica Light"/>
              </a:rPr>
              <a:t>1995-2014</a:t>
            </a:r>
            <a:r>
              <a:rPr sz="4000" dirty="0"/>
              <a:t> </a:t>
            </a:r>
          </a:p>
        </p:txBody>
      </p:sp>
      <p:pic>
        <p:nvPicPr>
          <p:cNvPr id="142" name="Fexpimp.pdf"/>
          <p:cNvPicPr>
            <a:picLocks noChangeAspect="1"/>
          </p:cNvPicPr>
          <p:nvPr/>
        </p:nvPicPr>
        <p:blipFill>
          <a:blip r:embed="rId2">
            <a:extLst/>
          </a:blip>
          <a:stretch>
            <a:fillRect/>
          </a:stretch>
        </p:blipFill>
        <p:spPr>
          <a:xfrm>
            <a:off x="553641" y="860010"/>
            <a:ext cx="8036719" cy="6429376"/>
          </a:xfrm>
          <a:prstGeom prst="rect">
            <a:avLst/>
          </a:prstGeom>
          <a:ln w="12700">
            <a:miter lim="400000"/>
          </a:ln>
        </p:spPr>
      </p:pic>
    </p:spTree>
    <p:extLst>
      <p:ext uri="{BB962C8B-B14F-4D97-AF65-F5344CB8AC3E}">
        <p14:creationId xmlns:p14="http://schemas.microsoft.com/office/powerpoint/2010/main" val="246008356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p:nvPr/>
        </p:nvSpPr>
        <p:spPr>
          <a:xfrm>
            <a:off x="1409425" y="265240"/>
            <a:ext cx="7104806" cy="68768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a:defRPr sz="5000" b="1">
                <a:solidFill>
                  <a:srgbClr val="53585F"/>
                </a:solidFill>
                <a:latin typeface="Helvetica"/>
                <a:ea typeface="Helvetica"/>
                <a:cs typeface="Helvetica"/>
                <a:sym typeface="Helvetica"/>
              </a:defRPr>
            </a:pPr>
            <a:r>
              <a:rPr sz="4000" dirty="0"/>
              <a:t>Time evolution FA:</a:t>
            </a:r>
            <a:r>
              <a:rPr sz="4000" b="0" dirty="0">
                <a:sym typeface="Helvetica Light"/>
              </a:rPr>
              <a:t>1995-2014</a:t>
            </a:r>
            <a:r>
              <a:rPr sz="4000" dirty="0"/>
              <a:t> </a:t>
            </a:r>
          </a:p>
        </p:txBody>
      </p:sp>
      <p:pic>
        <p:nvPicPr>
          <p:cNvPr id="136" name="Fexpimp.pdf"/>
          <p:cNvPicPr>
            <a:picLocks noChangeAspect="1"/>
          </p:cNvPicPr>
          <p:nvPr/>
        </p:nvPicPr>
        <p:blipFill>
          <a:blip r:embed="rId2">
            <a:extLst/>
          </a:blip>
          <a:stretch>
            <a:fillRect/>
          </a:stretch>
        </p:blipFill>
        <p:spPr>
          <a:xfrm>
            <a:off x="553641" y="1029868"/>
            <a:ext cx="8036719" cy="6182971"/>
          </a:xfrm>
          <a:prstGeom prst="rect">
            <a:avLst/>
          </a:prstGeom>
          <a:ln w="12700">
            <a:miter lim="400000"/>
          </a:ln>
        </p:spPr>
      </p:pic>
    </p:spTree>
    <p:extLst>
      <p:ext uri="{BB962C8B-B14F-4D97-AF65-F5344CB8AC3E}">
        <p14:creationId xmlns:p14="http://schemas.microsoft.com/office/powerpoint/2010/main" val="128293164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hape 138"/>
          <p:cNvSpPr/>
          <p:nvPr/>
        </p:nvSpPr>
        <p:spPr>
          <a:xfrm>
            <a:off x="1079225" y="265240"/>
            <a:ext cx="7104806" cy="68768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a:defRPr sz="5000" b="1">
                <a:solidFill>
                  <a:srgbClr val="53585F"/>
                </a:solidFill>
                <a:latin typeface="Helvetica"/>
                <a:ea typeface="Helvetica"/>
                <a:cs typeface="Helvetica"/>
                <a:sym typeface="Helvetica"/>
              </a:defRPr>
            </a:pPr>
            <a:r>
              <a:rPr sz="4000" dirty="0"/>
              <a:t>Time evolution FA:</a:t>
            </a:r>
            <a:r>
              <a:rPr sz="4000" b="0" dirty="0">
                <a:sym typeface="Helvetica Light"/>
              </a:rPr>
              <a:t>1995-2014</a:t>
            </a:r>
            <a:r>
              <a:rPr sz="4000" dirty="0"/>
              <a:t> </a:t>
            </a:r>
          </a:p>
        </p:txBody>
      </p:sp>
      <p:pic>
        <p:nvPicPr>
          <p:cNvPr id="139" name="Fexpimp.pdf"/>
          <p:cNvPicPr>
            <a:picLocks noChangeAspect="1"/>
          </p:cNvPicPr>
          <p:nvPr/>
        </p:nvPicPr>
        <p:blipFill>
          <a:blip r:embed="rId2">
            <a:extLst/>
          </a:blip>
          <a:stretch>
            <a:fillRect/>
          </a:stretch>
        </p:blipFill>
        <p:spPr>
          <a:xfrm>
            <a:off x="544128" y="952925"/>
            <a:ext cx="8036719" cy="6270545"/>
          </a:xfrm>
          <a:prstGeom prst="rect">
            <a:avLst/>
          </a:prstGeom>
          <a:ln w="12700">
            <a:miter lim="400000"/>
          </a:ln>
        </p:spPr>
      </p:pic>
    </p:spTree>
    <p:extLst>
      <p:ext uri="{BB962C8B-B14F-4D97-AF65-F5344CB8AC3E}">
        <p14:creationId xmlns:p14="http://schemas.microsoft.com/office/powerpoint/2010/main" val="199326192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Immagine 1" descr="PIL.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5680" y="594783"/>
            <a:ext cx="4767840" cy="1990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Freccia giù 2"/>
          <p:cNvSpPr>
            <a:spLocks noChangeArrowheads="1"/>
          </p:cNvSpPr>
          <p:nvPr/>
        </p:nvSpPr>
        <p:spPr bwMode="auto">
          <a:xfrm>
            <a:off x="4440960" y="2756450"/>
            <a:ext cx="262080" cy="522775"/>
          </a:xfrm>
          <a:prstGeom prst="downArrow">
            <a:avLst>
              <a:gd name="adj1" fmla="val 50000"/>
              <a:gd name="adj2" fmla="val 49863"/>
            </a:avLst>
          </a:prstGeom>
          <a:solidFill>
            <a:srgbClr val="333399"/>
          </a:solidFill>
          <a:ln w="9525">
            <a:solidFill>
              <a:schemeClr val="tx1"/>
            </a:solidFill>
            <a:round/>
            <a:headEnd/>
            <a:tailEnd/>
          </a:ln>
        </p:spPr>
        <p:txBody>
          <a:bodyPr lIns="91430" tIns="45715" rIns="91430" bIns="45715"/>
          <a:lstStyle/>
          <a:p>
            <a:pPr marL="311045" indent="-311045"/>
            <a:endParaRPr lang="it-IT" sz="600">
              <a:solidFill>
                <a:srgbClr val="0C13A6"/>
              </a:solidFill>
            </a:endParaRPr>
          </a:p>
        </p:txBody>
      </p:sp>
      <p:sp>
        <p:nvSpPr>
          <p:cNvPr id="69635" name="CasellaDiTesto 3"/>
          <p:cNvSpPr txBox="1">
            <a:spLocks noChangeArrowheads="1"/>
          </p:cNvSpPr>
          <p:nvPr/>
        </p:nvSpPr>
        <p:spPr bwMode="auto">
          <a:xfrm>
            <a:off x="736600" y="5761"/>
            <a:ext cx="6970280" cy="422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45" tIns="41473" rIns="82945" bIns="41473">
            <a:spAutoFit/>
          </a:bodyPr>
          <a:lstStyle>
            <a:lvl1pPr eaLnBrk="0" hangingPunct="0">
              <a:defRPr sz="2700">
                <a:solidFill>
                  <a:schemeClr val="accent2"/>
                </a:solidFill>
                <a:latin typeface="Arial" charset="0"/>
                <a:ea typeface="Osaka" charset="0"/>
                <a:cs typeface="Osaka" charset="0"/>
              </a:defRPr>
            </a:lvl1pPr>
            <a:lvl2pPr marL="742950" indent="-285750" eaLnBrk="0" hangingPunct="0">
              <a:defRPr sz="2700">
                <a:solidFill>
                  <a:schemeClr val="accent2"/>
                </a:solidFill>
                <a:latin typeface="Arial" charset="0"/>
                <a:ea typeface="Osaka" charset="0"/>
                <a:cs typeface="Osaka" charset="0"/>
              </a:defRPr>
            </a:lvl2pPr>
            <a:lvl3pPr marL="1143000" indent="-228600" eaLnBrk="0" hangingPunct="0">
              <a:defRPr sz="2700">
                <a:solidFill>
                  <a:schemeClr val="accent2"/>
                </a:solidFill>
                <a:latin typeface="Arial" charset="0"/>
                <a:ea typeface="Osaka" charset="0"/>
                <a:cs typeface="Osaka" charset="0"/>
              </a:defRPr>
            </a:lvl3pPr>
            <a:lvl4pPr marL="1600200" indent="-228600" eaLnBrk="0" hangingPunct="0">
              <a:defRPr sz="2700">
                <a:solidFill>
                  <a:schemeClr val="accent2"/>
                </a:solidFill>
                <a:latin typeface="Arial" charset="0"/>
                <a:ea typeface="Osaka" charset="0"/>
                <a:cs typeface="Osaka" charset="0"/>
              </a:defRPr>
            </a:lvl4pPr>
            <a:lvl5pPr marL="2057400" indent="-228600" eaLnBrk="0" hangingPunct="0">
              <a:defRPr sz="2700">
                <a:solidFill>
                  <a:schemeClr val="accent2"/>
                </a:solidFill>
                <a:latin typeface="Arial" charset="0"/>
                <a:ea typeface="Osaka" charset="0"/>
                <a:cs typeface="Osaka" charset="0"/>
              </a:defRPr>
            </a:lvl5pPr>
            <a:lvl6pPr marL="2514600" indent="-228600" eaLnBrk="0" fontAlgn="base" hangingPunct="0">
              <a:spcBef>
                <a:spcPct val="20000"/>
              </a:spcBef>
              <a:spcAft>
                <a:spcPct val="0"/>
              </a:spcAft>
              <a:defRPr sz="2700">
                <a:solidFill>
                  <a:schemeClr val="accent2"/>
                </a:solidFill>
                <a:latin typeface="Arial" charset="0"/>
                <a:ea typeface="Osaka" charset="0"/>
                <a:cs typeface="Osaka" charset="0"/>
              </a:defRPr>
            </a:lvl6pPr>
            <a:lvl7pPr marL="2971800" indent="-228600" eaLnBrk="0" fontAlgn="base" hangingPunct="0">
              <a:spcBef>
                <a:spcPct val="20000"/>
              </a:spcBef>
              <a:spcAft>
                <a:spcPct val="0"/>
              </a:spcAft>
              <a:defRPr sz="2700">
                <a:solidFill>
                  <a:schemeClr val="accent2"/>
                </a:solidFill>
                <a:latin typeface="Arial" charset="0"/>
                <a:ea typeface="Osaka" charset="0"/>
                <a:cs typeface="Osaka" charset="0"/>
              </a:defRPr>
            </a:lvl7pPr>
            <a:lvl8pPr marL="3429000" indent="-228600" eaLnBrk="0" fontAlgn="base" hangingPunct="0">
              <a:spcBef>
                <a:spcPct val="20000"/>
              </a:spcBef>
              <a:spcAft>
                <a:spcPct val="0"/>
              </a:spcAft>
              <a:defRPr sz="2700">
                <a:solidFill>
                  <a:schemeClr val="accent2"/>
                </a:solidFill>
                <a:latin typeface="Arial" charset="0"/>
                <a:ea typeface="Osaka" charset="0"/>
                <a:cs typeface="Osaka" charset="0"/>
              </a:defRPr>
            </a:lvl8pPr>
            <a:lvl9pPr marL="3886200" indent="-228600" eaLnBrk="0" fontAlgn="base" hangingPunct="0">
              <a:spcBef>
                <a:spcPct val="20000"/>
              </a:spcBef>
              <a:spcAft>
                <a:spcPct val="0"/>
              </a:spcAft>
              <a:defRPr sz="2700">
                <a:solidFill>
                  <a:schemeClr val="accent2"/>
                </a:solidFill>
                <a:latin typeface="Arial" charset="0"/>
                <a:ea typeface="Osaka" charset="0"/>
                <a:cs typeface="Osaka" charset="0"/>
              </a:defRPr>
            </a:lvl9pPr>
          </a:lstStyle>
          <a:p>
            <a:pPr algn="ctr" eaLnBrk="1" hangingPunct="1"/>
            <a:r>
              <a:rPr lang="it-IT" sz="2200" dirty="0" smtClean="0"/>
              <a:t>The PRODUCT </a:t>
            </a:r>
            <a:r>
              <a:rPr lang="it-IT" sz="2200" dirty="0" err="1" smtClean="0"/>
              <a:t>SPACE:Bipartite</a:t>
            </a:r>
            <a:r>
              <a:rPr lang="it-IT" sz="2200" dirty="0" smtClean="0"/>
              <a:t> </a:t>
            </a:r>
            <a:r>
              <a:rPr lang="it-IT" sz="2200" dirty="0"/>
              <a:t>C-P network</a:t>
            </a:r>
          </a:p>
        </p:txBody>
      </p:sp>
      <p:sp>
        <p:nvSpPr>
          <p:cNvPr id="69636" name="CasellaDiTesto 7"/>
          <p:cNvSpPr txBox="1">
            <a:spLocks noChangeArrowheads="1"/>
          </p:cNvSpPr>
          <p:nvPr/>
        </p:nvSpPr>
        <p:spPr bwMode="auto">
          <a:xfrm>
            <a:off x="2874240" y="3449162"/>
            <a:ext cx="3330720" cy="41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45" tIns="41473" rIns="82945" bIns="41473">
            <a:spAutoFit/>
          </a:bodyPr>
          <a:lstStyle>
            <a:lvl1pPr eaLnBrk="0" hangingPunct="0">
              <a:defRPr sz="2700">
                <a:solidFill>
                  <a:schemeClr val="accent2"/>
                </a:solidFill>
                <a:latin typeface="Arial" charset="0"/>
                <a:ea typeface="Osaka" charset="0"/>
                <a:cs typeface="Osaka" charset="0"/>
              </a:defRPr>
            </a:lvl1pPr>
            <a:lvl2pPr marL="742950" indent="-285750" eaLnBrk="0" hangingPunct="0">
              <a:defRPr sz="2700">
                <a:solidFill>
                  <a:schemeClr val="accent2"/>
                </a:solidFill>
                <a:latin typeface="Arial" charset="0"/>
                <a:ea typeface="Osaka" charset="0"/>
                <a:cs typeface="Osaka" charset="0"/>
              </a:defRPr>
            </a:lvl2pPr>
            <a:lvl3pPr marL="1143000" indent="-228600" eaLnBrk="0" hangingPunct="0">
              <a:defRPr sz="2700">
                <a:solidFill>
                  <a:schemeClr val="accent2"/>
                </a:solidFill>
                <a:latin typeface="Arial" charset="0"/>
                <a:ea typeface="Osaka" charset="0"/>
                <a:cs typeface="Osaka" charset="0"/>
              </a:defRPr>
            </a:lvl3pPr>
            <a:lvl4pPr marL="1600200" indent="-228600" eaLnBrk="0" hangingPunct="0">
              <a:defRPr sz="2700">
                <a:solidFill>
                  <a:schemeClr val="accent2"/>
                </a:solidFill>
                <a:latin typeface="Arial" charset="0"/>
                <a:ea typeface="Osaka" charset="0"/>
                <a:cs typeface="Osaka" charset="0"/>
              </a:defRPr>
            </a:lvl4pPr>
            <a:lvl5pPr marL="2057400" indent="-228600" eaLnBrk="0" hangingPunct="0">
              <a:defRPr sz="2700">
                <a:solidFill>
                  <a:schemeClr val="accent2"/>
                </a:solidFill>
                <a:latin typeface="Arial" charset="0"/>
                <a:ea typeface="Osaka" charset="0"/>
                <a:cs typeface="Osaka" charset="0"/>
              </a:defRPr>
            </a:lvl5pPr>
            <a:lvl6pPr marL="2514600" indent="-228600" eaLnBrk="0" fontAlgn="base" hangingPunct="0">
              <a:spcBef>
                <a:spcPct val="20000"/>
              </a:spcBef>
              <a:spcAft>
                <a:spcPct val="0"/>
              </a:spcAft>
              <a:defRPr sz="2700">
                <a:solidFill>
                  <a:schemeClr val="accent2"/>
                </a:solidFill>
                <a:latin typeface="Arial" charset="0"/>
                <a:ea typeface="Osaka" charset="0"/>
                <a:cs typeface="Osaka" charset="0"/>
              </a:defRPr>
            </a:lvl6pPr>
            <a:lvl7pPr marL="2971800" indent="-228600" eaLnBrk="0" fontAlgn="base" hangingPunct="0">
              <a:spcBef>
                <a:spcPct val="20000"/>
              </a:spcBef>
              <a:spcAft>
                <a:spcPct val="0"/>
              </a:spcAft>
              <a:defRPr sz="2700">
                <a:solidFill>
                  <a:schemeClr val="accent2"/>
                </a:solidFill>
                <a:latin typeface="Arial" charset="0"/>
                <a:ea typeface="Osaka" charset="0"/>
                <a:cs typeface="Osaka" charset="0"/>
              </a:defRPr>
            </a:lvl7pPr>
            <a:lvl8pPr marL="3429000" indent="-228600" eaLnBrk="0" fontAlgn="base" hangingPunct="0">
              <a:spcBef>
                <a:spcPct val="20000"/>
              </a:spcBef>
              <a:spcAft>
                <a:spcPct val="0"/>
              </a:spcAft>
              <a:defRPr sz="2700">
                <a:solidFill>
                  <a:schemeClr val="accent2"/>
                </a:solidFill>
                <a:latin typeface="Arial" charset="0"/>
                <a:ea typeface="Osaka" charset="0"/>
                <a:cs typeface="Osaka" charset="0"/>
              </a:defRPr>
            </a:lvl8pPr>
            <a:lvl9pPr marL="3886200" indent="-228600" eaLnBrk="0" fontAlgn="base" hangingPunct="0">
              <a:spcBef>
                <a:spcPct val="20000"/>
              </a:spcBef>
              <a:spcAft>
                <a:spcPct val="0"/>
              </a:spcAft>
              <a:defRPr sz="2700">
                <a:solidFill>
                  <a:schemeClr val="accent2"/>
                </a:solidFill>
                <a:latin typeface="Arial" charset="0"/>
                <a:ea typeface="Osaka" charset="0"/>
                <a:cs typeface="Osaka" charset="0"/>
              </a:defRPr>
            </a:lvl9pPr>
          </a:lstStyle>
          <a:p>
            <a:pPr algn="ctr" eaLnBrk="1" hangingPunct="1"/>
            <a:r>
              <a:rPr lang="it-IT" sz="2200"/>
              <a:t>Contraction: P-P network</a:t>
            </a:r>
          </a:p>
        </p:txBody>
      </p:sp>
      <p:sp>
        <p:nvSpPr>
          <p:cNvPr id="69637" name="Freccia giù 8"/>
          <p:cNvSpPr>
            <a:spLocks noChangeArrowheads="1"/>
          </p:cNvSpPr>
          <p:nvPr/>
        </p:nvSpPr>
        <p:spPr bwMode="auto">
          <a:xfrm>
            <a:off x="4440960" y="4038185"/>
            <a:ext cx="262080" cy="522775"/>
          </a:xfrm>
          <a:prstGeom prst="downArrow">
            <a:avLst>
              <a:gd name="adj1" fmla="val 50000"/>
              <a:gd name="adj2" fmla="val 49863"/>
            </a:avLst>
          </a:prstGeom>
          <a:solidFill>
            <a:srgbClr val="333399"/>
          </a:solidFill>
          <a:ln w="9525">
            <a:solidFill>
              <a:schemeClr val="tx1"/>
            </a:solidFill>
            <a:round/>
            <a:headEnd/>
            <a:tailEnd/>
          </a:ln>
        </p:spPr>
        <p:txBody>
          <a:bodyPr lIns="91430" tIns="45715" rIns="91430" bIns="45715"/>
          <a:lstStyle/>
          <a:p>
            <a:pPr marL="311045" indent="-311045"/>
            <a:endParaRPr lang="it-IT" sz="600">
              <a:solidFill>
                <a:srgbClr val="0C13A6"/>
              </a:solidFill>
            </a:endParaRPr>
          </a:p>
        </p:txBody>
      </p:sp>
      <p:sp>
        <p:nvSpPr>
          <p:cNvPr id="69638" name="CasellaDiTesto 10"/>
          <p:cNvSpPr txBox="1">
            <a:spLocks noChangeArrowheads="1"/>
          </p:cNvSpPr>
          <p:nvPr/>
        </p:nvSpPr>
        <p:spPr bwMode="auto">
          <a:xfrm>
            <a:off x="1501920" y="4616888"/>
            <a:ext cx="6140160" cy="760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45" tIns="41473" rIns="82945" bIns="41473">
            <a:spAutoFit/>
          </a:bodyPr>
          <a:lstStyle>
            <a:lvl1pPr eaLnBrk="0" hangingPunct="0">
              <a:defRPr sz="2700">
                <a:solidFill>
                  <a:schemeClr val="accent2"/>
                </a:solidFill>
                <a:latin typeface="Arial" charset="0"/>
                <a:ea typeface="Osaka" charset="0"/>
                <a:cs typeface="Osaka" charset="0"/>
              </a:defRPr>
            </a:lvl1pPr>
            <a:lvl2pPr marL="742950" indent="-285750" eaLnBrk="0" hangingPunct="0">
              <a:defRPr sz="2700">
                <a:solidFill>
                  <a:schemeClr val="accent2"/>
                </a:solidFill>
                <a:latin typeface="Arial" charset="0"/>
                <a:ea typeface="Osaka" charset="0"/>
                <a:cs typeface="Osaka" charset="0"/>
              </a:defRPr>
            </a:lvl2pPr>
            <a:lvl3pPr marL="1143000" indent="-228600" eaLnBrk="0" hangingPunct="0">
              <a:defRPr sz="2700">
                <a:solidFill>
                  <a:schemeClr val="accent2"/>
                </a:solidFill>
                <a:latin typeface="Arial" charset="0"/>
                <a:ea typeface="Osaka" charset="0"/>
                <a:cs typeface="Osaka" charset="0"/>
              </a:defRPr>
            </a:lvl3pPr>
            <a:lvl4pPr marL="1600200" indent="-228600" eaLnBrk="0" hangingPunct="0">
              <a:defRPr sz="2700">
                <a:solidFill>
                  <a:schemeClr val="accent2"/>
                </a:solidFill>
                <a:latin typeface="Arial" charset="0"/>
                <a:ea typeface="Osaka" charset="0"/>
                <a:cs typeface="Osaka" charset="0"/>
              </a:defRPr>
            </a:lvl4pPr>
            <a:lvl5pPr marL="2057400" indent="-228600" eaLnBrk="0" hangingPunct="0">
              <a:defRPr sz="2700">
                <a:solidFill>
                  <a:schemeClr val="accent2"/>
                </a:solidFill>
                <a:latin typeface="Arial" charset="0"/>
                <a:ea typeface="Osaka" charset="0"/>
                <a:cs typeface="Osaka" charset="0"/>
              </a:defRPr>
            </a:lvl5pPr>
            <a:lvl6pPr marL="2514600" indent="-228600" eaLnBrk="0" fontAlgn="base" hangingPunct="0">
              <a:spcBef>
                <a:spcPct val="20000"/>
              </a:spcBef>
              <a:spcAft>
                <a:spcPct val="0"/>
              </a:spcAft>
              <a:defRPr sz="2700">
                <a:solidFill>
                  <a:schemeClr val="accent2"/>
                </a:solidFill>
                <a:latin typeface="Arial" charset="0"/>
                <a:ea typeface="Osaka" charset="0"/>
                <a:cs typeface="Osaka" charset="0"/>
              </a:defRPr>
            </a:lvl6pPr>
            <a:lvl7pPr marL="2971800" indent="-228600" eaLnBrk="0" fontAlgn="base" hangingPunct="0">
              <a:spcBef>
                <a:spcPct val="20000"/>
              </a:spcBef>
              <a:spcAft>
                <a:spcPct val="0"/>
              </a:spcAft>
              <a:defRPr sz="2700">
                <a:solidFill>
                  <a:schemeClr val="accent2"/>
                </a:solidFill>
                <a:latin typeface="Arial" charset="0"/>
                <a:ea typeface="Osaka" charset="0"/>
                <a:cs typeface="Osaka" charset="0"/>
              </a:defRPr>
            </a:lvl7pPr>
            <a:lvl8pPr marL="3429000" indent="-228600" eaLnBrk="0" fontAlgn="base" hangingPunct="0">
              <a:spcBef>
                <a:spcPct val="20000"/>
              </a:spcBef>
              <a:spcAft>
                <a:spcPct val="0"/>
              </a:spcAft>
              <a:defRPr sz="2700">
                <a:solidFill>
                  <a:schemeClr val="accent2"/>
                </a:solidFill>
                <a:latin typeface="Arial" charset="0"/>
                <a:ea typeface="Osaka" charset="0"/>
                <a:cs typeface="Osaka" charset="0"/>
              </a:defRPr>
            </a:lvl8pPr>
            <a:lvl9pPr marL="3886200" indent="-228600" eaLnBrk="0" fontAlgn="base" hangingPunct="0">
              <a:spcBef>
                <a:spcPct val="20000"/>
              </a:spcBef>
              <a:spcAft>
                <a:spcPct val="0"/>
              </a:spcAft>
              <a:defRPr sz="2700">
                <a:solidFill>
                  <a:schemeClr val="accent2"/>
                </a:solidFill>
                <a:latin typeface="Arial" charset="0"/>
                <a:ea typeface="Osaka" charset="0"/>
                <a:cs typeface="Osaka" charset="0"/>
              </a:defRPr>
            </a:lvl9pPr>
          </a:lstStyle>
          <a:p>
            <a:pPr algn="ctr" eaLnBrk="1" hangingPunct="1"/>
            <a:r>
              <a:rPr lang="it-IT" sz="2200" dirty="0" err="1"/>
              <a:t>Filtering</a:t>
            </a:r>
            <a:r>
              <a:rPr lang="it-IT" sz="2200" dirty="0"/>
              <a:t> Procedure: </a:t>
            </a:r>
            <a:r>
              <a:rPr lang="it-IT" sz="2200" dirty="0" err="1"/>
              <a:t>selecting</a:t>
            </a:r>
            <a:r>
              <a:rPr lang="it-IT" sz="2200" dirty="0"/>
              <a:t> “</a:t>
            </a:r>
            <a:r>
              <a:rPr lang="it-IT" altLang="ja-JP" sz="2200" dirty="0" err="1"/>
              <a:t>dependency</a:t>
            </a:r>
            <a:r>
              <a:rPr lang="it-IT" sz="2200" dirty="0"/>
              <a:t>”</a:t>
            </a:r>
            <a:r>
              <a:rPr lang="it-IT" altLang="ja-JP" sz="2200" dirty="0"/>
              <a:t> </a:t>
            </a:r>
            <a:r>
              <a:rPr lang="it-IT" altLang="ja-JP" sz="2200" dirty="0" err="1"/>
              <a:t>links</a:t>
            </a:r>
            <a:endParaRPr lang="it-IT" sz="2200" dirty="0"/>
          </a:p>
        </p:txBody>
      </p:sp>
      <p:sp>
        <p:nvSpPr>
          <p:cNvPr id="69639" name="Freccia giù 11"/>
          <p:cNvSpPr>
            <a:spLocks noChangeArrowheads="1"/>
          </p:cNvSpPr>
          <p:nvPr/>
        </p:nvSpPr>
        <p:spPr bwMode="auto">
          <a:xfrm>
            <a:off x="4440960" y="5425264"/>
            <a:ext cx="262080" cy="522774"/>
          </a:xfrm>
          <a:prstGeom prst="downArrow">
            <a:avLst>
              <a:gd name="adj1" fmla="val 50000"/>
              <a:gd name="adj2" fmla="val 49863"/>
            </a:avLst>
          </a:prstGeom>
          <a:solidFill>
            <a:srgbClr val="333399"/>
          </a:solidFill>
          <a:ln w="9525">
            <a:solidFill>
              <a:schemeClr val="tx1"/>
            </a:solidFill>
            <a:round/>
            <a:headEnd/>
            <a:tailEnd/>
          </a:ln>
        </p:spPr>
        <p:txBody>
          <a:bodyPr lIns="91430" tIns="45715" rIns="91430" bIns="45715"/>
          <a:lstStyle/>
          <a:p>
            <a:pPr marL="311045" indent="-311045"/>
            <a:endParaRPr lang="it-IT" sz="600">
              <a:solidFill>
                <a:srgbClr val="0C13A6"/>
              </a:solidFill>
            </a:endParaRPr>
          </a:p>
        </p:txBody>
      </p:sp>
      <p:sp>
        <p:nvSpPr>
          <p:cNvPr id="69640" name="CasellaDiTesto 12"/>
          <p:cNvSpPr txBox="1">
            <a:spLocks noChangeArrowheads="1"/>
          </p:cNvSpPr>
          <p:nvPr/>
        </p:nvSpPr>
        <p:spPr bwMode="auto">
          <a:xfrm>
            <a:off x="1566720" y="6015512"/>
            <a:ext cx="6140160" cy="41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45" tIns="41473" rIns="82945" bIns="41473">
            <a:spAutoFit/>
          </a:bodyPr>
          <a:lstStyle>
            <a:lvl1pPr eaLnBrk="0" hangingPunct="0">
              <a:defRPr sz="2700">
                <a:solidFill>
                  <a:schemeClr val="accent2"/>
                </a:solidFill>
                <a:latin typeface="Arial" charset="0"/>
                <a:ea typeface="Osaka" charset="0"/>
                <a:cs typeface="Osaka" charset="0"/>
              </a:defRPr>
            </a:lvl1pPr>
            <a:lvl2pPr marL="742950" indent="-285750" eaLnBrk="0" hangingPunct="0">
              <a:defRPr sz="2700">
                <a:solidFill>
                  <a:schemeClr val="accent2"/>
                </a:solidFill>
                <a:latin typeface="Arial" charset="0"/>
                <a:ea typeface="Osaka" charset="0"/>
                <a:cs typeface="Osaka" charset="0"/>
              </a:defRPr>
            </a:lvl2pPr>
            <a:lvl3pPr marL="1143000" indent="-228600" eaLnBrk="0" hangingPunct="0">
              <a:defRPr sz="2700">
                <a:solidFill>
                  <a:schemeClr val="accent2"/>
                </a:solidFill>
                <a:latin typeface="Arial" charset="0"/>
                <a:ea typeface="Osaka" charset="0"/>
                <a:cs typeface="Osaka" charset="0"/>
              </a:defRPr>
            </a:lvl3pPr>
            <a:lvl4pPr marL="1600200" indent="-228600" eaLnBrk="0" hangingPunct="0">
              <a:defRPr sz="2700">
                <a:solidFill>
                  <a:schemeClr val="accent2"/>
                </a:solidFill>
                <a:latin typeface="Arial" charset="0"/>
                <a:ea typeface="Osaka" charset="0"/>
                <a:cs typeface="Osaka" charset="0"/>
              </a:defRPr>
            </a:lvl4pPr>
            <a:lvl5pPr marL="2057400" indent="-228600" eaLnBrk="0" hangingPunct="0">
              <a:defRPr sz="2700">
                <a:solidFill>
                  <a:schemeClr val="accent2"/>
                </a:solidFill>
                <a:latin typeface="Arial" charset="0"/>
                <a:ea typeface="Osaka" charset="0"/>
                <a:cs typeface="Osaka" charset="0"/>
              </a:defRPr>
            </a:lvl5pPr>
            <a:lvl6pPr marL="2514600" indent="-228600" eaLnBrk="0" fontAlgn="base" hangingPunct="0">
              <a:spcBef>
                <a:spcPct val="20000"/>
              </a:spcBef>
              <a:spcAft>
                <a:spcPct val="0"/>
              </a:spcAft>
              <a:defRPr sz="2700">
                <a:solidFill>
                  <a:schemeClr val="accent2"/>
                </a:solidFill>
                <a:latin typeface="Arial" charset="0"/>
                <a:ea typeface="Osaka" charset="0"/>
                <a:cs typeface="Osaka" charset="0"/>
              </a:defRPr>
            </a:lvl6pPr>
            <a:lvl7pPr marL="2971800" indent="-228600" eaLnBrk="0" fontAlgn="base" hangingPunct="0">
              <a:spcBef>
                <a:spcPct val="20000"/>
              </a:spcBef>
              <a:spcAft>
                <a:spcPct val="0"/>
              </a:spcAft>
              <a:defRPr sz="2700">
                <a:solidFill>
                  <a:schemeClr val="accent2"/>
                </a:solidFill>
                <a:latin typeface="Arial" charset="0"/>
                <a:ea typeface="Osaka" charset="0"/>
                <a:cs typeface="Osaka" charset="0"/>
              </a:defRPr>
            </a:lvl7pPr>
            <a:lvl8pPr marL="3429000" indent="-228600" eaLnBrk="0" fontAlgn="base" hangingPunct="0">
              <a:spcBef>
                <a:spcPct val="20000"/>
              </a:spcBef>
              <a:spcAft>
                <a:spcPct val="0"/>
              </a:spcAft>
              <a:defRPr sz="2700">
                <a:solidFill>
                  <a:schemeClr val="accent2"/>
                </a:solidFill>
                <a:latin typeface="Arial" charset="0"/>
                <a:ea typeface="Osaka" charset="0"/>
                <a:cs typeface="Osaka" charset="0"/>
              </a:defRPr>
            </a:lvl8pPr>
            <a:lvl9pPr marL="3886200" indent="-228600" eaLnBrk="0" fontAlgn="base" hangingPunct="0">
              <a:spcBef>
                <a:spcPct val="20000"/>
              </a:spcBef>
              <a:spcAft>
                <a:spcPct val="0"/>
              </a:spcAft>
              <a:defRPr sz="2700">
                <a:solidFill>
                  <a:schemeClr val="accent2"/>
                </a:solidFill>
                <a:latin typeface="Arial" charset="0"/>
                <a:ea typeface="Osaka" charset="0"/>
                <a:cs typeface="Osaka" charset="0"/>
              </a:defRPr>
            </a:lvl9pPr>
          </a:lstStyle>
          <a:p>
            <a:pPr algn="ctr" eaLnBrk="1" hangingPunct="1"/>
            <a:r>
              <a:rPr lang="it-IT" sz="2200"/>
              <a:t>The “Product Space”</a:t>
            </a:r>
          </a:p>
        </p:txBody>
      </p:sp>
    </p:spTree>
    <p:extLst>
      <p:ext uri="{BB962C8B-B14F-4D97-AF65-F5344CB8AC3E}">
        <p14:creationId xmlns:p14="http://schemas.microsoft.com/office/powerpoint/2010/main" val="55909349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508" y="1193800"/>
            <a:ext cx="8359208" cy="41087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578" name="Text Box 2"/>
          <p:cNvSpPr txBox="1">
            <a:spLocks noChangeArrowheads="1"/>
          </p:cNvSpPr>
          <p:nvPr/>
        </p:nvSpPr>
        <p:spPr bwMode="auto">
          <a:xfrm>
            <a:off x="0" y="241300"/>
            <a:ext cx="9002224" cy="706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63270" tIns="31635" rIns="63270" bIns="31635"/>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1200">
                <a:solidFill>
                  <a:srgbClr val="000000"/>
                </a:solidFill>
                <a:latin typeface="Times New Roman" charset="0"/>
                <a:ea typeface="ヒラギノ角ゴ Pro W3"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1200">
                <a:solidFill>
                  <a:srgbClr val="000000"/>
                </a:solidFill>
                <a:latin typeface="Times New Roman" charset="0"/>
                <a:ea typeface="ヒラギノ角ゴ Pro W3"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1200">
                <a:solidFill>
                  <a:srgbClr val="000000"/>
                </a:solidFill>
                <a:latin typeface="Times New Roman" charset="0"/>
                <a:ea typeface="ヒラギノ角ゴ Pro W3"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1200">
                <a:solidFill>
                  <a:srgbClr val="000000"/>
                </a:solidFill>
                <a:latin typeface="Times New Roman" charset="0"/>
                <a:ea typeface="ヒラギノ角ゴ Pro W3"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1200">
                <a:solidFill>
                  <a:srgbClr val="000000"/>
                </a:solidFill>
                <a:latin typeface="Times New Roman" charset="0"/>
                <a:ea typeface="ヒラギノ角ゴ Pro W3" charset="0"/>
                <a:cs typeface="DejaVu Sans"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1200">
                <a:solidFill>
                  <a:srgbClr val="000000"/>
                </a:solidFill>
                <a:latin typeface="Times New Roman" charset="0"/>
                <a:ea typeface="ヒラギノ角ゴ Pro W3" charset="0"/>
                <a:cs typeface="DejaVu Sans"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1200">
                <a:solidFill>
                  <a:srgbClr val="000000"/>
                </a:solidFill>
                <a:latin typeface="Times New Roman" charset="0"/>
                <a:ea typeface="ヒラギノ角ゴ Pro W3" charset="0"/>
                <a:cs typeface="DejaVu Sans"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1200">
                <a:solidFill>
                  <a:srgbClr val="000000"/>
                </a:solidFill>
                <a:latin typeface="Times New Roman" charset="0"/>
                <a:ea typeface="ヒラギノ角ゴ Pro W3" charset="0"/>
                <a:cs typeface="DejaVu Sans"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1200">
                <a:solidFill>
                  <a:srgbClr val="000000"/>
                </a:solidFill>
                <a:latin typeface="Times New Roman" charset="0"/>
                <a:ea typeface="ヒラギノ角ゴ Pro W3" charset="0"/>
                <a:cs typeface="DejaVu Sans" charset="0"/>
              </a:defRPr>
            </a:lvl9pPr>
          </a:lstStyle>
          <a:p>
            <a:pPr eaLnBrk="1" hangingPunct="1">
              <a:buClrTx/>
              <a:buFontTx/>
              <a:buNone/>
            </a:pPr>
            <a:r>
              <a:rPr lang="en-US" sz="4200" dirty="0">
                <a:effectLst>
                  <a:outerShdw blurRad="38100" dist="38100" dir="2700000" algn="tl">
                    <a:srgbClr val="FFFFFF"/>
                  </a:outerShdw>
                </a:effectLst>
                <a:latin typeface="FreeSans" charset="0"/>
              </a:rPr>
              <a:t>  </a:t>
            </a:r>
            <a:r>
              <a:rPr lang="en-US" sz="4200" dirty="0" smtClean="0">
                <a:solidFill>
                  <a:srgbClr val="F02D28"/>
                </a:solidFill>
                <a:effectLst>
                  <a:outerShdw blurRad="38100" dist="38100" dir="2700000" algn="tl">
                    <a:srgbClr val="FFFFFF"/>
                  </a:outerShdw>
                </a:effectLst>
                <a:latin typeface="FreeSans" charset="0"/>
              </a:rPr>
              <a:t>The Complex Taxonomy of Products</a:t>
            </a:r>
            <a:endParaRPr lang="en-US" sz="4200" dirty="0">
              <a:solidFill>
                <a:srgbClr val="F02D28"/>
              </a:solidFill>
              <a:effectLst>
                <a:outerShdw blurRad="38100" dist="38100" dir="2700000" algn="tl">
                  <a:srgbClr val="FFFFFF"/>
                </a:outerShdw>
              </a:effectLst>
              <a:latin typeface="FreeSans" charset="0"/>
            </a:endParaRPr>
          </a:p>
          <a:p>
            <a:pPr algn="ctr" eaLnBrk="1" hangingPunct="1">
              <a:buClrTx/>
              <a:buFontTx/>
              <a:buNone/>
            </a:pPr>
            <a:endParaRPr lang="en-US" sz="4200" dirty="0">
              <a:effectLst>
                <a:outerShdw blurRad="38100" dist="38100" dir="2700000" algn="tl">
                  <a:srgbClr val="FFFFFF"/>
                </a:outerShdw>
              </a:effectLst>
              <a:latin typeface="FreeSans" charset="0"/>
            </a:endParaRPr>
          </a:p>
        </p:txBody>
      </p:sp>
      <p:sp>
        <p:nvSpPr>
          <p:cNvPr id="24579" name="AutoShape 3"/>
          <p:cNvSpPr>
            <a:spLocks noChangeArrowheads="1"/>
          </p:cNvSpPr>
          <p:nvPr/>
        </p:nvSpPr>
        <p:spPr bwMode="auto">
          <a:xfrm>
            <a:off x="157405" y="4977797"/>
            <a:ext cx="8844818" cy="2114531"/>
          </a:xfrm>
          <a:custGeom>
            <a:avLst/>
            <a:gdLst>
              <a:gd name="G0" fmla="+- 50237 0 0"/>
              <a:gd name="G1" fmla="+- 4177 0 0"/>
              <a:gd name="G2" fmla="+- 8354 0 0"/>
              <a:gd name="G3" fmla="+- 34938 0 0"/>
            </a:gdLst>
            <a:ahLst/>
            <a:cxnLst>
              <a:cxn ang="0">
                <a:pos x="r" y="vc"/>
              </a:cxn>
              <a:cxn ang="5400000">
                <a:pos x="hc" y="b"/>
              </a:cxn>
              <a:cxn ang="10800000">
                <a:pos x="l" y="vc"/>
              </a:cxn>
              <a:cxn ang="16200000">
                <a:pos x="hc" y="t"/>
              </a:cxn>
            </a:cxnLst>
            <a:rect l="0" t="0" r="0" b="0"/>
            <a:pathLst>
              <a:path>
                <a:moveTo>
                  <a:pt x="0" y="0"/>
                </a:moveTo>
                <a:lnTo>
                  <a:pt x="34938" y="0"/>
                </a:lnTo>
                <a:lnTo>
                  <a:pt x="34938" y="8354"/>
                </a:lnTo>
                <a:lnTo>
                  <a:pt x="0" y="8354"/>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8208" tIns="29104" rIns="58208" bIns="29104">
            <a:spAutoFit/>
          </a:bodyPr>
          <a:lstStyle/>
          <a:p>
            <a:pPr marL="151778" indent="-150662">
              <a:tabLst>
                <a:tab pos="151778" algn="l"/>
                <a:tab pos="473189" algn="l"/>
                <a:tab pos="794601" algn="l"/>
                <a:tab pos="1116013" algn="l"/>
                <a:tab pos="1437424" algn="l"/>
                <a:tab pos="1758836" algn="l"/>
                <a:tab pos="2080247" algn="l"/>
                <a:tab pos="2401659" algn="l"/>
                <a:tab pos="2723071" algn="l"/>
                <a:tab pos="3044482" algn="l"/>
                <a:tab pos="3365894" algn="l"/>
                <a:tab pos="3687305" algn="l"/>
                <a:tab pos="4008717" algn="l"/>
                <a:tab pos="4330129" algn="l"/>
                <a:tab pos="4651540" algn="l"/>
                <a:tab pos="4972952" algn="l"/>
                <a:tab pos="5294363" algn="l"/>
                <a:tab pos="5615775" algn="l"/>
                <a:tab pos="5937187" algn="l"/>
                <a:tab pos="6258598" algn="l"/>
                <a:tab pos="6580010" algn="l"/>
                <a:tab pos="6749644" algn="l"/>
                <a:tab pos="7071055" algn="l"/>
                <a:tab pos="7392467" algn="l"/>
                <a:tab pos="7713878" algn="l"/>
                <a:tab pos="8035290" algn="l"/>
                <a:tab pos="8356702" algn="l"/>
                <a:tab pos="8678113" algn="l"/>
              </a:tabLst>
            </a:pPr>
            <a:endParaRPr lang="en-US" sz="2200" dirty="0">
              <a:solidFill>
                <a:srgbClr val="000000"/>
              </a:solidFill>
              <a:latin typeface="FreeSans" charset="0"/>
              <a:ea typeface="Osaka" charset="0"/>
              <a:cs typeface="Osaka" charset="0"/>
            </a:endParaRPr>
          </a:p>
          <a:p>
            <a:pPr marL="150662" indent="-149546">
              <a:buSzPct val="45000"/>
              <a:buFont typeface="StarSymbol" charset="0"/>
              <a:buChar char="●"/>
              <a:tabLst>
                <a:tab pos="151778" algn="l"/>
                <a:tab pos="473189" algn="l"/>
                <a:tab pos="794601" algn="l"/>
                <a:tab pos="1116013" algn="l"/>
                <a:tab pos="1437424" algn="l"/>
                <a:tab pos="1758836" algn="l"/>
                <a:tab pos="2080247" algn="l"/>
                <a:tab pos="2401659" algn="l"/>
                <a:tab pos="2723071" algn="l"/>
                <a:tab pos="3044482" algn="l"/>
                <a:tab pos="3365894" algn="l"/>
                <a:tab pos="3687305" algn="l"/>
                <a:tab pos="4008717" algn="l"/>
                <a:tab pos="4330129" algn="l"/>
                <a:tab pos="4651540" algn="l"/>
                <a:tab pos="4972952" algn="l"/>
                <a:tab pos="5294363" algn="l"/>
                <a:tab pos="5615775" algn="l"/>
                <a:tab pos="5937187" algn="l"/>
                <a:tab pos="6258598" algn="l"/>
                <a:tab pos="6580010" algn="l"/>
                <a:tab pos="6749644" algn="l"/>
                <a:tab pos="7071055" algn="l"/>
                <a:tab pos="7392467" algn="l"/>
                <a:tab pos="7713878" algn="l"/>
                <a:tab pos="8035290" algn="l"/>
                <a:tab pos="8356702" algn="l"/>
                <a:tab pos="8678113" algn="l"/>
              </a:tabLst>
            </a:pPr>
            <a:r>
              <a:rPr lang="en-US" sz="2200" dirty="0">
                <a:solidFill>
                  <a:srgbClr val="000000"/>
                </a:solidFill>
                <a:latin typeface="FreeSans" charset="0"/>
                <a:ea typeface="Osaka" charset="0"/>
                <a:cs typeface="Osaka" charset="0"/>
              </a:rPr>
              <a:t> Definition of </a:t>
            </a:r>
            <a:r>
              <a:rPr lang="en-US" sz="2200" dirty="0">
                <a:solidFill>
                  <a:srgbClr val="DD4814"/>
                </a:solidFill>
                <a:latin typeface="FreeSans" charset="0"/>
                <a:ea typeface="Osaka" charset="0"/>
                <a:cs typeface="Osaka" charset="0"/>
              </a:rPr>
              <a:t>products</a:t>
            </a:r>
            <a:r>
              <a:rPr lang="en-US" sz="2200" dirty="0">
                <a:solidFill>
                  <a:srgbClr val="000000"/>
                </a:solidFill>
                <a:latin typeface="FreeSans" charset="0"/>
                <a:ea typeface="Osaka" charset="0"/>
                <a:cs typeface="Osaka" charset="0"/>
              </a:rPr>
              <a:t> in terms of the needed </a:t>
            </a:r>
            <a:r>
              <a:rPr lang="en-US" sz="2200" dirty="0">
                <a:solidFill>
                  <a:srgbClr val="DD4814"/>
                </a:solidFill>
                <a:latin typeface="FreeSans" charset="0"/>
                <a:ea typeface="Osaka" charset="0"/>
                <a:cs typeface="Osaka" charset="0"/>
              </a:rPr>
              <a:t>capabilities</a:t>
            </a:r>
          </a:p>
          <a:p>
            <a:pPr marL="150662" indent="-149546">
              <a:buSzPct val="45000"/>
              <a:buFont typeface="StarSymbol" charset="0"/>
              <a:buChar char="●"/>
              <a:tabLst>
                <a:tab pos="151778" algn="l"/>
                <a:tab pos="473189" algn="l"/>
                <a:tab pos="794601" algn="l"/>
                <a:tab pos="1116013" algn="l"/>
                <a:tab pos="1437424" algn="l"/>
                <a:tab pos="1758836" algn="l"/>
                <a:tab pos="2080247" algn="l"/>
                <a:tab pos="2401659" algn="l"/>
                <a:tab pos="2723071" algn="l"/>
                <a:tab pos="3044482" algn="l"/>
                <a:tab pos="3365894" algn="l"/>
                <a:tab pos="3687305" algn="l"/>
                <a:tab pos="4008717" algn="l"/>
                <a:tab pos="4330129" algn="l"/>
                <a:tab pos="4651540" algn="l"/>
                <a:tab pos="4972952" algn="l"/>
                <a:tab pos="5294363" algn="l"/>
                <a:tab pos="5615775" algn="l"/>
                <a:tab pos="5937187" algn="l"/>
                <a:tab pos="6258598" algn="l"/>
                <a:tab pos="6580010" algn="l"/>
                <a:tab pos="6749644" algn="l"/>
                <a:tab pos="7071055" algn="l"/>
                <a:tab pos="7392467" algn="l"/>
                <a:tab pos="7713878" algn="l"/>
                <a:tab pos="8035290" algn="l"/>
                <a:tab pos="8356702" algn="l"/>
                <a:tab pos="8678113" algn="l"/>
              </a:tabLst>
            </a:pPr>
            <a:r>
              <a:rPr lang="en-US" sz="2200" dirty="0">
                <a:solidFill>
                  <a:srgbClr val="DD4814"/>
                </a:solidFill>
                <a:latin typeface="FreeSans" charset="0"/>
                <a:ea typeface="Osaka" charset="0"/>
                <a:cs typeface="Osaka" charset="0"/>
              </a:rPr>
              <a:t> Hierarchical</a:t>
            </a:r>
            <a:r>
              <a:rPr lang="en-US" sz="2200" dirty="0">
                <a:solidFill>
                  <a:srgbClr val="000000"/>
                </a:solidFill>
                <a:latin typeface="FreeSans" charset="0"/>
                <a:ea typeface="Osaka" charset="0"/>
                <a:cs typeface="Osaka" charset="0"/>
              </a:rPr>
              <a:t>,</a:t>
            </a:r>
            <a:r>
              <a:rPr lang="en-US" sz="2200" dirty="0">
                <a:solidFill>
                  <a:srgbClr val="DD4814"/>
                </a:solidFill>
                <a:latin typeface="FreeSans" charset="0"/>
                <a:ea typeface="Osaka" charset="0"/>
                <a:cs typeface="Osaka" charset="0"/>
              </a:rPr>
              <a:t> </a:t>
            </a:r>
            <a:r>
              <a:rPr lang="en-US" sz="2200" dirty="0">
                <a:solidFill>
                  <a:srgbClr val="000000"/>
                </a:solidFill>
                <a:latin typeface="FreeSans" charset="0"/>
                <a:ea typeface="Osaka" charset="0"/>
                <a:cs typeface="Osaka" charset="0"/>
              </a:rPr>
              <a:t>tree-like</a:t>
            </a:r>
            <a:r>
              <a:rPr lang="en-US" sz="2200" dirty="0">
                <a:solidFill>
                  <a:srgbClr val="DD4814"/>
                </a:solidFill>
                <a:latin typeface="FreeSans" charset="0"/>
                <a:ea typeface="Osaka" charset="0"/>
                <a:cs typeface="Osaka" charset="0"/>
              </a:rPr>
              <a:t> </a:t>
            </a:r>
            <a:r>
              <a:rPr lang="en-US" sz="2200" dirty="0">
                <a:solidFill>
                  <a:srgbClr val="000000"/>
                </a:solidFill>
                <a:latin typeface="FreeSans" charset="0"/>
                <a:ea typeface="Osaka" charset="0"/>
                <a:cs typeface="Osaka" charset="0"/>
              </a:rPr>
              <a:t>structure</a:t>
            </a:r>
            <a:r>
              <a:rPr lang="en-US" sz="2200" dirty="0">
                <a:solidFill>
                  <a:srgbClr val="DD4814"/>
                </a:solidFill>
                <a:latin typeface="FreeSans" charset="0"/>
                <a:ea typeface="Osaka" charset="0"/>
                <a:cs typeface="Osaka" charset="0"/>
              </a:rPr>
              <a:t> </a:t>
            </a:r>
          </a:p>
          <a:p>
            <a:pPr marL="150662" indent="-149546">
              <a:buSzPct val="45000"/>
              <a:buFont typeface="StarSymbol" charset="0"/>
              <a:buChar char="●"/>
              <a:tabLst>
                <a:tab pos="151778" algn="l"/>
                <a:tab pos="473189" algn="l"/>
                <a:tab pos="794601" algn="l"/>
                <a:tab pos="1116013" algn="l"/>
                <a:tab pos="1437424" algn="l"/>
                <a:tab pos="1758836" algn="l"/>
                <a:tab pos="2080247" algn="l"/>
                <a:tab pos="2401659" algn="l"/>
                <a:tab pos="2723071" algn="l"/>
                <a:tab pos="3044482" algn="l"/>
                <a:tab pos="3365894" algn="l"/>
                <a:tab pos="3687305" algn="l"/>
                <a:tab pos="4008717" algn="l"/>
                <a:tab pos="4330129" algn="l"/>
                <a:tab pos="4651540" algn="l"/>
                <a:tab pos="4972952" algn="l"/>
                <a:tab pos="5294363" algn="l"/>
                <a:tab pos="5615775" algn="l"/>
                <a:tab pos="5937187" algn="l"/>
                <a:tab pos="6258598" algn="l"/>
                <a:tab pos="6580010" algn="l"/>
                <a:tab pos="6749644" algn="l"/>
                <a:tab pos="7071055" algn="l"/>
                <a:tab pos="7392467" algn="l"/>
                <a:tab pos="7713878" algn="l"/>
                <a:tab pos="8035290" algn="l"/>
                <a:tab pos="8356702" algn="l"/>
                <a:tab pos="8678113" algn="l"/>
              </a:tabLst>
            </a:pPr>
            <a:r>
              <a:rPr lang="en-US" sz="2200" dirty="0">
                <a:solidFill>
                  <a:srgbClr val="DD4814"/>
                </a:solidFill>
                <a:latin typeface="FreeSans" charset="0"/>
                <a:ea typeface="Osaka" charset="0"/>
                <a:cs typeface="Osaka" charset="0"/>
              </a:rPr>
              <a:t> Directed </a:t>
            </a:r>
            <a:r>
              <a:rPr lang="en-US" sz="2200" dirty="0" err="1">
                <a:solidFill>
                  <a:srgbClr val="000000"/>
                </a:solidFill>
                <a:latin typeface="FreeSans" charset="0"/>
                <a:ea typeface="Osaka" charset="0"/>
                <a:cs typeface="Osaka" charset="0"/>
              </a:rPr>
              <a:t>vs</a:t>
            </a:r>
            <a:r>
              <a:rPr lang="en-US" sz="2200" dirty="0">
                <a:solidFill>
                  <a:srgbClr val="000000"/>
                </a:solidFill>
                <a:latin typeface="FreeSans" charset="0"/>
                <a:ea typeface="Osaka" charset="0"/>
                <a:cs typeface="Osaka" charset="0"/>
              </a:rPr>
              <a:t> undirected edges (</a:t>
            </a:r>
            <a:r>
              <a:rPr lang="en-US" sz="2200" dirty="0">
                <a:solidFill>
                  <a:srgbClr val="DD4814"/>
                </a:solidFill>
                <a:latin typeface="FreeSans" charset="0"/>
                <a:ea typeface="Osaka" charset="0"/>
                <a:cs typeface="Osaka" charset="0"/>
              </a:rPr>
              <a:t>time evolution</a:t>
            </a:r>
            <a:r>
              <a:rPr lang="en-US" sz="2200" dirty="0">
                <a:solidFill>
                  <a:srgbClr val="000000"/>
                </a:solidFill>
                <a:latin typeface="FreeSans" charset="0"/>
                <a:ea typeface="Osaka" charset="0"/>
                <a:cs typeface="Osaka" charset="0"/>
              </a:rPr>
              <a:t>)</a:t>
            </a:r>
          </a:p>
          <a:p>
            <a:pPr marL="150662" indent="-149546">
              <a:buSzPct val="45000"/>
              <a:buFont typeface="StarSymbol" charset="0"/>
              <a:buChar char="●"/>
              <a:tabLst>
                <a:tab pos="151778" algn="l"/>
                <a:tab pos="473189" algn="l"/>
                <a:tab pos="794601" algn="l"/>
                <a:tab pos="1116013" algn="l"/>
                <a:tab pos="1437424" algn="l"/>
                <a:tab pos="1758836" algn="l"/>
                <a:tab pos="2080247" algn="l"/>
                <a:tab pos="2401659" algn="l"/>
                <a:tab pos="2723071" algn="l"/>
                <a:tab pos="3044482" algn="l"/>
                <a:tab pos="3365894" algn="l"/>
                <a:tab pos="3687305" algn="l"/>
                <a:tab pos="4008717" algn="l"/>
                <a:tab pos="4330129" algn="l"/>
                <a:tab pos="4651540" algn="l"/>
                <a:tab pos="4972952" algn="l"/>
                <a:tab pos="5294363" algn="l"/>
                <a:tab pos="5615775" algn="l"/>
                <a:tab pos="5937187" algn="l"/>
                <a:tab pos="6258598" algn="l"/>
                <a:tab pos="6580010" algn="l"/>
                <a:tab pos="6749644" algn="l"/>
                <a:tab pos="7071055" algn="l"/>
                <a:tab pos="7392467" algn="l"/>
                <a:tab pos="7713878" algn="l"/>
                <a:tab pos="8035290" algn="l"/>
                <a:tab pos="8356702" algn="l"/>
                <a:tab pos="8678113" algn="l"/>
              </a:tabLst>
            </a:pPr>
            <a:r>
              <a:rPr lang="en-US" sz="2200" dirty="0">
                <a:solidFill>
                  <a:srgbClr val="000000"/>
                </a:solidFill>
                <a:latin typeface="FreeSans" charset="0"/>
                <a:ea typeface="Osaka" charset="0"/>
                <a:cs typeface="Osaka" charset="0"/>
              </a:rPr>
              <a:t> Possibility to understand and forecast </a:t>
            </a:r>
            <a:r>
              <a:rPr lang="en-US" sz="2200" dirty="0">
                <a:solidFill>
                  <a:srgbClr val="DD4814"/>
                </a:solidFill>
                <a:latin typeface="FreeSans" charset="0"/>
                <a:ea typeface="Osaka" charset="0"/>
                <a:cs typeface="Osaka" charset="0"/>
              </a:rPr>
              <a:t>development</a:t>
            </a:r>
          </a:p>
          <a:p>
            <a:pPr marL="151778" indent="-150662">
              <a:tabLst>
                <a:tab pos="151778" algn="l"/>
                <a:tab pos="473189" algn="l"/>
                <a:tab pos="794601" algn="l"/>
                <a:tab pos="1116013" algn="l"/>
                <a:tab pos="1437424" algn="l"/>
                <a:tab pos="1758836" algn="l"/>
                <a:tab pos="2080247" algn="l"/>
                <a:tab pos="2401659" algn="l"/>
                <a:tab pos="2723071" algn="l"/>
                <a:tab pos="3044482" algn="l"/>
                <a:tab pos="3365894" algn="l"/>
                <a:tab pos="3687305" algn="l"/>
                <a:tab pos="4008717" algn="l"/>
                <a:tab pos="4330129" algn="l"/>
                <a:tab pos="4651540" algn="l"/>
                <a:tab pos="4972952" algn="l"/>
                <a:tab pos="5294363" algn="l"/>
                <a:tab pos="5615775" algn="l"/>
                <a:tab pos="5937187" algn="l"/>
                <a:tab pos="6258598" algn="l"/>
                <a:tab pos="6580010" algn="l"/>
                <a:tab pos="6749644" algn="l"/>
                <a:tab pos="7071055" algn="l"/>
                <a:tab pos="7392467" algn="l"/>
                <a:tab pos="7713878" algn="l"/>
                <a:tab pos="8035290" algn="l"/>
                <a:tab pos="8356702" algn="l"/>
                <a:tab pos="8678113" algn="l"/>
              </a:tabLst>
            </a:pPr>
            <a:endParaRPr lang="en-US" sz="2200" dirty="0">
              <a:solidFill>
                <a:srgbClr val="DD4814"/>
              </a:solidFill>
              <a:latin typeface="FreeSans" charset="0"/>
              <a:ea typeface="Osaka" charset="0"/>
              <a:cs typeface="Osaka" charset="0"/>
            </a:endParaRPr>
          </a:p>
        </p:txBody>
      </p:sp>
      <p:sp>
        <p:nvSpPr>
          <p:cNvPr id="2" name="CasellaDiTesto 1"/>
          <p:cNvSpPr txBox="1"/>
          <p:nvPr/>
        </p:nvSpPr>
        <p:spPr>
          <a:xfrm>
            <a:off x="7175500" y="1308100"/>
            <a:ext cx="1477087" cy="584776"/>
          </a:xfrm>
          <a:prstGeom prst="rect">
            <a:avLst/>
          </a:prstGeom>
          <a:noFill/>
        </p:spPr>
        <p:txBody>
          <a:bodyPr wrap="none" rtlCol="0">
            <a:spAutoFit/>
          </a:bodyPr>
          <a:lstStyle/>
          <a:p>
            <a:r>
              <a:rPr lang="it-IT" sz="3200" dirty="0" err="1" smtClean="0">
                <a:solidFill>
                  <a:srgbClr val="F02D28"/>
                </a:solidFill>
              </a:rPr>
              <a:t>Vicinity</a:t>
            </a:r>
            <a:endParaRPr lang="it-IT" sz="3200" dirty="0">
              <a:solidFill>
                <a:srgbClr val="F02D28"/>
              </a:solidFill>
            </a:endParaRPr>
          </a:p>
        </p:txBody>
      </p:sp>
      <p:sp>
        <p:nvSpPr>
          <p:cNvPr id="3" name="CasellaDiTesto 2"/>
          <p:cNvSpPr txBox="1"/>
          <p:nvPr/>
        </p:nvSpPr>
        <p:spPr>
          <a:xfrm>
            <a:off x="152400" y="2743200"/>
            <a:ext cx="1827343" cy="1077218"/>
          </a:xfrm>
          <a:prstGeom prst="rect">
            <a:avLst/>
          </a:prstGeom>
          <a:noFill/>
        </p:spPr>
        <p:txBody>
          <a:bodyPr wrap="none" rtlCol="0">
            <a:spAutoFit/>
          </a:bodyPr>
          <a:lstStyle/>
          <a:p>
            <a:r>
              <a:rPr lang="it-IT" sz="3200" dirty="0" smtClean="0">
                <a:solidFill>
                  <a:srgbClr val="F02D28"/>
                </a:solidFill>
              </a:rPr>
              <a:t>Time </a:t>
            </a:r>
          </a:p>
          <a:p>
            <a:r>
              <a:rPr lang="it-IT" sz="3200" dirty="0" err="1" smtClean="0">
                <a:solidFill>
                  <a:srgbClr val="F02D28"/>
                </a:solidFill>
              </a:rPr>
              <a:t>evolution</a:t>
            </a:r>
            <a:endParaRPr lang="it-IT" sz="3200" dirty="0">
              <a:solidFill>
                <a:srgbClr val="F02D28"/>
              </a:solidFill>
            </a:endParaRPr>
          </a:p>
        </p:txBody>
      </p:sp>
    </p:spTree>
    <p:extLst>
      <p:ext uri="{BB962C8B-B14F-4D97-AF65-F5344CB8AC3E}">
        <p14:creationId xmlns:p14="http://schemas.microsoft.com/office/powerpoint/2010/main" val="1686390338"/>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1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794" y="1304636"/>
            <a:ext cx="8070274" cy="5556218"/>
          </a:xfrm>
          <a:prstGeom prst="rect">
            <a:avLst/>
          </a:prstGeom>
        </p:spPr>
      </p:pic>
      <p:sp>
        <p:nvSpPr>
          <p:cNvPr id="2" name="CasellaDiTesto 1"/>
          <p:cNvSpPr txBox="1"/>
          <p:nvPr/>
        </p:nvSpPr>
        <p:spPr>
          <a:xfrm>
            <a:off x="981350" y="531097"/>
            <a:ext cx="7723909" cy="461665"/>
          </a:xfrm>
          <a:prstGeom prst="rect">
            <a:avLst/>
          </a:prstGeom>
          <a:noFill/>
        </p:spPr>
        <p:txBody>
          <a:bodyPr wrap="square" rtlCol="0">
            <a:spAutoFit/>
          </a:bodyPr>
          <a:lstStyle/>
          <a:p>
            <a:r>
              <a:rPr lang="it-IT" sz="2400" dirty="0" smtClean="0"/>
              <a:t>SWEDEN: PORTION OF THE PRODUCT SPACE</a:t>
            </a:r>
            <a:endParaRPr lang="it-IT" sz="2400" dirty="0"/>
          </a:p>
        </p:txBody>
      </p:sp>
    </p:spTree>
    <p:extLst>
      <p:ext uri="{BB962C8B-B14F-4D97-AF65-F5344CB8AC3E}">
        <p14:creationId xmlns:p14="http://schemas.microsoft.com/office/powerpoint/2010/main" val="1429621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3" name="Immagine 822"/>
          <p:cNvPicPr/>
          <p:nvPr/>
        </p:nvPicPr>
        <p:blipFill>
          <a:blip r:embed="rId3"/>
          <a:stretch/>
        </p:blipFill>
        <p:spPr>
          <a:xfrm>
            <a:off x="8860" y="2600013"/>
            <a:ext cx="9508029" cy="5820234"/>
          </a:xfrm>
          <a:prstGeom prst="rect">
            <a:avLst/>
          </a:prstGeom>
          <a:ln>
            <a:noFill/>
          </a:ln>
        </p:spPr>
      </p:pic>
      <p:sp>
        <p:nvSpPr>
          <p:cNvPr id="824" name="CustomShape 1"/>
          <p:cNvSpPr/>
          <p:nvPr/>
        </p:nvSpPr>
        <p:spPr>
          <a:xfrm>
            <a:off x="303534" y="1285457"/>
            <a:ext cx="8537936" cy="1634655"/>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300153" indent="-288005">
              <a:lnSpc>
                <a:spcPct val="80000"/>
              </a:lnSpc>
            </a:pPr>
            <a:r>
              <a:rPr lang="en-US" sz="2500" b="1" spc="-1">
                <a:solidFill>
                  <a:srgbClr val="000000"/>
                </a:solidFill>
                <a:uFill>
                  <a:solidFill>
                    <a:srgbClr val="FFFFFF"/>
                  </a:solidFill>
                </a:uFill>
                <a:latin typeface="Arial"/>
                <a:ea typeface="Times New Roman"/>
              </a:rPr>
              <a:t>Example: components regarding hydraulic turbines, water wheels etc.</a:t>
            </a:r>
            <a:endParaRPr lang="it-IT" sz="800" spc="-1">
              <a:solidFill>
                <a:srgbClr val="000000"/>
              </a:solidFill>
              <a:uFill>
                <a:solidFill>
                  <a:srgbClr val="FFFFFF"/>
                </a:solidFill>
              </a:uFill>
              <a:latin typeface="Times New Roman"/>
            </a:endParaRPr>
          </a:p>
          <a:p>
            <a:pPr marL="300153" indent="-288005">
              <a:lnSpc>
                <a:spcPct val="80000"/>
              </a:lnSpc>
            </a:pPr>
            <a:r>
              <a:rPr lang="en-US" sz="2500" b="1" spc="-1">
                <a:solidFill>
                  <a:srgbClr val="000000"/>
                </a:solidFill>
                <a:uFill>
                  <a:solidFill>
                    <a:srgbClr val="FFFFFF"/>
                  </a:solidFill>
                </a:uFill>
                <a:latin typeface="Arial"/>
                <a:ea typeface="Times New Roman"/>
              </a:rPr>
              <a:t>Validated &amp; used for consulting by the World Bank: it reflects </a:t>
            </a:r>
            <a:r>
              <a:rPr lang="en-US" sz="2500" b="1" spc="-1">
                <a:solidFill>
                  <a:srgbClr val="800000"/>
                </a:solidFill>
                <a:uFill>
                  <a:solidFill>
                    <a:srgbClr val="FFFFFF"/>
                  </a:solidFill>
                </a:uFill>
                <a:latin typeface="Arial"/>
                <a:ea typeface="Times New Roman"/>
              </a:rPr>
              <a:t>real processes </a:t>
            </a:r>
            <a:r>
              <a:rPr lang="en-US" sz="2500" b="1" spc="-1">
                <a:solidFill>
                  <a:srgbClr val="000000"/>
                </a:solidFill>
                <a:uFill>
                  <a:solidFill>
                    <a:srgbClr val="FFFFFF"/>
                  </a:solidFill>
                </a:uFill>
                <a:latin typeface="Arial"/>
                <a:ea typeface="Times New Roman"/>
              </a:rPr>
              <a:t>and</a:t>
            </a:r>
            <a:r>
              <a:rPr lang="en-US" sz="2500" b="1" spc="-1">
                <a:solidFill>
                  <a:srgbClr val="800000"/>
                </a:solidFill>
                <a:uFill>
                  <a:solidFill>
                    <a:srgbClr val="FFFFFF"/>
                  </a:solidFill>
                </a:uFill>
                <a:latin typeface="Arial"/>
                <a:ea typeface="Times New Roman"/>
              </a:rPr>
              <a:t> supply chains</a:t>
            </a:r>
            <a:endParaRPr lang="it-IT" sz="800" spc="-1">
              <a:solidFill>
                <a:srgbClr val="000000"/>
              </a:solidFill>
              <a:uFill>
                <a:solidFill>
                  <a:srgbClr val="FFFFFF"/>
                </a:solidFill>
              </a:uFill>
              <a:latin typeface="Times New Roman"/>
            </a:endParaRPr>
          </a:p>
          <a:p>
            <a:pPr marL="300153" indent="-288005" algn="just">
              <a:lnSpc>
                <a:spcPct val="80000"/>
              </a:lnSpc>
            </a:pPr>
            <a:r>
              <a:rPr lang="en-US" sz="2800" spc="-1">
                <a:solidFill>
                  <a:srgbClr val="000000"/>
                </a:solidFill>
                <a:uFill>
                  <a:solidFill>
                    <a:srgbClr val="FFFFFF"/>
                  </a:solidFill>
                </a:uFill>
                <a:latin typeface="Times New Roman"/>
                <a:ea typeface="Times New Roman"/>
              </a:rPr>
              <a:t> </a:t>
            </a:r>
            <a:endParaRPr lang="it-IT" sz="800" spc="-1">
              <a:solidFill>
                <a:srgbClr val="000000"/>
              </a:solidFill>
              <a:uFill>
                <a:solidFill>
                  <a:srgbClr val="FFFFFF"/>
                </a:solidFill>
              </a:uFill>
              <a:latin typeface="Times New Roman"/>
            </a:endParaRPr>
          </a:p>
          <a:p>
            <a:pPr marL="300153" indent="-288005" algn="just">
              <a:lnSpc>
                <a:spcPct val="80000"/>
              </a:lnSpc>
            </a:pPr>
            <a:r>
              <a:rPr lang="en-US" sz="2800" spc="-1">
                <a:solidFill>
                  <a:srgbClr val="000000"/>
                </a:solidFill>
                <a:uFill>
                  <a:solidFill>
                    <a:srgbClr val="FFFFFF"/>
                  </a:solidFill>
                </a:uFill>
                <a:latin typeface="Times New Roman"/>
                <a:ea typeface="Times New Roman"/>
              </a:rPr>
              <a:t> </a:t>
            </a:r>
            <a:endParaRPr lang="it-IT" sz="800" spc="-1">
              <a:solidFill>
                <a:srgbClr val="000000"/>
              </a:solidFill>
              <a:uFill>
                <a:solidFill>
                  <a:srgbClr val="FFFFFF"/>
                </a:solidFill>
              </a:uFill>
              <a:latin typeface="Times New Roman"/>
            </a:endParaRPr>
          </a:p>
        </p:txBody>
      </p:sp>
      <p:sp>
        <p:nvSpPr>
          <p:cNvPr id="825" name="TextShape 2"/>
          <p:cNvSpPr txBox="1"/>
          <p:nvPr/>
        </p:nvSpPr>
        <p:spPr>
          <a:xfrm>
            <a:off x="64555" y="65791"/>
            <a:ext cx="9027792" cy="898301"/>
          </a:xfrm>
          <a:prstGeom prst="rect">
            <a:avLst/>
          </a:prstGeom>
          <a:noFill/>
          <a:ln w="73080">
            <a:solidFill>
              <a:srgbClr val="006B6B"/>
            </a:solidFill>
            <a:round/>
          </a:ln>
        </p:spPr>
        <p:txBody>
          <a:bodyPr lIns="61245" tIns="61245" rIns="151848" bIns="61245" anchor="ctr"/>
          <a:lstStyle/>
          <a:p>
            <a:pPr marL="35684" algn="ctr">
              <a:lnSpc>
                <a:spcPct val="104000"/>
              </a:lnSpc>
            </a:pPr>
            <a:r>
              <a:rPr lang="en-US" sz="4200" b="1" spc="-1">
                <a:solidFill>
                  <a:srgbClr val="000000"/>
                </a:solidFill>
                <a:uFill>
                  <a:solidFill>
                    <a:srgbClr val="FFFFFF"/>
                  </a:solidFill>
                </a:uFill>
                <a:latin typeface="Arial"/>
              </a:rPr>
              <a:t>Product Progression Network</a:t>
            </a:r>
            <a:endParaRPr lang="it-IT" sz="4400"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81991715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6" name="TextShape 1"/>
          <p:cNvSpPr txBox="1"/>
          <p:nvPr/>
        </p:nvSpPr>
        <p:spPr>
          <a:xfrm>
            <a:off x="64555" y="65791"/>
            <a:ext cx="9027792" cy="898301"/>
          </a:xfrm>
          <a:prstGeom prst="rect">
            <a:avLst/>
          </a:prstGeom>
          <a:noFill/>
          <a:ln w="73080">
            <a:solidFill>
              <a:srgbClr val="0084D1"/>
            </a:solidFill>
            <a:round/>
          </a:ln>
        </p:spPr>
        <p:txBody>
          <a:bodyPr lIns="61245" tIns="61245" rIns="151848" bIns="61245" anchor="ctr"/>
          <a:lstStyle/>
          <a:p>
            <a:pPr marL="35684" algn="ctr">
              <a:lnSpc>
                <a:spcPct val="104000"/>
              </a:lnSpc>
            </a:pPr>
            <a:r>
              <a:rPr lang="en-US" sz="4200" b="1" spc="-1">
                <a:solidFill>
                  <a:srgbClr val="000000"/>
                </a:solidFill>
                <a:uFill>
                  <a:solidFill>
                    <a:srgbClr val="FFFFFF"/>
                  </a:solidFill>
                </a:uFill>
                <a:latin typeface="Arial"/>
              </a:rPr>
              <a:t>Results: </a:t>
            </a:r>
            <a:r>
              <a:rPr lang="en-US" sz="4200" b="1" spc="-1">
                <a:solidFill>
                  <a:srgbClr val="7E0021"/>
                </a:solidFill>
                <a:uFill>
                  <a:solidFill>
                    <a:srgbClr val="FFFFFF"/>
                  </a:solidFill>
                </a:uFill>
                <a:latin typeface="Arial"/>
              </a:rPr>
              <a:t>South Korea </a:t>
            </a:r>
            <a:r>
              <a:rPr lang="en-US" sz="4200" b="1" spc="-1">
                <a:solidFill>
                  <a:srgbClr val="000000"/>
                </a:solidFill>
                <a:uFill>
                  <a:solidFill>
                    <a:srgbClr val="FFFFFF"/>
                  </a:solidFill>
                </a:uFill>
                <a:latin typeface="Arial"/>
              </a:rPr>
              <a:t>progression</a:t>
            </a:r>
            <a:endParaRPr lang="it-IT" sz="4400" spc="-1">
              <a:solidFill>
                <a:srgbClr val="000000"/>
              </a:solidFill>
              <a:uFill>
                <a:solidFill>
                  <a:srgbClr val="FFFFFF"/>
                </a:solidFill>
              </a:uFill>
              <a:latin typeface="Arial"/>
            </a:endParaRPr>
          </a:p>
        </p:txBody>
      </p:sp>
      <p:sp>
        <p:nvSpPr>
          <p:cNvPr id="957" name="CustomShape 2"/>
          <p:cNvSpPr/>
          <p:nvPr/>
        </p:nvSpPr>
        <p:spPr>
          <a:xfrm>
            <a:off x="-160754" y="1727269"/>
            <a:ext cx="3575574" cy="2570913"/>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64282" tIns="32141" rIns="64282" bIns="32141" anchor="ctr"/>
          <a:lstStyle/>
          <a:p>
            <a:pPr algn="ctr">
              <a:lnSpc>
                <a:spcPct val="100000"/>
              </a:lnSpc>
            </a:pPr>
            <a:r>
              <a:rPr lang="en-US" sz="2000" spc="-1">
                <a:solidFill>
                  <a:srgbClr val="000000"/>
                </a:solidFill>
                <a:uFill>
                  <a:solidFill>
                    <a:srgbClr val="FFFFFF"/>
                  </a:solidFill>
                </a:uFill>
                <a:latin typeface="FreeSans"/>
              </a:rPr>
              <a:t> </a:t>
            </a:r>
            <a:endParaRPr lang="it-IT" sz="800" spc="-1">
              <a:solidFill>
                <a:srgbClr val="000000"/>
              </a:solidFill>
              <a:uFill>
                <a:solidFill>
                  <a:srgbClr val="FFFFFF"/>
                </a:solidFill>
              </a:uFill>
              <a:latin typeface="Times New Roman"/>
            </a:endParaRPr>
          </a:p>
          <a:p>
            <a:pPr algn="ctr">
              <a:lnSpc>
                <a:spcPct val="100000"/>
              </a:lnSpc>
            </a:pPr>
            <a:r>
              <a:rPr lang="en-US" sz="2000" spc="-1">
                <a:solidFill>
                  <a:srgbClr val="000000"/>
                </a:solidFill>
                <a:uFill>
                  <a:solidFill>
                    <a:srgbClr val="FFFFFF"/>
                  </a:solidFill>
                </a:uFill>
                <a:latin typeface="FreeSans"/>
              </a:rPr>
              <a:t> </a:t>
            </a:r>
            <a:endParaRPr lang="it-IT" sz="800" spc="-1">
              <a:solidFill>
                <a:srgbClr val="000000"/>
              </a:solidFill>
              <a:uFill>
                <a:solidFill>
                  <a:srgbClr val="FFFFFF"/>
                </a:solidFill>
              </a:uFill>
              <a:latin typeface="Times New Roman"/>
            </a:endParaRPr>
          </a:p>
          <a:p>
            <a:pPr algn="ctr">
              <a:lnSpc>
                <a:spcPct val="100000"/>
              </a:lnSpc>
            </a:pPr>
            <a:r>
              <a:rPr lang="en-US" sz="2000" spc="-1">
                <a:solidFill>
                  <a:srgbClr val="000000"/>
                </a:solidFill>
                <a:uFill>
                  <a:solidFill>
                    <a:srgbClr val="FFFFFF"/>
                  </a:solidFill>
                </a:uFill>
                <a:latin typeface="FreeSans"/>
              </a:rPr>
              <a:t> </a:t>
            </a:r>
            <a:endParaRPr lang="it-IT" sz="800" spc="-1">
              <a:solidFill>
                <a:srgbClr val="000000"/>
              </a:solidFill>
              <a:uFill>
                <a:solidFill>
                  <a:srgbClr val="FFFFFF"/>
                </a:solidFill>
              </a:uFill>
              <a:latin typeface="Times New Roman"/>
            </a:endParaRPr>
          </a:p>
          <a:p>
            <a:pPr algn="ctr">
              <a:lnSpc>
                <a:spcPct val="100000"/>
              </a:lnSpc>
            </a:pPr>
            <a:r>
              <a:rPr lang="en-US" sz="2000" spc="-1">
                <a:solidFill>
                  <a:srgbClr val="000000"/>
                </a:solidFill>
                <a:uFill>
                  <a:solidFill>
                    <a:srgbClr val="FFFFFF"/>
                  </a:solidFill>
                </a:uFill>
                <a:latin typeface="FreeSans"/>
              </a:rPr>
              <a:t> </a:t>
            </a:r>
            <a:endParaRPr lang="it-IT" sz="800" spc="-1">
              <a:solidFill>
                <a:srgbClr val="000000"/>
              </a:solidFill>
              <a:uFill>
                <a:solidFill>
                  <a:srgbClr val="FFFFFF"/>
                </a:solidFill>
              </a:uFill>
              <a:latin typeface="Times New Roman"/>
            </a:endParaRPr>
          </a:p>
          <a:p>
            <a:pPr algn="ctr">
              <a:lnSpc>
                <a:spcPct val="100000"/>
              </a:lnSpc>
            </a:pPr>
            <a:r>
              <a:rPr lang="en-US" sz="2000" spc="-1">
                <a:solidFill>
                  <a:srgbClr val="000000"/>
                </a:solidFill>
                <a:uFill>
                  <a:solidFill>
                    <a:srgbClr val="FFFFFF"/>
                  </a:solidFill>
                </a:uFill>
                <a:latin typeface="FreeSans"/>
              </a:rPr>
              <a:t> </a:t>
            </a:r>
            <a:endParaRPr lang="it-IT" sz="800" spc="-1">
              <a:solidFill>
                <a:srgbClr val="000000"/>
              </a:solidFill>
              <a:uFill>
                <a:solidFill>
                  <a:srgbClr val="FFFFFF"/>
                </a:solidFill>
              </a:uFill>
              <a:latin typeface="Times New Roman"/>
            </a:endParaRPr>
          </a:p>
          <a:p>
            <a:pPr algn="ctr">
              <a:lnSpc>
                <a:spcPct val="100000"/>
              </a:lnSpc>
            </a:pPr>
            <a:r>
              <a:rPr lang="en-US" sz="2000" spc="-1">
                <a:solidFill>
                  <a:srgbClr val="000000"/>
                </a:solidFill>
                <a:uFill>
                  <a:solidFill>
                    <a:srgbClr val="FFFFFF"/>
                  </a:solidFill>
                </a:uFill>
                <a:latin typeface="FreeSans"/>
              </a:rPr>
              <a:t> </a:t>
            </a:r>
            <a:endParaRPr lang="it-IT" sz="800" spc="-1">
              <a:solidFill>
                <a:srgbClr val="000000"/>
              </a:solidFill>
              <a:uFill>
                <a:solidFill>
                  <a:srgbClr val="FFFFFF"/>
                </a:solidFill>
              </a:uFill>
              <a:latin typeface="Times New Roman"/>
            </a:endParaRPr>
          </a:p>
        </p:txBody>
      </p:sp>
      <p:pic>
        <p:nvPicPr>
          <p:cNvPr id="958" name="Immagine 957"/>
          <p:cNvPicPr/>
          <p:nvPr/>
        </p:nvPicPr>
        <p:blipFill>
          <a:blip r:embed="rId3"/>
          <a:stretch/>
        </p:blipFill>
        <p:spPr>
          <a:xfrm>
            <a:off x="0" y="1124775"/>
            <a:ext cx="4340358" cy="1479540"/>
          </a:xfrm>
          <a:prstGeom prst="rect">
            <a:avLst/>
          </a:prstGeom>
          <a:ln>
            <a:noFill/>
          </a:ln>
        </p:spPr>
      </p:pic>
      <p:pic>
        <p:nvPicPr>
          <p:cNvPr id="959" name="Immagine 958"/>
          <p:cNvPicPr/>
          <p:nvPr/>
        </p:nvPicPr>
        <p:blipFill>
          <a:blip r:embed="rId4"/>
          <a:stretch/>
        </p:blipFill>
        <p:spPr>
          <a:xfrm>
            <a:off x="4501112" y="1124774"/>
            <a:ext cx="4642879" cy="1446139"/>
          </a:xfrm>
          <a:prstGeom prst="rect">
            <a:avLst/>
          </a:prstGeom>
          <a:ln>
            <a:noFill/>
          </a:ln>
        </p:spPr>
      </p:pic>
      <p:sp>
        <p:nvSpPr>
          <p:cNvPr id="960" name="CustomShape 3"/>
          <p:cNvSpPr/>
          <p:nvPr/>
        </p:nvSpPr>
        <p:spPr>
          <a:xfrm>
            <a:off x="643016" y="1285457"/>
            <a:ext cx="1286032" cy="406133"/>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63270" tIns="31635" rIns="63270" bIns="31635"/>
          <a:lstStyle/>
          <a:p>
            <a:pPr marL="240932" indent="-218661"/>
            <a:r>
              <a:rPr lang="en-US" sz="2200" spc="-1">
                <a:solidFill>
                  <a:srgbClr val="000000"/>
                </a:solidFill>
                <a:uFill>
                  <a:solidFill>
                    <a:srgbClr val="FFFFFF"/>
                  </a:solidFill>
                </a:uFill>
                <a:latin typeface="FreeSans"/>
              </a:rPr>
              <a:t>1963</a:t>
            </a:r>
            <a:endParaRPr lang="it-IT" sz="800" spc="-1">
              <a:solidFill>
                <a:srgbClr val="000000"/>
              </a:solidFill>
              <a:uFill>
                <a:solidFill>
                  <a:srgbClr val="FFFFFF"/>
                </a:solidFill>
              </a:uFill>
              <a:latin typeface="Times New Roman"/>
            </a:endParaRPr>
          </a:p>
        </p:txBody>
      </p:sp>
      <p:sp>
        <p:nvSpPr>
          <p:cNvPr id="961" name="CustomShape 4"/>
          <p:cNvSpPr/>
          <p:nvPr/>
        </p:nvSpPr>
        <p:spPr>
          <a:xfrm>
            <a:off x="5144128" y="1285457"/>
            <a:ext cx="1286032" cy="406133"/>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63270" tIns="31635" rIns="63270" bIns="31635"/>
          <a:lstStyle/>
          <a:p>
            <a:pPr marL="240932" indent="-218661"/>
            <a:r>
              <a:rPr lang="en-US" sz="2200" spc="-1">
                <a:solidFill>
                  <a:srgbClr val="000000"/>
                </a:solidFill>
                <a:uFill>
                  <a:solidFill>
                    <a:srgbClr val="FFFFFF"/>
                  </a:solidFill>
                </a:uFill>
                <a:latin typeface="FreeSans"/>
              </a:rPr>
              <a:t>1966</a:t>
            </a:r>
            <a:endParaRPr lang="it-IT" sz="800" spc="-1">
              <a:solidFill>
                <a:srgbClr val="000000"/>
              </a:solidFill>
              <a:uFill>
                <a:solidFill>
                  <a:srgbClr val="FFFFFF"/>
                </a:solidFill>
              </a:uFill>
              <a:latin typeface="Times New Roman"/>
            </a:endParaRPr>
          </a:p>
        </p:txBody>
      </p:sp>
      <p:pic>
        <p:nvPicPr>
          <p:cNvPr id="962" name="Immagine 961"/>
          <p:cNvPicPr/>
          <p:nvPr/>
        </p:nvPicPr>
        <p:blipFill>
          <a:blip r:embed="rId5"/>
          <a:stretch/>
        </p:blipFill>
        <p:spPr>
          <a:xfrm>
            <a:off x="0" y="2731595"/>
            <a:ext cx="4340358" cy="1767503"/>
          </a:xfrm>
          <a:prstGeom prst="rect">
            <a:avLst/>
          </a:prstGeom>
          <a:ln>
            <a:noFill/>
          </a:ln>
        </p:spPr>
      </p:pic>
      <p:sp>
        <p:nvSpPr>
          <p:cNvPr id="963" name="CustomShape 5"/>
          <p:cNvSpPr/>
          <p:nvPr/>
        </p:nvSpPr>
        <p:spPr>
          <a:xfrm>
            <a:off x="643016" y="2968190"/>
            <a:ext cx="1286032" cy="406133"/>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63270" tIns="31635" rIns="63270" bIns="31635"/>
          <a:lstStyle/>
          <a:p>
            <a:pPr marL="240932" indent="-218661"/>
            <a:r>
              <a:rPr lang="en-US" sz="2200" spc="-1">
                <a:solidFill>
                  <a:srgbClr val="000000"/>
                </a:solidFill>
                <a:uFill>
                  <a:solidFill>
                    <a:srgbClr val="FFFFFF"/>
                  </a:solidFill>
                </a:uFill>
                <a:latin typeface="FreeSans"/>
              </a:rPr>
              <a:t>1971</a:t>
            </a:r>
            <a:endParaRPr lang="it-IT" sz="800" spc="-1">
              <a:solidFill>
                <a:srgbClr val="000000"/>
              </a:solidFill>
              <a:uFill>
                <a:solidFill>
                  <a:srgbClr val="FFFFFF"/>
                </a:solidFill>
              </a:uFill>
              <a:latin typeface="Times New Roman"/>
            </a:endParaRPr>
          </a:p>
        </p:txBody>
      </p:sp>
      <p:pic>
        <p:nvPicPr>
          <p:cNvPr id="964" name="Immagine 963"/>
          <p:cNvPicPr/>
          <p:nvPr/>
        </p:nvPicPr>
        <p:blipFill>
          <a:blip r:embed="rId6"/>
          <a:stretch/>
        </p:blipFill>
        <p:spPr>
          <a:xfrm>
            <a:off x="4501112" y="2731595"/>
            <a:ext cx="4642879" cy="1767503"/>
          </a:xfrm>
          <a:prstGeom prst="rect">
            <a:avLst/>
          </a:prstGeom>
          <a:ln>
            <a:noFill/>
          </a:ln>
        </p:spPr>
      </p:pic>
      <p:sp>
        <p:nvSpPr>
          <p:cNvPr id="965" name="CustomShape 6"/>
          <p:cNvSpPr/>
          <p:nvPr/>
        </p:nvSpPr>
        <p:spPr>
          <a:xfrm>
            <a:off x="5144128" y="2968190"/>
            <a:ext cx="1286032" cy="406133"/>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63270" tIns="31635" rIns="63270" bIns="31635"/>
          <a:lstStyle/>
          <a:p>
            <a:pPr marL="240932" indent="-218661"/>
            <a:r>
              <a:rPr lang="en-US" sz="2200" spc="-1">
                <a:solidFill>
                  <a:srgbClr val="000000"/>
                </a:solidFill>
                <a:uFill>
                  <a:solidFill>
                    <a:srgbClr val="FFFFFF"/>
                  </a:solidFill>
                </a:uFill>
                <a:latin typeface="FreeSans"/>
              </a:rPr>
              <a:t>1977</a:t>
            </a:r>
            <a:endParaRPr lang="it-IT" sz="800" spc="-1">
              <a:solidFill>
                <a:srgbClr val="000000"/>
              </a:solidFill>
              <a:uFill>
                <a:solidFill>
                  <a:srgbClr val="FFFFFF"/>
                </a:solidFill>
              </a:uFill>
              <a:latin typeface="Times New Roman"/>
            </a:endParaRPr>
          </a:p>
        </p:txBody>
      </p:sp>
      <p:pic>
        <p:nvPicPr>
          <p:cNvPr id="966" name="Immagine 965"/>
          <p:cNvPicPr/>
          <p:nvPr/>
        </p:nvPicPr>
        <p:blipFill>
          <a:blip r:embed="rId7"/>
          <a:stretch/>
        </p:blipFill>
        <p:spPr>
          <a:xfrm>
            <a:off x="0" y="4695459"/>
            <a:ext cx="4340358" cy="1571142"/>
          </a:xfrm>
          <a:prstGeom prst="rect">
            <a:avLst/>
          </a:prstGeom>
          <a:ln>
            <a:noFill/>
          </a:ln>
        </p:spPr>
      </p:pic>
      <p:sp>
        <p:nvSpPr>
          <p:cNvPr id="967" name="CustomShape 7"/>
          <p:cNvSpPr/>
          <p:nvPr/>
        </p:nvSpPr>
        <p:spPr>
          <a:xfrm>
            <a:off x="643016" y="4820462"/>
            <a:ext cx="1286032" cy="406133"/>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63270" tIns="31635" rIns="63270" bIns="31635"/>
          <a:lstStyle/>
          <a:p>
            <a:pPr marL="240932" indent="-218661"/>
            <a:r>
              <a:rPr lang="en-US" sz="2200" spc="-1">
                <a:solidFill>
                  <a:srgbClr val="000000"/>
                </a:solidFill>
                <a:uFill>
                  <a:solidFill>
                    <a:srgbClr val="FFFFFF"/>
                  </a:solidFill>
                </a:uFill>
                <a:latin typeface="FreeSans"/>
              </a:rPr>
              <a:t>1993</a:t>
            </a:r>
            <a:endParaRPr lang="it-IT" sz="800" spc="-1">
              <a:solidFill>
                <a:srgbClr val="000000"/>
              </a:solidFill>
              <a:uFill>
                <a:solidFill>
                  <a:srgbClr val="FFFFFF"/>
                </a:solidFill>
              </a:uFill>
              <a:latin typeface="Times New Roman"/>
            </a:endParaRPr>
          </a:p>
        </p:txBody>
      </p:sp>
      <p:pic>
        <p:nvPicPr>
          <p:cNvPr id="968" name="Immagine 967"/>
          <p:cNvPicPr/>
          <p:nvPr/>
        </p:nvPicPr>
        <p:blipFill>
          <a:blip r:embed="rId8"/>
          <a:stretch/>
        </p:blipFill>
        <p:spPr>
          <a:xfrm>
            <a:off x="4501112" y="4659780"/>
            <a:ext cx="4642879" cy="1606821"/>
          </a:xfrm>
          <a:prstGeom prst="rect">
            <a:avLst/>
          </a:prstGeom>
          <a:ln>
            <a:noFill/>
          </a:ln>
        </p:spPr>
      </p:pic>
      <p:sp>
        <p:nvSpPr>
          <p:cNvPr id="969" name="CustomShape 8"/>
          <p:cNvSpPr/>
          <p:nvPr/>
        </p:nvSpPr>
        <p:spPr>
          <a:xfrm>
            <a:off x="5144128" y="4820462"/>
            <a:ext cx="1286032" cy="406133"/>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63270" tIns="31635" rIns="63270" bIns="31635"/>
          <a:lstStyle/>
          <a:p>
            <a:pPr marL="240932" indent="-218661"/>
            <a:r>
              <a:rPr lang="en-US" sz="2200" spc="-1">
                <a:solidFill>
                  <a:srgbClr val="000000"/>
                </a:solidFill>
                <a:uFill>
                  <a:solidFill>
                    <a:srgbClr val="FFFFFF"/>
                  </a:solidFill>
                </a:uFill>
                <a:latin typeface="FreeSans"/>
              </a:rPr>
              <a:t>2000</a:t>
            </a:r>
            <a:endParaRPr lang="it-IT" sz="800" spc="-1">
              <a:solidFill>
                <a:srgbClr val="000000"/>
              </a:solidFill>
              <a:uFill>
                <a:solidFill>
                  <a:srgbClr val="FFFFFF"/>
                </a:solidFill>
              </a:uFill>
              <a:latin typeface="Times New Roman"/>
            </a:endParaRPr>
          </a:p>
        </p:txBody>
      </p:sp>
      <p:pic>
        <p:nvPicPr>
          <p:cNvPr id="970" name="Immagine 969"/>
          <p:cNvPicPr/>
          <p:nvPr/>
        </p:nvPicPr>
        <p:blipFill>
          <a:blip r:embed="rId3"/>
          <a:stretch/>
        </p:blipFill>
        <p:spPr>
          <a:xfrm>
            <a:off x="0" y="1124775"/>
            <a:ext cx="4340358" cy="1479540"/>
          </a:xfrm>
          <a:prstGeom prst="rect">
            <a:avLst/>
          </a:prstGeom>
          <a:ln>
            <a:noFill/>
          </a:ln>
        </p:spPr>
      </p:pic>
      <p:pic>
        <p:nvPicPr>
          <p:cNvPr id="971" name="Immagine 970"/>
          <p:cNvPicPr/>
          <p:nvPr/>
        </p:nvPicPr>
        <p:blipFill>
          <a:blip r:embed="rId4"/>
          <a:stretch/>
        </p:blipFill>
        <p:spPr>
          <a:xfrm>
            <a:off x="4501112" y="1124774"/>
            <a:ext cx="4642879" cy="1446139"/>
          </a:xfrm>
          <a:prstGeom prst="rect">
            <a:avLst/>
          </a:prstGeom>
          <a:ln>
            <a:noFill/>
          </a:ln>
        </p:spPr>
      </p:pic>
      <p:sp>
        <p:nvSpPr>
          <p:cNvPr id="972" name="CustomShape 9"/>
          <p:cNvSpPr/>
          <p:nvPr/>
        </p:nvSpPr>
        <p:spPr>
          <a:xfrm>
            <a:off x="643016" y="1285457"/>
            <a:ext cx="1286032" cy="406133"/>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63270" tIns="31635" rIns="63270" bIns="31635"/>
          <a:lstStyle/>
          <a:p>
            <a:pPr marL="240932" indent="-218661"/>
            <a:r>
              <a:rPr lang="en-US" sz="2200" spc="-1">
                <a:solidFill>
                  <a:srgbClr val="000000"/>
                </a:solidFill>
                <a:uFill>
                  <a:solidFill>
                    <a:srgbClr val="FFFFFF"/>
                  </a:solidFill>
                </a:uFill>
                <a:latin typeface="FreeSans"/>
              </a:rPr>
              <a:t>1963</a:t>
            </a:r>
            <a:endParaRPr lang="it-IT" sz="800" spc="-1">
              <a:solidFill>
                <a:srgbClr val="000000"/>
              </a:solidFill>
              <a:uFill>
                <a:solidFill>
                  <a:srgbClr val="FFFFFF"/>
                </a:solidFill>
              </a:uFill>
              <a:latin typeface="Times New Roman"/>
            </a:endParaRPr>
          </a:p>
        </p:txBody>
      </p:sp>
      <p:sp>
        <p:nvSpPr>
          <p:cNvPr id="973" name="CustomShape 10"/>
          <p:cNvSpPr/>
          <p:nvPr/>
        </p:nvSpPr>
        <p:spPr>
          <a:xfrm>
            <a:off x="5144128" y="1285457"/>
            <a:ext cx="1286032" cy="406133"/>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63270" tIns="31635" rIns="63270" bIns="31635"/>
          <a:lstStyle/>
          <a:p>
            <a:pPr marL="240932" indent="-218661"/>
            <a:r>
              <a:rPr lang="en-US" sz="2200" spc="-1">
                <a:solidFill>
                  <a:srgbClr val="000000"/>
                </a:solidFill>
                <a:uFill>
                  <a:solidFill>
                    <a:srgbClr val="FFFFFF"/>
                  </a:solidFill>
                </a:uFill>
                <a:latin typeface="FreeSans"/>
              </a:rPr>
              <a:t>1966</a:t>
            </a:r>
            <a:endParaRPr lang="it-IT" sz="800" spc="-1">
              <a:solidFill>
                <a:srgbClr val="000000"/>
              </a:solidFill>
              <a:uFill>
                <a:solidFill>
                  <a:srgbClr val="FFFFFF"/>
                </a:solidFill>
              </a:uFill>
              <a:latin typeface="Times New Roman"/>
            </a:endParaRPr>
          </a:p>
        </p:txBody>
      </p:sp>
      <p:pic>
        <p:nvPicPr>
          <p:cNvPr id="974" name="Immagine 973"/>
          <p:cNvPicPr/>
          <p:nvPr/>
        </p:nvPicPr>
        <p:blipFill>
          <a:blip r:embed="rId5"/>
          <a:stretch/>
        </p:blipFill>
        <p:spPr>
          <a:xfrm>
            <a:off x="0" y="2731595"/>
            <a:ext cx="4340358" cy="1767503"/>
          </a:xfrm>
          <a:prstGeom prst="rect">
            <a:avLst/>
          </a:prstGeom>
          <a:ln>
            <a:noFill/>
          </a:ln>
        </p:spPr>
      </p:pic>
      <p:sp>
        <p:nvSpPr>
          <p:cNvPr id="975" name="CustomShape 11"/>
          <p:cNvSpPr/>
          <p:nvPr/>
        </p:nvSpPr>
        <p:spPr>
          <a:xfrm>
            <a:off x="643016" y="2968190"/>
            <a:ext cx="1286032" cy="406133"/>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63270" tIns="31635" rIns="63270" bIns="31635"/>
          <a:lstStyle/>
          <a:p>
            <a:pPr marL="240932" indent="-218661"/>
            <a:r>
              <a:rPr lang="en-US" sz="2200" spc="-1">
                <a:solidFill>
                  <a:srgbClr val="000000"/>
                </a:solidFill>
                <a:uFill>
                  <a:solidFill>
                    <a:srgbClr val="FFFFFF"/>
                  </a:solidFill>
                </a:uFill>
                <a:latin typeface="FreeSans"/>
              </a:rPr>
              <a:t>1971</a:t>
            </a:r>
            <a:endParaRPr lang="it-IT" sz="800" spc="-1">
              <a:solidFill>
                <a:srgbClr val="000000"/>
              </a:solidFill>
              <a:uFill>
                <a:solidFill>
                  <a:srgbClr val="FFFFFF"/>
                </a:solidFill>
              </a:uFill>
              <a:latin typeface="Times New Roman"/>
            </a:endParaRPr>
          </a:p>
        </p:txBody>
      </p:sp>
      <p:pic>
        <p:nvPicPr>
          <p:cNvPr id="976" name="Immagine 975"/>
          <p:cNvPicPr/>
          <p:nvPr/>
        </p:nvPicPr>
        <p:blipFill>
          <a:blip r:embed="rId6"/>
          <a:stretch/>
        </p:blipFill>
        <p:spPr>
          <a:xfrm>
            <a:off x="4501112" y="2731595"/>
            <a:ext cx="4642879" cy="1767503"/>
          </a:xfrm>
          <a:prstGeom prst="rect">
            <a:avLst/>
          </a:prstGeom>
          <a:ln>
            <a:noFill/>
          </a:ln>
        </p:spPr>
      </p:pic>
      <p:sp>
        <p:nvSpPr>
          <p:cNvPr id="977" name="CustomShape 12"/>
          <p:cNvSpPr/>
          <p:nvPr/>
        </p:nvSpPr>
        <p:spPr>
          <a:xfrm>
            <a:off x="5144128" y="2968190"/>
            <a:ext cx="1286032" cy="406133"/>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63270" tIns="31635" rIns="63270" bIns="31635"/>
          <a:lstStyle/>
          <a:p>
            <a:pPr marL="240932" indent="-218661"/>
            <a:r>
              <a:rPr lang="en-US" sz="2200" spc="-1">
                <a:solidFill>
                  <a:srgbClr val="000000"/>
                </a:solidFill>
                <a:uFill>
                  <a:solidFill>
                    <a:srgbClr val="FFFFFF"/>
                  </a:solidFill>
                </a:uFill>
                <a:latin typeface="FreeSans"/>
              </a:rPr>
              <a:t>1977</a:t>
            </a:r>
            <a:endParaRPr lang="it-IT" sz="800" spc="-1">
              <a:solidFill>
                <a:srgbClr val="000000"/>
              </a:solidFill>
              <a:uFill>
                <a:solidFill>
                  <a:srgbClr val="FFFFFF"/>
                </a:solidFill>
              </a:uFill>
              <a:latin typeface="Times New Roman"/>
            </a:endParaRPr>
          </a:p>
        </p:txBody>
      </p:sp>
      <p:pic>
        <p:nvPicPr>
          <p:cNvPr id="978" name="Immagine 977"/>
          <p:cNvPicPr/>
          <p:nvPr/>
        </p:nvPicPr>
        <p:blipFill>
          <a:blip r:embed="rId7"/>
          <a:stretch/>
        </p:blipFill>
        <p:spPr>
          <a:xfrm>
            <a:off x="0" y="4695459"/>
            <a:ext cx="4340358" cy="1571142"/>
          </a:xfrm>
          <a:prstGeom prst="rect">
            <a:avLst/>
          </a:prstGeom>
          <a:ln>
            <a:noFill/>
          </a:ln>
        </p:spPr>
      </p:pic>
      <p:sp>
        <p:nvSpPr>
          <p:cNvPr id="979" name="CustomShape 13"/>
          <p:cNvSpPr/>
          <p:nvPr/>
        </p:nvSpPr>
        <p:spPr>
          <a:xfrm>
            <a:off x="643016" y="4820462"/>
            <a:ext cx="1286032" cy="406133"/>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63270" tIns="31635" rIns="63270" bIns="31635"/>
          <a:lstStyle/>
          <a:p>
            <a:pPr marL="240932" indent="-218661"/>
            <a:r>
              <a:rPr lang="en-US" sz="2200" spc="-1">
                <a:solidFill>
                  <a:srgbClr val="000000"/>
                </a:solidFill>
                <a:uFill>
                  <a:solidFill>
                    <a:srgbClr val="FFFFFF"/>
                  </a:solidFill>
                </a:uFill>
                <a:latin typeface="FreeSans"/>
              </a:rPr>
              <a:t>1993</a:t>
            </a:r>
            <a:endParaRPr lang="it-IT" sz="800" spc="-1">
              <a:solidFill>
                <a:srgbClr val="000000"/>
              </a:solidFill>
              <a:uFill>
                <a:solidFill>
                  <a:srgbClr val="FFFFFF"/>
                </a:solidFill>
              </a:uFill>
              <a:latin typeface="Times New Roman"/>
            </a:endParaRPr>
          </a:p>
        </p:txBody>
      </p:sp>
      <p:pic>
        <p:nvPicPr>
          <p:cNvPr id="980" name="Immagine 979"/>
          <p:cNvPicPr/>
          <p:nvPr/>
        </p:nvPicPr>
        <p:blipFill>
          <a:blip r:embed="rId8"/>
          <a:stretch/>
        </p:blipFill>
        <p:spPr>
          <a:xfrm>
            <a:off x="4501112" y="4659780"/>
            <a:ext cx="4642879" cy="1606821"/>
          </a:xfrm>
          <a:prstGeom prst="rect">
            <a:avLst/>
          </a:prstGeom>
          <a:ln>
            <a:noFill/>
          </a:ln>
        </p:spPr>
      </p:pic>
      <p:sp>
        <p:nvSpPr>
          <p:cNvPr id="981" name="CustomShape 14"/>
          <p:cNvSpPr/>
          <p:nvPr/>
        </p:nvSpPr>
        <p:spPr>
          <a:xfrm>
            <a:off x="5144128" y="4820462"/>
            <a:ext cx="1286032" cy="406133"/>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63270" tIns="31635" rIns="63270" bIns="31635"/>
          <a:lstStyle/>
          <a:p>
            <a:pPr marL="240932" indent="-218661"/>
            <a:r>
              <a:rPr lang="en-US" sz="2200" spc="-1">
                <a:solidFill>
                  <a:srgbClr val="000000"/>
                </a:solidFill>
                <a:uFill>
                  <a:solidFill>
                    <a:srgbClr val="FFFFFF"/>
                  </a:solidFill>
                </a:uFill>
                <a:latin typeface="FreeSans"/>
              </a:rPr>
              <a:t>2000</a:t>
            </a:r>
            <a:endParaRPr lang="it-IT" sz="800" spc="-1">
              <a:solidFill>
                <a:srgbClr val="000000"/>
              </a:solidFill>
              <a:uFill>
                <a:solidFill>
                  <a:srgbClr val="FFFFFF"/>
                </a:solidFill>
              </a:uFill>
              <a:latin typeface="Times New Roman"/>
            </a:endParaRPr>
          </a:p>
        </p:txBody>
      </p:sp>
      <p:pic>
        <p:nvPicPr>
          <p:cNvPr id="982" name="Immagine 981"/>
          <p:cNvPicPr/>
          <p:nvPr/>
        </p:nvPicPr>
        <p:blipFill>
          <a:blip r:embed="rId3"/>
          <a:stretch/>
        </p:blipFill>
        <p:spPr>
          <a:xfrm>
            <a:off x="0" y="1124775"/>
            <a:ext cx="4340358" cy="1479540"/>
          </a:xfrm>
          <a:prstGeom prst="rect">
            <a:avLst/>
          </a:prstGeom>
          <a:ln>
            <a:noFill/>
          </a:ln>
        </p:spPr>
      </p:pic>
      <p:pic>
        <p:nvPicPr>
          <p:cNvPr id="983" name="Immagine 982"/>
          <p:cNvPicPr/>
          <p:nvPr/>
        </p:nvPicPr>
        <p:blipFill>
          <a:blip r:embed="rId4"/>
          <a:stretch/>
        </p:blipFill>
        <p:spPr>
          <a:xfrm>
            <a:off x="4501112" y="1124774"/>
            <a:ext cx="4642879" cy="1446139"/>
          </a:xfrm>
          <a:prstGeom prst="rect">
            <a:avLst/>
          </a:prstGeom>
          <a:ln>
            <a:noFill/>
          </a:ln>
        </p:spPr>
      </p:pic>
      <p:sp>
        <p:nvSpPr>
          <p:cNvPr id="984" name="CustomShape 15"/>
          <p:cNvSpPr/>
          <p:nvPr/>
        </p:nvSpPr>
        <p:spPr>
          <a:xfrm>
            <a:off x="643016" y="1285457"/>
            <a:ext cx="1286032" cy="406133"/>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63270" tIns="31635" rIns="63270" bIns="31635"/>
          <a:lstStyle/>
          <a:p>
            <a:pPr marL="240932" indent="-218661"/>
            <a:r>
              <a:rPr lang="en-US" sz="2200" spc="-1">
                <a:solidFill>
                  <a:srgbClr val="000000"/>
                </a:solidFill>
                <a:uFill>
                  <a:solidFill>
                    <a:srgbClr val="FFFFFF"/>
                  </a:solidFill>
                </a:uFill>
                <a:latin typeface="FreeSans"/>
              </a:rPr>
              <a:t>1963</a:t>
            </a:r>
            <a:endParaRPr lang="it-IT" sz="800" spc="-1">
              <a:solidFill>
                <a:srgbClr val="000000"/>
              </a:solidFill>
              <a:uFill>
                <a:solidFill>
                  <a:srgbClr val="FFFFFF"/>
                </a:solidFill>
              </a:uFill>
              <a:latin typeface="Times New Roman"/>
            </a:endParaRPr>
          </a:p>
        </p:txBody>
      </p:sp>
      <p:sp>
        <p:nvSpPr>
          <p:cNvPr id="985" name="CustomShape 16"/>
          <p:cNvSpPr/>
          <p:nvPr/>
        </p:nvSpPr>
        <p:spPr>
          <a:xfrm>
            <a:off x="5144128" y="1285457"/>
            <a:ext cx="1286032" cy="406133"/>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63270" tIns="31635" rIns="63270" bIns="31635"/>
          <a:lstStyle/>
          <a:p>
            <a:pPr marL="240932" indent="-218661"/>
            <a:r>
              <a:rPr lang="en-US" sz="2200" spc="-1">
                <a:solidFill>
                  <a:srgbClr val="000000"/>
                </a:solidFill>
                <a:uFill>
                  <a:solidFill>
                    <a:srgbClr val="FFFFFF"/>
                  </a:solidFill>
                </a:uFill>
                <a:latin typeface="FreeSans"/>
              </a:rPr>
              <a:t>1966</a:t>
            </a:r>
            <a:endParaRPr lang="it-IT" sz="800" spc="-1">
              <a:solidFill>
                <a:srgbClr val="000000"/>
              </a:solidFill>
              <a:uFill>
                <a:solidFill>
                  <a:srgbClr val="FFFFFF"/>
                </a:solidFill>
              </a:uFill>
              <a:latin typeface="Times New Roman"/>
            </a:endParaRPr>
          </a:p>
        </p:txBody>
      </p:sp>
      <p:pic>
        <p:nvPicPr>
          <p:cNvPr id="986" name="Immagine 985"/>
          <p:cNvPicPr/>
          <p:nvPr/>
        </p:nvPicPr>
        <p:blipFill>
          <a:blip r:embed="rId5"/>
          <a:stretch/>
        </p:blipFill>
        <p:spPr>
          <a:xfrm>
            <a:off x="0" y="2731595"/>
            <a:ext cx="4340358" cy="1767503"/>
          </a:xfrm>
          <a:prstGeom prst="rect">
            <a:avLst/>
          </a:prstGeom>
          <a:ln>
            <a:noFill/>
          </a:ln>
        </p:spPr>
      </p:pic>
      <p:sp>
        <p:nvSpPr>
          <p:cNvPr id="987" name="CustomShape 17"/>
          <p:cNvSpPr/>
          <p:nvPr/>
        </p:nvSpPr>
        <p:spPr>
          <a:xfrm>
            <a:off x="643016" y="2968190"/>
            <a:ext cx="1286032" cy="406133"/>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63270" tIns="31635" rIns="63270" bIns="31635"/>
          <a:lstStyle/>
          <a:p>
            <a:pPr marL="240932" indent="-218661"/>
            <a:r>
              <a:rPr lang="en-US" sz="2200" spc="-1">
                <a:solidFill>
                  <a:srgbClr val="000000"/>
                </a:solidFill>
                <a:uFill>
                  <a:solidFill>
                    <a:srgbClr val="FFFFFF"/>
                  </a:solidFill>
                </a:uFill>
                <a:latin typeface="FreeSans"/>
              </a:rPr>
              <a:t>1971</a:t>
            </a:r>
            <a:endParaRPr lang="it-IT" sz="800" spc="-1">
              <a:solidFill>
                <a:srgbClr val="000000"/>
              </a:solidFill>
              <a:uFill>
                <a:solidFill>
                  <a:srgbClr val="FFFFFF"/>
                </a:solidFill>
              </a:uFill>
              <a:latin typeface="Times New Roman"/>
            </a:endParaRPr>
          </a:p>
        </p:txBody>
      </p:sp>
      <p:pic>
        <p:nvPicPr>
          <p:cNvPr id="988" name="Immagine 987"/>
          <p:cNvPicPr/>
          <p:nvPr/>
        </p:nvPicPr>
        <p:blipFill>
          <a:blip r:embed="rId6"/>
          <a:stretch/>
        </p:blipFill>
        <p:spPr>
          <a:xfrm>
            <a:off x="4501112" y="2731595"/>
            <a:ext cx="4642879" cy="1767503"/>
          </a:xfrm>
          <a:prstGeom prst="rect">
            <a:avLst/>
          </a:prstGeom>
          <a:ln>
            <a:noFill/>
          </a:ln>
        </p:spPr>
      </p:pic>
      <p:sp>
        <p:nvSpPr>
          <p:cNvPr id="989" name="CustomShape 18"/>
          <p:cNvSpPr/>
          <p:nvPr/>
        </p:nvSpPr>
        <p:spPr>
          <a:xfrm>
            <a:off x="5144128" y="2968190"/>
            <a:ext cx="1286032" cy="406133"/>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63270" tIns="31635" rIns="63270" bIns="31635"/>
          <a:lstStyle/>
          <a:p>
            <a:pPr marL="240932" indent="-218661"/>
            <a:r>
              <a:rPr lang="en-US" sz="2200" spc="-1">
                <a:solidFill>
                  <a:srgbClr val="000000"/>
                </a:solidFill>
                <a:uFill>
                  <a:solidFill>
                    <a:srgbClr val="FFFFFF"/>
                  </a:solidFill>
                </a:uFill>
                <a:latin typeface="FreeSans"/>
              </a:rPr>
              <a:t>1977</a:t>
            </a:r>
            <a:endParaRPr lang="it-IT" sz="800" spc="-1">
              <a:solidFill>
                <a:srgbClr val="000000"/>
              </a:solidFill>
              <a:uFill>
                <a:solidFill>
                  <a:srgbClr val="FFFFFF"/>
                </a:solidFill>
              </a:uFill>
              <a:latin typeface="Times New Roman"/>
            </a:endParaRPr>
          </a:p>
        </p:txBody>
      </p:sp>
      <p:pic>
        <p:nvPicPr>
          <p:cNvPr id="990" name="Immagine 989"/>
          <p:cNvPicPr/>
          <p:nvPr/>
        </p:nvPicPr>
        <p:blipFill>
          <a:blip r:embed="rId7"/>
          <a:stretch/>
        </p:blipFill>
        <p:spPr>
          <a:xfrm>
            <a:off x="0" y="4695459"/>
            <a:ext cx="4340358" cy="1571142"/>
          </a:xfrm>
          <a:prstGeom prst="rect">
            <a:avLst/>
          </a:prstGeom>
          <a:ln>
            <a:noFill/>
          </a:ln>
        </p:spPr>
      </p:pic>
      <p:sp>
        <p:nvSpPr>
          <p:cNvPr id="991" name="CustomShape 19"/>
          <p:cNvSpPr/>
          <p:nvPr/>
        </p:nvSpPr>
        <p:spPr>
          <a:xfrm>
            <a:off x="643016" y="4820462"/>
            <a:ext cx="1286032" cy="406133"/>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63270" tIns="31635" rIns="63270" bIns="31635"/>
          <a:lstStyle/>
          <a:p>
            <a:pPr marL="240932" indent="-218661"/>
            <a:r>
              <a:rPr lang="en-US" sz="2200" spc="-1">
                <a:solidFill>
                  <a:srgbClr val="000000"/>
                </a:solidFill>
                <a:uFill>
                  <a:solidFill>
                    <a:srgbClr val="FFFFFF"/>
                  </a:solidFill>
                </a:uFill>
                <a:latin typeface="FreeSans"/>
              </a:rPr>
              <a:t>1993</a:t>
            </a:r>
            <a:endParaRPr lang="it-IT" sz="800" spc="-1">
              <a:solidFill>
                <a:srgbClr val="000000"/>
              </a:solidFill>
              <a:uFill>
                <a:solidFill>
                  <a:srgbClr val="FFFFFF"/>
                </a:solidFill>
              </a:uFill>
              <a:latin typeface="Times New Roman"/>
            </a:endParaRPr>
          </a:p>
        </p:txBody>
      </p:sp>
      <p:pic>
        <p:nvPicPr>
          <p:cNvPr id="992" name="Immagine 991"/>
          <p:cNvPicPr/>
          <p:nvPr/>
        </p:nvPicPr>
        <p:blipFill>
          <a:blip r:embed="rId8"/>
          <a:stretch/>
        </p:blipFill>
        <p:spPr>
          <a:xfrm>
            <a:off x="4501112" y="4659780"/>
            <a:ext cx="4642879" cy="1606821"/>
          </a:xfrm>
          <a:prstGeom prst="rect">
            <a:avLst/>
          </a:prstGeom>
          <a:ln>
            <a:noFill/>
          </a:ln>
        </p:spPr>
      </p:pic>
      <p:sp>
        <p:nvSpPr>
          <p:cNvPr id="993" name="CustomShape 20"/>
          <p:cNvSpPr/>
          <p:nvPr/>
        </p:nvSpPr>
        <p:spPr>
          <a:xfrm>
            <a:off x="5144128" y="4820462"/>
            <a:ext cx="1286032" cy="406133"/>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63270" tIns="31635" rIns="63270" bIns="31635"/>
          <a:lstStyle/>
          <a:p>
            <a:pPr marL="240932" indent="-218661"/>
            <a:r>
              <a:rPr lang="en-US" sz="2200" spc="-1">
                <a:solidFill>
                  <a:srgbClr val="000000"/>
                </a:solidFill>
                <a:uFill>
                  <a:solidFill>
                    <a:srgbClr val="FFFFFF"/>
                  </a:solidFill>
                </a:uFill>
                <a:latin typeface="FreeSans"/>
              </a:rPr>
              <a:t>2000</a:t>
            </a:r>
            <a:endParaRPr lang="it-IT" sz="800"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97165203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68300" y="-38100"/>
            <a:ext cx="8192868" cy="1938992"/>
          </a:xfrm>
          <a:prstGeom prst="rect">
            <a:avLst/>
          </a:prstGeom>
          <a:noFill/>
        </p:spPr>
        <p:txBody>
          <a:bodyPr wrap="none" rtlCol="0">
            <a:spAutoFit/>
          </a:bodyPr>
          <a:lstStyle/>
          <a:p>
            <a:r>
              <a:rPr lang="it-IT" u="sng" dirty="0">
                <a:hlinkClick r:id="rId2"/>
              </a:rPr>
              <a:t>https://www.quora.com/profile/Godfree-Roberts</a:t>
            </a:r>
          </a:p>
          <a:p>
            <a:endParaRPr lang="it-IT" dirty="0" smtClean="0"/>
          </a:p>
          <a:p>
            <a:r>
              <a:rPr lang="it-IT" b="1" dirty="0" smtClean="0"/>
              <a:t>ECONOMIC PREDICTIONS ABOUT CHINA:</a:t>
            </a:r>
            <a:endParaRPr lang="it-IT" b="1" dirty="0"/>
          </a:p>
          <a:p>
            <a:endParaRPr lang="it-IT" dirty="0"/>
          </a:p>
          <a:p>
            <a:r>
              <a:rPr lang="it-IT" sz="1600" b="1" dirty="0"/>
              <a:t>1990</a:t>
            </a:r>
            <a:r>
              <a:rPr lang="it-IT" sz="1600" dirty="0"/>
              <a:t>. The </a:t>
            </a:r>
            <a:r>
              <a:rPr lang="it-IT" sz="1600" dirty="0" err="1"/>
              <a:t>Economist</a:t>
            </a:r>
            <a:r>
              <a:rPr lang="it-IT" sz="1600" dirty="0"/>
              <a:t>. </a:t>
            </a:r>
            <a:r>
              <a:rPr lang="it-IT" sz="1600" dirty="0" err="1"/>
              <a:t>China's</a:t>
            </a:r>
            <a:r>
              <a:rPr lang="it-IT" sz="1600" dirty="0"/>
              <a:t> economy </a:t>
            </a:r>
            <a:r>
              <a:rPr lang="it-IT" sz="1600" dirty="0" err="1"/>
              <a:t>has</a:t>
            </a:r>
            <a:r>
              <a:rPr lang="it-IT" sz="1600" dirty="0"/>
              <a:t> come to a </a:t>
            </a:r>
            <a:r>
              <a:rPr lang="it-IT" sz="1600" dirty="0" err="1">
                <a:solidFill>
                  <a:srgbClr val="FF0000"/>
                </a:solidFill>
              </a:rPr>
              <a:t>halt</a:t>
            </a:r>
            <a:r>
              <a:rPr lang="it-IT" sz="1600" dirty="0"/>
              <a:t>.</a:t>
            </a:r>
          </a:p>
          <a:p>
            <a:r>
              <a:rPr lang="it-IT" sz="1600" b="1" dirty="0"/>
              <a:t>1996</a:t>
            </a:r>
            <a:r>
              <a:rPr lang="it-IT" sz="1600" dirty="0"/>
              <a:t>. The </a:t>
            </a:r>
            <a:r>
              <a:rPr lang="it-IT" sz="1600" dirty="0" err="1"/>
              <a:t>Economist</a:t>
            </a:r>
            <a:r>
              <a:rPr lang="it-IT" sz="1600" dirty="0"/>
              <a:t>. </a:t>
            </a:r>
            <a:r>
              <a:rPr lang="it-IT" sz="1600" dirty="0" err="1"/>
              <a:t>China's</a:t>
            </a:r>
            <a:r>
              <a:rPr lang="it-IT" sz="1600" dirty="0"/>
              <a:t> economy </a:t>
            </a:r>
            <a:r>
              <a:rPr lang="it-IT" sz="1600" dirty="0" err="1"/>
              <a:t>will</a:t>
            </a:r>
            <a:r>
              <a:rPr lang="it-IT" sz="1600" dirty="0"/>
              <a:t> face a </a:t>
            </a:r>
            <a:r>
              <a:rPr lang="it-IT" sz="1600" dirty="0">
                <a:solidFill>
                  <a:srgbClr val="FF0000"/>
                </a:solidFill>
              </a:rPr>
              <a:t>hard </a:t>
            </a:r>
            <a:r>
              <a:rPr lang="it-IT" sz="1600" dirty="0" err="1">
                <a:solidFill>
                  <a:srgbClr val="FF0000"/>
                </a:solidFill>
              </a:rPr>
              <a:t>landing</a:t>
            </a:r>
            <a:endParaRPr lang="it-IT" sz="1600" dirty="0">
              <a:solidFill>
                <a:srgbClr val="FF0000"/>
              </a:solidFill>
            </a:endParaRPr>
          </a:p>
          <a:p>
            <a:r>
              <a:rPr lang="it-IT" sz="1600" b="1" dirty="0"/>
              <a:t>1998</a:t>
            </a:r>
            <a:r>
              <a:rPr lang="it-IT" sz="1600" dirty="0"/>
              <a:t>. The </a:t>
            </a:r>
            <a:r>
              <a:rPr lang="it-IT" sz="1600" dirty="0" err="1"/>
              <a:t>Economist</a:t>
            </a:r>
            <a:r>
              <a:rPr lang="it-IT" sz="1600" dirty="0"/>
              <a:t>: </a:t>
            </a:r>
            <a:r>
              <a:rPr lang="it-IT" sz="1600" dirty="0" err="1"/>
              <a:t>China's</a:t>
            </a:r>
            <a:r>
              <a:rPr lang="it-IT" sz="1600" dirty="0"/>
              <a:t> economy </a:t>
            </a:r>
            <a:r>
              <a:rPr lang="it-IT" sz="1600" dirty="0" err="1"/>
              <a:t>entering</a:t>
            </a:r>
            <a:r>
              <a:rPr lang="it-IT" sz="1600" dirty="0"/>
              <a:t> a </a:t>
            </a:r>
            <a:r>
              <a:rPr lang="it-IT" sz="1600" dirty="0" err="1">
                <a:solidFill>
                  <a:srgbClr val="FF0000"/>
                </a:solidFill>
              </a:rPr>
              <a:t>dangerous</a:t>
            </a:r>
            <a:r>
              <a:rPr lang="it-IT" sz="1600" dirty="0">
                <a:solidFill>
                  <a:srgbClr val="FF0000"/>
                </a:solidFill>
              </a:rPr>
              <a:t> </a:t>
            </a:r>
            <a:r>
              <a:rPr lang="it-IT" sz="1600" dirty="0" err="1">
                <a:solidFill>
                  <a:srgbClr val="FF0000"/>
                </a:solidFill>
              </a:rPr>
              <a:t>period</a:t>
            </a:r>
            <a:r>
              <a:rPr lang="it-IT" sz="1600" dirty="0">
                <a:solidFill>
                  <a:srgbClr val="FF0000"/>
                </a:solidFill>
              </a:rPr>
              <a:t> of </a:t>
            </a:r>
            <a:r>
              <a:rPr lang="it-IT" sz="1600" dirty="0" err="1">
                <a:solidFill>
                  <a:srgbClr val="FF0000"/>
                </a:solidFill>
              </a:rPr>
              <a:t>sluggish</a:t>
            </a:r>
            <a:r>
              <a:rPr lang="it-IT" sz="1600" dirty="0">
                <a:solidFill>
                  <a:srgbClr val="FF0000"/>
                </a:solidFill>
              </a:rPr>
              <a:t> </a:t>
            </a:r>
            <a:r>
              <a:rPr lang="it-IT" sz="1600" dirty="0" err="1">
                <a:solidFill>
                  <a:srgbClr val="FF0000"/>
                </a:solidFill>
              </a:rPr>
              <a:t>growth</a:t>
            </a:r>
            <a:r>
              <a:rPr lang="it-IT" sz="1600" dirty="0" smtClean="0"/>
              <a:t>.</a:t>
            </a:r>
            <a:endParaRPr lang="it-IT" sz="1600" dirty="0"/>
          </a:p>
        </p:txBody>
      </p:sp>
    </p:spTree>
    <p:extLst>
      <p:ext uri="{BB962C8B-B14F-4D97-AF65-F5344CB8AC3E}">
        <p14:creationId xmlns:p14="http://schemas.microsoft.com/office/powerpoint/2010/main" val="390355393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devsmart china.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17700"/>
            <a:ext cx="4572000" cy="4305300"/>
          </a:xfrm>
          <a:prstGeom prst="rect">
            <a:avLst/>
          </a:prstGeom>
        </p:spPr>
      </p:pic>
      <p:pic>
        <p:nvPicPr>
          <p:cNvPr id="6" name="Immagine 5" descr="devsmart brazi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9030" y="1917700"/>
            <a:ext cx="4267970" cy="4305299"/>
          </a:xfrm>
          <a:prstGeom prst="rect">
            <a:avLst/>
          </a:prstGeom>
        </p:spPr>
      </p:pic>
      <p:sp>
        <p:nvSpPr>
          <p:cNvPr id="2" name="CasellaDiTesto 1"/>
          <p:cNvSpPr txBox="1"/>
          <p:nvPr/>
        </p:nvSpPr>
        <p:spPr>
          <a:xfrm>
            <a:off x="469900" y="736600"/>
            <a:ext cx="8146152" cy="1200328"/>
          </a:xfrm>
          <a:prstGeom prst="rect">
            <a:avLst/>
          </a:prstGeom>
          <a:noFill/>
        </p:spPr>
        <p:txBody>
          <a:bodyPr wrap="square" rtlCol="0">
            <a:spAutoFit/>
          </a:bodyPr>
          <a:lstStyle/>
          <a:p>
            <a:r>
              <a:rPr lang="it-IT" sz="2400" dirty="0" smtClean="0">
                <a:solidFill>
                  <a:srgbClr val="FF0000"/>
                </a:solidFill>
              </a:rPr>
              <a:t>NEW: </a:t>
            </a:r>
            <a:r>
              <a:rPr lang="it-IT" sz="2400" dirty="0" err="1" smtClean="0"/>
              <a:t>Forecasting</a:t>
            </a:r>
            <a:r>
              <a:rPr lang="it-IT" sz="2400" dirty="0" smtClean="0"/>
              <a:t> of the new </a:t>
            </a:r>
            <a:r>
              <a:rPr lang="it-IT" sz="2400" dirty="0" err="1" smtClean="0"/>
              <a:t>products</a:t>
            </a:r>
            <a:r>
              <a:rPr lang="it-IT" sz="2400" dirty="0" smtClean="0"/>
              <a:t> (</a:t>
            </a:r>
            <a:r>
              <a:rPr lang="it-IT" sz="2400" dirty="0" err="1" smtClean="0"/>
              <a:t>sectors</a:t>
            </a:r>
            <a:r>
              <a:rPr lang="it-IT" sz="2400" dirty="0" smtClean="0"/>
              <a:t>) </a:t>
            </a:r>
            <a:r>
              <a:rPr lang="it-IT" sz="2400" dirty="0" err="1" smtClean="0"/>
              <a:t>which</a:t>
            </a:r>
            <a:r>
              <a:rPr lang="it-IT" sz="2400" dirty="0" smtClean="0"/>
              <a:t> </a:t>
            </a:r>
            <a:r>
              <a:rPr lang="it-IT" sz="2400" dirty="0" err="1" smtClean="0"/>
              <a:t>have</a:t>
            </a:r>
            <a:r>
              <a:rPr lang="it-IT" sz="2400" dirty="0" smtClean="0"/>
              <a:t> </a:t>
            </a:r>
          </a:p>
          <a:p>
            <a:r>
              <a:rPr lang="it-IT" sz="2400" dirty="0" smtClean="0"/>
              <a:t>a high </a:t>
            </a:r>
            <a:r>
              <a:rPr lang="it-IT" sz="2400" dirty="0" err="1" smtClean="0"/>
              <a:t>probability</a:t>
            </a:r>
            <a:r>
              <a:rPr lang="it-IT" sz="2400" dirty="0" smtClean="0"/>
              <a:t> to </a:t>
            </a:r>
            <a:r>
              <a:rPr lang="it-IT" sz="2400" dirty="0" err="1" smtClean="0"/>
              <a:t>appear</a:t>
            </a:r>
            <a:r>
              <a:rPr lang="it-IT" sz="2400" dirty="0" smtClean="0"/>
              <a:t> in the </a:t>
            </a:r>
            <a:r>
              <a:rPr lang="it-IT" sz="2400" dirty="0" err="1" smtClean="0"/>
              <a:t>near</a:t>
            </a:r>
            <a:r>
              <a:rPr lang="it-IT" sz="2400" dirty="0" smtClean="0"/>
              <a:t> future</a:t>
            </a:r>
            <a:endParaRPr lang="it-IT" sz="2400" dirty="0"/>
          </a:p>
        </p:txBody>
      </p:sp>
    </p:spTree>
    <p:extLst>
      <p:ext uri="{BB962C8B-B14F-4D97-AF65-F5344CB8AC3E}">
        <p14:creationId xmlns:p14="http://schemas.microsoft.com/office/powerpoint/2010/main" val="154048649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9027" y="49036"/>
            <a:ext cx="916919" cy="184666"/>
          </a:xfrm>
          <a:prstGeom prst="rect">
            <a:avLst/>
          </a:prstGeom>
        </p:spPr>
        <p:txBody>
          <a:bodyPr vert="horz" wrap="square" lIns="0" tIns="0" rIns="0" bIns="0" rtlCol="0">
            <a:spAutoFit/>
          </a:bodyPr>
          <a:lstStyle/>
          <a:p>
            <a:pPr marL="25179"/>
            <a:r>
              <a:rPr sz="1200" spc="-119" dirty="0">
                <a:solidFill>
                  <a:srgbClr val="2F6995"/>
                </a:solidFill>
                <a:latin typeface="Palatino Linotype"/>
                <a:cs typeface="Palatino Linotype"/>
              </a:rPr>
              <a:t>T</a:t>
            </a:r>
            <a:r>
              <a:rPr sz="1200" spc="-10" dirty="0">
                <a:solidFill>
                  <a:srgbClr val="2F6995"/>
                </a:solidFill>
                <a:latin typeface="Palatino Linotype"/>
                <a:cs typeface="Palatino Linotype"/>
              </a:rPr>
              <a:t>oy Example</a:t>
            </a:r>
            <a:endParaRPr sz="1200">
              <a:latin typeface="Palatino Linotype"/>
              <a:cs typeface="Palatino Linotype"/>
            </a:endParaRPr>
          </a:p>
        </p:txBody>
      </p:sp>
      <p:sp>
        <p:nvSpPr>
          <p:cNvPr id="3" name="object 3"/>
          <p:cNvSpPr txBox="1"/>
          <p:nvPr/>
        </p:nvSpPr>
        <p:spPr>
          <a:xfrm>
            <a:off x="2310498" y="49036"/>
            <a:ext cx="367775" cy="184666"/>
          </a:xfrm>
          <a:prstGeom prst="rect">
            <a:avLst/>
          </a:prstGeom>
        </p:spPr>
        <p:txBody>
          <a:bodyPr vert="horz" wrap="square" lIns="0" tIns="0" rIns="0" bIns="0" rtlCol="0">
            <a:spAutoFit/>
          </a:bodyPr>
          <a:lstStyle/>
          <a:p>
            <a:pPr marL="25179"/>
            <a:r>
              <a:rPr sz="1200" spc="-10" dirty="0">
                <a:solidFill>
                  <a:srgbClr val="042F60"/>
                </a:solidFill>
                <a:latin typeface="Palatino Linotype"/>
                <a:cs typeface="Palatino Linotype"/>
              </a:rPr>
              <a:t>Data</a:t>
            </a:r>
            <a:endParaRPr sz="1200">
              <a:latin typeface="Palatino Linotype"/>
              <a:cs typeface="Palatino Linotype"/>
            </a:endParaRPr>
          </a:p>
        </p:txBody>
      </p:sp>
      <p:sp>
        <p:nvSpPr>
          <p:cNvPr id="4" name="object 4"/>
          <p:cNvSpPr txBox="1"/>
          <p:nvPr/>
        </p:nvSpPr>
        <p:spPr>
          <a:xfrm>
            <a:off x="3881769" y="49036"/>
            <a:ext cx="699025" cy="184666"/>
          </a:xfrm>
          <a:prstGeom prst="rect">
            <a:avLst/>
          </a:prstGeom>
        </p:spPr>
        <p:txBody>
          <a:bodyPr vert="horz" wrap="square" lIns="0" tIns="0" rIns="0" bIns="0" rtlCol="0">
            <a:spAutoFit/>
          </a:bodyPr>
          <a:lstStyle/>
          <a:p>
            <a:pPr marL="25179"/>
            <a:r>
              <a:rPr sz="1200" spc="-10" dirty="0">
                <a:solidFill>
                  <a:srgbClr val="2F6995"/>
                </a:solidFill>
                <a:latin typeface="Palatino Linotype"/>
                <a:cs typeface="Palatino Linotype"/>
              </a:rPr>
              <a:t>Empirical</a:t>
            </a:r>
            <a:endParaRPr sz="1200">
              <a:latin typeface="Palatino Linotype"/>
              <a:cs typeface="Palatino Linotype"/>
            </a:endParaRPr>
          </a:p>
        </p:txBody>
      </p:sp>
      <p:sp>
        <p:nvSpPr>
          <p:cNvPr id="5" name="object 5"/>
          <p:cNvSpPr txBox="1"/>
          <p:nvPr/>
        </p:nvSpPr>
        <p:spPr>
          <a:xfrm>
            <a:off x="5785504" y="49036"/>
            <a:ext cx="1574380" cy="184666"/>
          </a:xfrm>
          <a:prstGeom prst="rect">
            <a:avLst/>
          </a:prstGeom>
        </p:spPr>
        <p:txBody>
          <a:bodyPr vert="horz" wrap="square" lIns="0" tIns="0" rIns="0" bIns="0" rtlCol="0">
            <a:spAutoFit/>
          </a:bodyPr>
          <a:lstStyle/>
          <a:p>
            <a:pPr marL="25179"/>
            <a:r>
              <a:rPr sz="1200" spc="-10" dirty="0">
                <a:solidFill>
                  <a:srgbClr val="2F6995"/>
                </a:solidFill>
                <a:latin typeface="Palatino Linotype"/>
                <a:cs typeface="Palatino Linotype"/>
              </a:rPr>
              <a:t>Economic Implications</a:t>
            </a:r>
            <a:endParaRPr sz="1200">
              <a:latin typeface="Palatino Linotype"/>
              <a:cs typeface="Palatino Linotype"/>
            </a:endParaRPr>
          </a:p>
        </p:txBody>
      </p:sp>
      <p:sp>
        <p:nvSpPr>
          <p:cNvPr id="6" name="object 6"/>
          <p:cNvSpPr txBox="1"/>
          <p:nvPr/>
        </p:nvSpPr>
        <p:spPr>
          <a:xfrm>
            <a:off x="8563325" y="49036"/>
            <a:ext cx="387927" cy="184666"/>
          </a:xfrm>
          <a:prstGeom prst="rect">
            <a:avLst/>
          </a:prstGeom>
        </p:spPr>
        <p:txBody>
          <a:bodyPr vert="horz" wrap="square" lIns="0" tIns="0" rIns="0" bIns="0" rtlCol="0">
            <a:spAutoFit/>
          </a:bodyPr>
          <a:lstStyle/>
          <a:p>
            <a:pPr marL="25179"/>
            <a:r>
              <a:rPr sz="1200" spc="-10" dirty="0">
                <a:solidFill>
                  <a:srgbClr val="2F6995"/>
                </a:solidFill>
                <a:latin typeface="Palatino Linotype"/>
                <a:cs typeface="Palatino Linotype"/>
              </a:rPr>
              <a:t>Scale</a:t>
            </a:r>
            <a:endParaRPr sz="1200">
              <a:latin typeface="Palatino Linotype"/>
              <a:cs typeface="Palatino Linotype"/>
            </a:endParaRPr>
          </a:p>
        </p:txBody>
      </p:sp>
      <p:sp>
        <p:nvSpPr>
          <p:cNvPr id="7" name="object 7"/>
          <p:cNvSpPr txBox="1"/>
          <p:nvPr/>
        </p:nvSpPr>
        <p:spPr>
          <a:xfrm>
            <a:off x="998172" y="813620"/>
            <a:ext cx="5587432" cy="784830"/>
          </a:xfrm>
          <a:prstGeom prst="rect">
            <a:avLst/>
          </a:prstGeom>
        </p:spPr>
        <p:txBody>
          <a:bodyPr vert="horz" wrap="square" lIns="0" tIns="0" rIns="0" bIns="0" rtlCol="0">
            <a:spAutoFit/>
          </a:bodyPr>
          <a:lstStyle/>
          <a:p>
            <a:pPr marL="25179"/>
            <a:r>
              <a:rPr sz="2800" spc="-69" dirty="0" smtClean="0">
                <a:solidFill>
                  <a:srgbClr val="042F60"/>
                </a:solidFill>
                <a:latin typeface="Palatino Linotype"/>
                <a:cs typeface="Palatino Linotype"/>
              </a:rPr>
              <a:t>P</a:t>
            </a:r>
            <a:r>
              <a:rPr sz="2300" spc="-50" dirty="0" smtClean="0">
                <a:solidFill>
                  <a:srgbClr val="042F60"/>
                </a:solidFill>
                <a:latin typeface="Palatino Linotype"/>
                <a:cs typeface="Palatino Linotype"/>
              </a:rPr>
              <a:t>A</a:t>
            </a:r>
            <a:r>
              <a:rPr sz="2300" spc="109" dirty="0" smtClean="0">
                <a:solidFill>
                  <a:srgbClr val="042F60"/>
                </a:solidFill>
                <a:latin typeface="Palatino Linotype"/>
                <a:cs typeface="Palatino Linotype"/>
              </a:rPr>
              <a:t>TS</a:t>
            </a:r>
            <a:r>
              <a:rPr sz="2300" spc="-50" dirty="0" smtClean="0">
                <a:solidFill>
                  <a:srgbClr val="042F60"/>
                </a:solidFill>
                <a:latin typeface="Palatino Linotype"/>
                <a:cs typeface="Palatino Linotype"/>
              </a:rPr>
              <a:t>TA</a:t>
            </a:r>
            <a:r>
              <a:rPr sz="2300" spc="-20" dirty="0" smtClean="0">
                <a:solidFill>
                  <a:srgbClr val="042F60"/>
                </a:solidFill>
                <a:latin typeface="Palatino Linotype"/>
                <a:cs typeface="Palatino Linotype"/>
              </a:rPr>
              <a:t>T</a:t>
            </a:r>
            <a:r>
              <a:rPr lang="it-IT" sz="2300" spc="-20" dirty="0" smtClean="0">
                <a:solidFill>
                  <a:srgbClr val="042F60"/>
                </a:solidFill>
                <a:latin typeface="Palatino Linotype"/>
                <a:cs typeface="Palatino Linotype"/>
              </a:rPr>
              <a:t>: INNOVATION ANALYSIS</a:t>
            </a:r>
          </a:p>
          <a:p>
            <a:pPr marL="25179"/>
            <a:r>
              <a:rPr lang="it-IT" sz="2300" spc="-20" dirty="0" smtClean="0">
                <a:solidFill>
                  <a:srgbClr val="042F60"/>
                </a:solidFill>
                <a:latin typeface="Palatino Linotype"/>
                <a:cs typeface="Palatino Linotype"/>
              </a:rPr>
              <a:t>DEVELOPMENT OF NEW TECHNOLOGIES</a:t>
            </a:r>
            <a:endParaRPr sz="2300" dirty="0">
              <a:latin typeface="Palatino Linotype"/>
              <a:cs typeface="Palatino Linotype"/>
            </a:endParaRPr>
          </a:p>
        </p:txBody>
      </p:sp>
      <p:sp>
        <p:nvSpPr>
          <p:cNvPr id="8" name="object 8"/>
          <p:cNvSpPr txBox="1"/>
          <p:nvPr/>
        </p:nvSpPr>
        <p:spPr>
          <a:xfrm>
            <a:off x="944897" y="2225926"/>
            <a:ext cx="7306383" cy="2724821"/>
          </a:xfrm>
          <a:prstGeom prst="rect">
            <a:avLst/>
          </a:prstGeom>
        </p:spPr>
        <p:txBody>
          <a:bodyPr vert="horz" wrap="square" lIns="0" tIns="0" rIns="0" bIns="0" rtlCol="0">
            <a:spAutoFit/>
          </a:bodyPr>
          <a:lstStyle/>
          <a:p>
            <a:pPr marL="25179"/>
            <a:r>
              <a:rPr sz="2400" spc="638" baseline="6944" dirty="0">
                <a:solidFill>
                  <a:srgbClr val="042F60"/>
                </a:solidFill>
                <a:latin typeface="MS Gothic"/>
                <a:cs typeface="MS Gothic"/>
              </a:rPr>
              <a:t>◮</a:t>
            </a:r>
            <a:r>
              <a:rPr sz="2400" spc="430" baseline="6944" dirty="0">
                <a:solidFill>
                  <a:srgbClr val="042F60"/>
                </a:solidFill>
                <a:latin typeface="MS Gothic"/>
                <a:cs typeface="MS Gothic"/>
              </a:rPr>
              <a:t> </a:t>
            </a:r>
            <a:r>
              <a:rPr sz="2200" spc="-20" dirty="0">
                <a:latin typeface="Palatino Linotype"/>
                <a:cs typeface="Palatino Linotype"/>
              </a:rPr>
              <a:t>EPO</a:t>
            </a:r>
            <a:r>
              <a:rPr sz="2200" spc="-10" dirty="0">
                <a:latin typeface="Palatino Linotype"/>
                <a:cs typeface="Palatino Linotype"/>
              </a:rPr>
              <a:t> </a:t>
            </a:r>
            <a:r>
              <a:rPr sz="2200" spc="-20" dirty="0">
                <a:latin typeface="Palatino Linotype"/>
                <a:cs typeface="Palatino Linotype"/>
              </a:rPr>
              <a:t>Database</a:t>
            </a:r>
            <a:r>
              <a:rPr sz="2200" spc="-10" dirty="0">
                <a:latin typeface="Palatino Linotype"/>
                <a:cs typeface="Palatino Linotype"/>
              </a:rPr>
              <a:t> of </a:t>
            </a:r>
            <a:r>
              <a:rPr sz="2200" spc="-20" dirty="0">
                <a:latin typeface="Palatino Linotype"/>
                <a:cs typeface="Palatino Linotype"/>
              </a:rPr>
              <a:t>Patent</a:t>
            </a:r>
            <a:r>
              <a:rPr sz="2200" spc="-10" dirty="0">
                <a:latin typeface="Palatino Linotype"/>
                <a:cs typeface="Palatino Linotype"/>
              </a:rPr>
              <a:t> </a:t>
            </a:r>
            <a:r>
              <a:rPr sz="2200" spc="-20" dirty="0">
                <a:latin typeface="Palatino Linotype"/>
                <a:cs typeface="Palatino Linotype"/>
              </a:rPr>
              <a:t>o</a:t>
            </a:r>
            <a:r>
              <a:rPr sz="2200" spc="-50" dirty="0">
                <a:latin typeface="Palatino Linotype"/>
                <a:cs typeface="Palatino Linotype"/>
              </a:rPr>
              <a:t>f</a:t>
            </a:r>
            <a:r>
              <a:rPr sz="2200" spc="-20" dirty="0">
                <a:latin typeface="Palatino Linotype"/>
                <a:cs typeface="Palatino Linotype"/>
              </a:rPr>
              <a:t>fices’</a:t>
            </a:r>
            <a:r>
              <a:rPr sz="2200" spc="-10" dirty="0">
                <a:latin typeface="Palatino Linotype"/>
                <a:cs typeface="Palatino Linotype"/>
              </a:rPr>
              <a:t> data;</a:t>
            </a:r>
            <a:endParaRPr sz="2200">
              <a:latin typeface="Palatino Linotype"/>
              <a:cs typeface="Palatino Linotype"/>
            </a:endParaRPr>
          </a:p>
          <a:p>
            <a:pPr marL="318515" marR="79314" indent="-294595">
              <a:lnSpc>
                <a:spcPct val="102699"/>
              </a:lnSpc>
              <a:spcBef>
                <a:spcPts val="585"/>
              </a:spcBef>
            </a:pPr>
            <a:r>
              <a:rPr sz="2400" spc="638" baseline="6944" dirty="0">
                <a:solidFill>
                  <a:srgbClr val="042F60"/>
                </a:solidFill>
                <a:latin typeface="MS Gothic"/>
                <a:cs typeface="MS Gothic"/>
              </a:rPr>
              <a:t>◮</a:t>
            </a:r>
            <a:r>
              <a:rPr sz="2400" spc="430" baseline="6944" dirty="0">
                <a:solidFill>
                  <a:srgbClr val="042F60"/>
                </a:solidFill>
                <a:latin typeface="MS Gothic"/>
                <a:cs typeface="MS Gothic"/>
              </a:rPr>
              <a:t> </a:t>
            </a:r>
            <a:r>
              <a:rPr sz="2200" spc="-10" dirty="0">
                <a:latin typeface="Palatino Linotype"/>
                <a:cs typeface="Palatino Linotype"/>
              </a:rPr>
              <a:t>Universal:</a:t>
            </a:r>
            <a:r>
              <a:rPr sz="2200" spc="119" dirty="0">
                <a:latin typeface="Palatino Linotype"/>
                <a:cs typeface="Palatino Linotype"/>
              </a:rPr>
              <a:t> </a:t>
            </a:r>
            <a:r>
              <a:rPr sz="2200" spc="-20" dirty="0">
                <a:latin typeface="Palatino Linotype"/>
                <a:cs typeface="Palatino Linotype"/>
              </a:rPr>
              <a:t>almost</a:t>
            </a:r>
            <a:r>
              <a:rPr sz="2200" spc="-10" dirty="0">
                <a:latin typeface="Palatino Linotype"/>
                <a:cs typeface="Palatino Linotype"/>
              </a:rPr>
              <a:t> all the patents’ </a:t>
            </a:r>
            <a:r>
              <a:rPr sz="2200" spc="-20" dirty="0">
                <a:latin typeface="Palatino Linotype"/>
                <a:cs typeface="Palatino Linotype"/>
              </a:rPr>
              <a:t>o</a:t>
            </a:r>
            <a:r>
              <a:rPr sz="2200" spc="-50" dirty="0">
                <a:latin typeface="Palatino Linotype"/>
                <a:cs typeface="Palatino Linotype"/>
              </a:rPr>
              <a:t>f</a:t>
            </a:r>
            <a:r>
              <a:rPr sz="2200" spc="-30" dirty="0">
                <a:latin typeface="Palatino Linotype"/>
                <a:cs typeface="Palatino Linotype"/>
              </a:rPr>
              <a:t>fice</a:t>
            </a:r>
            <a:r>
              <a:rPr sz="2200" spc="-10" dirty="0">
                <a:latin typeface="Palatino Linotype"/>
                <a:cs typeface="Palatino Linotype"/>
              </a:rPr>
              <a:t> (over 100), all the patents;</a:t>
            </a:r>
            <a:endParaRPr sz="2200">
              <a:latin typeface="Palatino Linotype"/>
              <a:cs typeface="Palatino Linotype"/>
            </a:endParaRPr>
          </a:p>
          <a:p>
            <a:pPr marL="318515" marR="10072" indent="-294595">
              <a:lnSpc>
                <a:spcPct val="102600"/>
              </a:lnSpc>
              <a:spcBef>
                <a:spcPts val="595"/>
              </a:spcBef>
            </a:pPr>
            <a:r>
              <a:rPr sz="2400" spc="638" baseline="6944" dirty="0">
                <a:solidFill>
                  <a:srgbClr val="042F60"/>
                </a:solidFill>
                <a:latin typeface="MS Gothic"/>
                <a:cs typeface="MS Gothic"/>
              </a:rPr>
              <a:t>◮</a:t>
            </a:r>
            <a:r>
              <a:rPr sz="2400" spc="430" baseline="6944" dirty="0">
                <a:solidFill>
                  <a:srgbClr val="042F60"/>
                </a:solidFill>
                <a:latin typeface="MS Gothic"/>
                <a:cs typeface="MS Gothic"/>
              </a:rPr>
              <a:t> </a:t>
            </a:r>
            <a:r>
              <a:rPr sz="2200" spc="-20" dirty="0">
                <a:latin typeface="Palatino Linotype"/>
                <a:cs typeface="Palatino Linotype"/>
              </a:rPr>
              <a:t>IPC</a:t>
            </a:r>
            <a:r>
              <a:rPr sz="2200" spc="-10" dirty="0">
                <a:latin typeface="Palatino Linotype"/>
                <a:cs typeface="Palatino Linotype"/>
              </a:rPr>
              <a:t> </a:t>
            </a:r>
            <a:r>
              <a:rPr sz="2200" spc="-20" dirty="0">
                <a:latin typeface="Palatino Linotype"/>
                <a:cs typeface="Palatino Linotype"/>
              </a:rPr>
              <a:t>technology</a:t>
            </a:r>
            <a:r>
              <a:rPr sz="2200" spc="-10" dirty="0">
                <a:latin typeface="Palatino Linotype"/>
                <a:cs typeface="Palatino Linotype"/>
              </a:rPr>
              <a:t> </a:t>
            </a:r>
            <a:r>
              <a:rPr sz="2200" spc="-20" dirty="0">
                <a:latin typeface="Palatino Linotype"/>
                <a:cs typeface="Palatino Linotype"/>
              </a:rPr>
              <a:t>fields:</a:t>
            </a:r>
            <a:r>
              <a:rPr sz="2200" spc="119" dirty="0">
                <a:latin typeface="Palatino Linotype"/>
                <a:cs typeface="Palatino Linotype"/>
              </a:rPr>
              <a:t> </a:t>
            </a:r>
            <a:r>
              <a:rPr sz="2200" spc="-10" dirty="0">
                <a:latin typeface="Palatino Linotype"/>
                <a:cs typeface="Palatino Linotype"/>
              </a:rPr>
              <a:t>hiera</a:t>
            </a:r>
            <a:r>
              <a:rPr sz="2200" spc="-50" dirty="0">
                <a:latin typeface="Palatino Linotype"/>
                <a:cs typeface="Palatino Linotype"/>
              </a:rPr>
              <a:t>r</a:t>
            </a:r>
            <a:r>
              <a:rPr sz="2200" spc="-10" dirty="0">
                <a:latin typeface="Palatino Linotype"/>
                <a:cs typeface="Palatino Linotype"/>
              </a:rPr>
              <a:t>chical st</a:t>
            </a:r>
            <a:r>
              <a:rPr sz="2200" spc="-30" dirty="0">
                <a:latin typeface="Palatino Linotype"/>
                <a:cs typeface="Palatino Linotype"/>
              </a:rPr>
              <a:t>r</a:t>
            </a:r>
            <a:r>
              <a:rPr sz="2200" spc="-20" dirty="0">
                <a:latin typeface="Palatino Linotype"/>
                <a:cs typeface="Palatino Linotype"/>
              </a:rPr>
              <a:t>uctu</a:t>
            </a:r>
            <a:r>
              <a:rPr sz="2200" spc="-50" dirty="0">
                <a:latin typeface="Palatino Linotype"/>
                <a:cs typeface="Palatino Linotype"/>
              </a:rPr>
              <a:t>r</a:t>
            </a:r>
            <a:r>
              <a:rPr sz="2200" spc="-20" dirty="0">
                <a:latin typeface="Palatino Linotype"/>
                <a:cs typeface="Palatino Linotype"/>
              </a:rPr>
              <a:t>e</a:t>
            </a:r>
            <a:r>
              <a:rPr sz="2200" spc="-10" dirty="0">
                <a:latin typeface="Palatino Linotype"/>
                <a:cs typeface="Palatino Linotype"/>
              </a:rPr>
              <a:t> </a:t>
            </a:r>
            <a:r>
              <a:rPr sz="2200" spc="-20" dirty="0">
                <a:latin typeface="Palatino Linotype"/>
                <a:cs typeface="Palatino Linotype"/>
              </a:rPr>
              <a:t>(up</a:t>
            </a:r>
            <a:r>
              <a:rPr sz="2200" spc="-10" dirty="0">
                <a:latin typeface="Palatino Linotype"/>
                <a:cs typeface="Palatino Linotype"/>
              </a:rPr>
              <a:t> to 70,000 </a:t>
            </a:r>
            <a:r>
              <a:rPr sz="2200" spc="-20" dirty="0">
                <a:latin typeface="Palatino Linotype"/>
                <a:cs typeface="Palatino Linotype"/>
              </a:rPr>
              <a:t>fields)</a:t>
            </a:r>
            <a:endParaRPr sz="2200">
              <a:latin typeface="Palatino Linotype"/>
              <a:cs typeface="Palatino Linotype"/>
            </a:endParaRPr>
          </a:p>
          <a:p>
            <a:pPr marL="25179">
              <a:spcBef>
                <a:spcPts val="654"/>
              </a:spcBef>
            </a:pPr>
            <a:r>
              <a:rPr sz="2400" spc="638" baseline="6944" dirty="0">
                <a:solidFill>
                  <a:srgbClr val="042F60"/>
                </a:solidFill>
                <a:latin typeface="MS Gothic"/>
                <a:cs typeface="MS Gothic"/>
              </a:rPr>
              <a:t>◮</a:t>
            </a:r>
            <a:r>
              <a:rPr sz="2400" spc="430" baseline="6944" dirty="0">
                <a:solidFill>
                  <a:srgbClr val="042F60"/>
                </a:solidFill>
                <a:latin typeface="MS Gothic"/>
                <a:cs typeface="MS Gothic"/>
              </a:rPr>
              <a:t> </a:t>
            </a:r>
            <a:r>
              <a:rPr sz="2200" spc="-139" dirty="0">
                <a:latin typeface="Palatino Linotype"/>
                <a:cs typeface="Palatino Linotype"/>
              </a:rPr>
              <a:t>T</a:t>
            </a:r>
            <a:r>
              <a:rPr sz="2200" spc="-20" dirty="0">
                <a:latin typeface="Palatino Linotype"/>
                <a:cs typeface="Palatino Linotype"/>
              </a:rPr>
              <a:t>ime</a:t>
            </a:r>
            <a:r>
              <a:rPr sz="2200" spc="-10" dirty="0">
                <a:latin typeface="Palatino Linotype"/>
                <a:cs typeface="Palatino Linotype"/>
              </a:rPr>
              <a:t> Period:</a:t>
            </a:r>
            <a:r>
              <a:rPr sz="2200" spc="119" dirty="0">
                <a:latin typeface="Palatino Linotype"/>
                <a:cs typeface="Palatino Linotype"/>
              </a:rPr>
              <a:t> </a:t>
            </a:r>
            <a:r>
              <a:rPr sz="2200" spc="-10" dirty="0">
                <a:latin typeface="Palatino Linotype"/>
                <a:cs typeface="Palatino Linotype"/>
              </a:rPr>
              <a:t>late </a:t>
            </a:r>
            <a:r>
              <a:rPr sz="2200" spc="-20" dirty="0">
                <a:latin typeface="Palatino Linotype"/>
                <a:cs typeface="Palatino Linotype"/>
              </a:rPr>
              <a:t>XVIII</a:t>
            </a:r>
            <a:r>
              <a:rPr sz="2200" spc="-10" dirty="0">
                <a:latin typeface="Palatino Linotype"/>
                <a:cs typeface="Palatino Linotype"/>
              </a:rPr>
              <a:t> century-2014;</a:t>
            </a:r>
            <a:endParaRPr sz="2200">
              <a:latin typeface="Palatino Linotype"/>
              <a:cs typeface="Palatino Linotype"/>
            </a:endParaRPr>
          </a:p>
          <a:p>
            <a:pPr marL="25179">
              <a:spcBef>
                <a:spcPts val="654"/>
              </a:spcBef>
            </a:pPr>
            <a:r>
              <a:rPr sz="2400" spc="638" baseline="6944" dirty="0">
                <a:solidFill>
                  <a:srgbClr val="042F60"/>
                </a:solidFill>
                <a:latin typeface="MS Gothic"/>
                <a:cs typeface="MS Gothic"/>
              </a:rPr>
              <a:t>◮</a:t>
            </a:r>
            <a:r>
              <a:rPr sz="2400" spc="430" baseline="6944" dirty="0">
                <a:solidFill>
                  <a:srgbClr val="042F60"/>
                </a:solidFill>
                <a:latin typeface="MS Gothic"/>
                <a:cs typeface="MS Gothic"/>
              </a:rPr>
              <a:t> </a:t>
            </a:r>
            <a:r>
              <a:rPr sz="2200" spc="-20" dirty="0">
                <a:latin typeface="Palatino Linotype"/>
                <a:cs typeface="Palatino Linotype"/>
              </a:rPr>
              <a:t>Huge:</a:t>
            </a:r>
            <a:r>
              <a:rPr sz="2200" spc="119" dirty="0">
                <a:latin typeface="Palatino Linotype"/>
                <a:cs typeface="Palatino Linotype"/>
              </a:rPr>
              <a:t> </a:t>
            </a:r>
            <a:r>
              <a:rPr sz="2200" spc="-20" dirty="0">
                <a:latin typeface="Palatino Linotype"/>
                <a:cs typeface="Palatino Linotype"/>
              </a:rPr>
              <a:t>over</a:t>
            </a:r>
            <a:r>
              <a:rPr sz="2200" spc="-10" dirty="0">
                <a:latin typeface="Palatino Linotype"/>
                <a:cs typeface="Palatino Linotype"/>
              </a:rPr>
              <a:t> </a:t>
            </a:r>
            <a:r>
              <a:rPr sz="2200" spc="-20" dirty="0">
                <a:latin typeface="Palatino Linotype"/>
                <a:cs typeface="Palatino Linotype"/>
              </a:rPr>
              <a:t>90</a:t>
            </a:r>
            <a:r>
              <a:rPr sz="2200" spc="-10" dirty="0">
                <a:latin typeface="Palatino Linotype"/>
                <a:cs typeface="Palatino Linotype"/>
              </a:rPr>
              <a:t> millions (!)</a:t>
            </a:r>
            <a:r>
              <a:rPr sz="2200" spc="119" dirty="0">
                <a:latin typeface="Palatino Linotype"/>
                <a:cs typeface="Palatino Linotype"/>
              </a:rPr>
              <a:t> </a:t>
            </a:r>
            <a:r>
              <a:rPr sz="2200" spc="-10" dirty="0">
                <a:latin typeface="Palatino Linotype"/>
                <a:cs typeface="Palatino Linotype"/>
              </a:rPr>
              <a:t>patents;</a:t>
            </a:r>
            <a:endParaRPr sz="2200">
              <a:latin typeface="Palatino Linotype"/>
              <a:cs typeface="Palatino Linotype"/>
            </a:endParaRPr>
          </a:p>
        </p:txBody>
      </p:sp>
    </p:spTree>
    <p:extLst>
      <p:ext uri="{BB962C8B-B14F-4D97-AF65-F5344CB8AC3E}">
        <p14:creationId xmlns:p14="http://schemas.microsoft.com/office/powerpoint/2010/main" val="66292665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9027" y="49037"/>
            <a:ext cx="7170355" cy="884619"/>
          </a:xfrm>
          <a:prstGeom prst="rect">
            <a:avLst/>
          </a:prstGeom>
        </p:spPr>
        <p:txBody>
          <a:bodyPr vert="horz" wrap="square" lIns="0" tIns="0" rIns="0" bIns="0" rtlCol="0">
            <a:spAutoFit/>
          </a:bodyPr>
          <a:lstStyle/>
          <a:p>
            <a:pPr marL="25179">
              <a:tabLst>
                <a:tab pos="2145253" algn="l"/>
                <a:tab pos="3715164" algn="l"/>
                <a:tab pos="5618698" algn="l"/>
              </a:tabLst>
            </a:pPr>
            <a:r>
              <a:rPr sz="1200" spc="-119" dirty="0">
                <a:solidFill>
                  <a:srgbClr val="2F6995"/>
                </a:solidFill>
                <a:latin typeface="Palatino Linotype"/>
                <a:cs typeface="Palatino Linotype"/>
              </a:rPr>
              <a:t>T</a:t>
            </a:r>
            <a:r>
              <a:rPr sz="1200" spc="-10" dirty="0">
                <a:solidFill>
                  <a:srgbClr val="2F6995"/>
                </a:solidFill>
                <a:latin typeface="Palatino Linotype"/>
                <a:cs typeface="Palatino Linotype"/>
              </a:rPr>
              <a:t>oy Example</a:t>
            </a:r>
            <a:r>
              <a:rPr sz="1200" dirty="0">
                <a:solidFill>
                  <a:srgbClr val="2F6995"/>
                </a:solidFill>
                <a:latin typeface="Palatino Linotype"/>
                <a:cs typeface="Palatino Linotype"/>
              </a:rPr>
              <a:t>	</a:t>
            </a:r>
            <a:r>
              <a:rPr sz="1200" spc="-10" dirty="0">
                <a:solidFill>
                  <a:srgbClr val="2F6995"/>
                </a:solidFill>
                <a:latin typeface="Palatino Linotype"/>
                <a:cs typeface="Palatino Linotype"/>
              </a:rPr>
              <a:t>Data</a:t>
            </a:r>
            <a:r>
              <a:rPr sz="1200" dirty="0">
                <a:solidFill>
                  <a:srgbClr val="2F6995"/>
                </a:solidFill>
                <a:latin typeface="Palatino Linotype"/>
                <a:cs typeface="Palatino Linotype"/>
              </a:rPr>
              <a:t>	</a:t>
            </a:r>
            <a:r>
              <a:rPr sz="1200" spc="-10" dirty="0">
                <a:solidFill>
                  <a:srgbClr val="042F60"/>
                </a:solidFill>
                <a:latin typeface="Palatino Linotype"/>
                <a:cs typeface="Palatino Linotype"/>
              </a:rPr>
              <a:t>Empirical</a:t>
            </a:r>
            <a:r>
              <a:rPr sz="1200" dirty="0">
                <a:solidFill>
                  <a:srgbClr val="042F60"/>
                </a:solidFill>
                <a:latin typeface="Palatino Linotype"/>
                <a:cs typeface="Palatino Linotype"/>
              </a:rPr>
              <a:t>	</a:t>
            </a:r>
            <a:r>
              <a:rPr sz="1200" spc="-10" dirty="0">
                <a:solidFill>
                  <a:srgbClr val="2F6995"/>
                </a:solidFill>
                <a:latin typeface="Palatino Linotype"/>
                <a:cs typeface="Palatino Linotype"/>
              </a:rPr>
              <a:t>Economic Implications</a:t>
            </a:r>
            <a:endParaRPr sz="1200">
              <a:latin typeface="Palatino Linotype"/>
              <a:cs typeface="Palatino Linotype"/>
            </a:endParaRPr>
          </a:p>
          <a:p>
            <a:pPr>
              <a:spcBef>
                <a:spcPts val="79"/>
              </a:spcBef>
            </a:pPr>
            <a:endParaRPr sz="1600">
              <a:latin typeface="Times New Roman"/>
              <a:cs typeface="Times New Roman"/>
            </a:endParaRPr>
          </a:p>
          <a:p>
            <a:pPr marL="33992"/>
            <a:r>
              <a:rPr sz="2800" spc="159" dirty="0">
                <a:solidFill>
                  <a:srgbClr val="042F60"/>
                </a:solidFill>
                <a:latin typeface="Palatino Linotype"/>
                <a:cs typeface="Palatino Linotype"/>
              </a:rPr>
              <a:t>T</a:t>
            </a:r>
            <a:r>
              <a:rPr sz="2300" spc="109" dirty="0">
                <a:solidFill>
                  <a:srgbClr val="042F60"/>
                </a:solidFill>
                <a:latin typeface="Palatino Linotype"/>
                <a:cs typeface="Palatino Linotype"/>
              </a:rPr>
              <a:t>ECHNOLOG</a:t>
            </a:r>
            <a:r>
              <a:rPr sz="2300" spc="-20" dirty="0">
                <a:solidFill>
                  <a:srgbClr val="042F60"/>
                </a:solidFill>
                <a:latin typeface="Palatino Linotype"/>
                <a:cs typeface="Palatino Linotype"/>
              </a:rPr>
              <a:t>Y</a:t>
            </a:r>
            <a:r>
              <a:rPr sz="2300" spc="278" dirty="0">
                <a:solidFill>
                  <a:srgbClr val="042F60"/>
                </a:solidFill>
                <a:latin typeface="Palatino Linotype"/>
                <a:cs typeface="Palatino Linotype"/>
              </a:rPr>
              <a:t> </a:t>
            </a:r>
            <a:r>
              <a:rPr sz="2800" spc="149" dirty="0">
                <a:solidFill>
                  <a:srgbClr val="042F60"/>
                </a:solidFill>
                <a:latin typeface="Palatino Linotype"/>
                <a:cs typeface="Palatino Linotype"/>
              </a:rPr>
              <a:t>S</a:t>
            </a:r>
            <a:r>
              <a:rPr sz="2300" spc="-89" dirty="0">
                <a:solidFill>
                  <a:srgbClr val="042F60"/>
                </a:solidFill>
                <a:latin typeface="Palatino Linotype"/>
                <a:cs typeface="Palatino Linotype"/>
              </a:rPr>
              <a:t>P</a:t>
            </a:r>
            <a:r>
              <a:rPr sz="2300" spc="109" dirty="0">
                <a:solidFill>
                  <a:srgbClr val="042F60"/>
                </a:solidFill>
                <a:latin typeface="Palatino Linotype"/>
                <a:cs typeface="Palatino Linotype"/>
              </a:rPr>
              <a:t>AC</a:t>
            </a:r>
            <a:r>
              <a:rPr sz="2300" spc="-20" dirty="0">
                <a:solidFill>
                  <a:srgbClr val="042F60"/>
                </a:solidFill>
                <a:latin typeface="Palatino Linotype"/>
                <a:cs typeface="Palatino Linotype"/>
              </a:rPr>
              <a:t>E</a:t>
            </a:r>
            <a:r>
              <a:rPr sz="2300" spc="278" dirty="0">
                <a:solidFill>
                  <a:srgbClr val="042F60"/>
                </a:solidFill>
                <a:latin typeface="Palatino Linotype"/>
                <a:cs typeface="Palatino Linotype"/>
              </a:rPr>
              <a:t> </a:t>
            </a:r>
            <a:r>
              <a:rPr sz="2800" spc="10" dirty="0">
                <a:solidFill>
                  <a:srgbClr val="042F60"/>
                </a:solidFill>
                <a:latin typeface="Palatino Linotype"/>
                <a:cs typeface="Palatino Linotype"/>
              </a:rPr>
              <a:t>-</a:t>
            </a:r>
            <a:r>
              <a:rPr sz="2800" spc="159" dirty="0">
                <a:solidFill>
                  <a:srgbClr val="042F60"/>
                </a:solidFill>
                <a:latin typeface="Palatino Linotype"/>
                <a:cs typeface="Palatino Linotype"/>
              </a:rPr>
              <a:t> F</a:t>
            </a:r>
            <a:r>
              <a:rPr sz="2300" spc="109" dirty="0">
                <a:solidFill>
                  <a:srgbClr val="042F60"/>
                </a:solidFill>
                <a:latin typeface="Palatino Linotype"/>
                <a:cs typeface="Palatino Linotype"/>
              </a:rPr>
              <a:t>IR</a:t>
            </a:r>
            <a:r>
              <a:rPr sz="2300" spc="-30" dirty="0">
                <a:solidFill>
                  <a:srgbClr val="042F60"/>
                </a:solidFill>
                <a:latin typeface="Palatino Linotype"/>
                <a:cs typeface="Palatino Linotype"/>
              </a:rPr>
              <a:t>M</a:t>
            </a:r>
            <a:r>
              <a:rPr sz="2300" spc="278" dirty="0">
                <a:solidFill>
                  <a:srgbClr val="042F60"/>
                </a:solidFill>
                <a:latin typeface="Palatino Linotype"/>
                <a:cs typeface="Palatino Linotype"/>
              </a:rPr>
              <a:t> </a:t>
            </a:r>
            <a:r>
              <a:rPr sz="2300" spc="109" dirty="0">
                <a:solidFill>
                  <a:srgbClr val="042F60"/>
                </a:solidFill>
                <a:latin typeface="Palatino Linotype"/>
                <a:cs typeface="Palatino Linotype"/>
              </a:rPr>
              <a:t>LEVE</a:t>
            </a:r>
            <a:r>
              <a:rPr sz="2300" spc="-20" dirty="0">
                <a:solidFill>
                  <a:srgbClr val="042F60"/>
                </a:solidFill>
                <a:latin typeface="Palatino Linotype"/>
                <a:cs typeface="Palatino Linotype"/>
              </a:rPr>
              <a:t>L</a:t>
            </a:r>
            <a:endParaRPr sz="2300">
              <a:latin typeface="Palatino Linotype"/>
              <a:cs typeface="Palatino Linotype"/>
            </a:endParaRPr>
          </a:p>
        </p:txBody>
      </p:sp>
      <p:sp>
        <p:nvSpPr>
          <p:cNvPr id="3" name="object 3"/>
          <p:cNvSpPr txBox="1"/>
          <p:nvPr/>
        </p:nvSpPr>
        <p:spPr>
          <a:xfrm>
            <a:off x="8563335" y="49036"/>
            <a:ext cx="387927" cy="184666"/>
          </a:xfrm>
          <a:prstGeom prst="rect">
            <a:avLst/>
          </a:prstGeom>
        </p:spPr>
        <p:txBody>
          <a:bodyPr vert="horz" wrap="square" lIns="0" tIns="0" rIns="0" bIns="0" rtlCol="0">
            <a:spAutoFit/>
          </a:bodyPr>
          <a:lstStyle/>
          <a:p>
            <a:pPr marL="25179"/>
            <a:r>
              <a:rPr sz="1200" spc="-10" dirty="0">
                <a:solidFill>
                  <a:srgbClr val="2F6995"/>
                </a:solidFill>
                <a:latin typeface="Palatino Linotype"/>
                <a:cs typeface="Palatino Linotype"/>
              </a:rPr>
              <a:t>Scale</a:t>
            </a:r>
            <a:endParaRPr sz="1200">
              <a:latin typeface="Palatino Linotype"/>
              <a:cs typeface="Palatino Linotype"/>
            </a:endParaRPr>
          </a:p>
        </p:txBody>
      </p:sp>
      <p:sp>
        <p:nvSpPr>
          <p:cNvPr id="4" name="object 4"/>
          <p:cNvSpPr/>
          <p:nvPr/>
        </p:nvSpPr>
        <p:spPr>
          <a:xfrm>
            <a:off x="821145" y="1212995"/>
            <a:ext cx="7497596" cy="5166001"/>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68830155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9028" y="49037"/>
            <a:ext cx="5175302" cy="884619"/>
          </a:xfrm>
          <a:prstGeom prst="rect">
            <a:avLst/>
          </a:prstGeom>
        </p:spPr>
        <p:txBody>
          <a:bodyPr vert="horz" wrap="square" lIns="0" tIns="0" rIns="0" bIns="0" rtlCol="0">
            <a:spAutoFit/>
          </a:bodyPr>
          <a:lstStyle/>
          <a:p>
            <a:pPr marL="25179">
              <a:tabLst>
                <a:tab pos="2145253" algn="l"/>
                <a:tab pos="3715164" algn="l"/>
              </a:tabLst>
            </a:pPr>
            <a:r>
              <a:rPr sz="1200" spc="-119" dirty="0">
                <a:solidFill>
                  <a:srgbClr val="2F6995"/>
                </a:solidFill>
                <a:latin typeface="Palatino Linotype"/>
                <a:cs typeface="Palatino Linotype"/>
              </a:rPr>
              <a:t>T</a:t>
            </a:r>
            <a:r>
              <a:rPr sz="1200" spc="-10" dirty="0">
                <a:solidFill>
                  <a:srgbClr val="2F6995"/>
                </a:solidFill>
                <a:latin typeface="Palatino Linotype"/>
                <a:cs typeface="Palatino Linotype"/>
              </a:rPr>
              <a:t>oy Example</a:t>
            </a:r>
            <a:r>
              <a:rPr sz="1200" dirty="0">
                <a:solidFill>
                  <a:srgbClr val="2F6995"/>
                </a:solidFill>
                <a:latin typeface="Palatino Linotype"/>
                <a:cs typeface="Palatino Linotype"/>
              </a:rPr>
              <a:t>	</a:t>
            </a:r>
            <a:r>
              <a:rPr sz="1200" spc="-10" dirty="0">
                <a:solidFill>
                  <a:srgbClr val="2F6995"/>
                </a:solidFill>
                <a:latin typeface="Palatino Linotype"/>
                <a:cs typeface="Palatino Linotype"/>
              </a:rPr>
              <a:t>Data</a:t>
            </a:r>
            <a:r>
              <a:rPr sz="1200" dirty="0">
                <a:solidFill>
                  <a:srgbClr val="2F6995"/>
                </a:solidFill>
                <a:latin typeface="Palatino Linotype"/>
                <a:cs typeface="Palatino Linotype"/>
              </a:rPr>
              <a:t>	</a:t>
            </a:r>
            <a:r>
              <a:rPr sz="1200" spc="-10" dirty="0">
                <a:solidFill>
                  <a:srgbClr val="2F6995"/>
                </a:solidFill>
                <a:latin typeface="Palatino Linotype"/>
                <a:cs typeface="Palatino Linotype"/>
              </a:rPr>
              <a:t>Empirical</a:t>
            </a:r>
            <a:endParaRPr sz="1200">
              <a:latin typeface="Palatino Linotype"/>
              <a:cs typeface="Palatino Linotype"/>
            </a:endParaRPr>
          </a:p>
          <a:p>
            <a:pPr>
              <a:spcBef>
                <a:spcPts val="79"/>
              </a:spcBef>
            </a:pPr>
            <a:endParaRPr sz="1600">
              <a:latin typeface="Times New Roman"/>
              <a:cs typeface="Times New Roman"/>
            </a:endParaRPr>
          </a:p>
          <a:p>
            <a:pPr marL="33992"/>
            <a:r>
              <a:rPr sz="2800" spc="159" dirty="0">
                <a:solidFill>
                  <a:srgbClr val="042F60"/>
                </a:solidFill>
                <a:latin typeface="Palatino Linotype"/>
                <a:cs typeface="Palatino Linotype"/>
              </a:rPr>
              <a:t>R</a:t>
            </a:r>
            <a:r>
              <a:rPr sz="2300" spc="109" dirty="0">
                <a:solidFill>
                  <a:srgbClr val="042F60"/>
                </a:solidFill>
                <a:latin typeface="Palatino Linotype"/>
                <a:cs typeface="Palatino Linotype"/>
              </a:rPr>
              <a:t>EGIONA</a:t>
            </a:r>
            <a:r>
              <a:rPr sz="2300" spc="-20" dirty="0">
                <a:solidFill>
                  <a:srgbClr val="042F60"/>
                </a:solidFill>
                <a:latin typeface="Palatino Linotype"/>
                <a:cs typeface="Palatino Linotype"/>
              </a:rPr>
              <a:t>L</a:t>
            </a:r>
            <a:r>
              <a:rPr sz="2300" spc="278" dirty="0">
                <a:solidFill>
                  <a:srgbClr val="042F60"/>
                </a:solidFill>
                <a:latin typeface="Palatino Linotype"/>
                <a:cs typeface="Palatino Linotype"/>
              </a:rPr>
              <a:t> </a:t>
            </a:r>
            <a:r>
              <a:rPr sz="2800" spc="-69" dirty="0">
                <a:solidFill>
                  <a:srgbClr val="042F60"/>
                </a:solidFill>
                <a:latin typeface="Palatino Linotype"/>
                <a:cs typeface="Palatino Linotype"/>
              </a:rPr>
              <a:t>P</a:t>
            </a:r>
            <a:r>
              <a:rPr sz="2300" spc="-50" dirty="0">
                <a:solidFill>
                  <a:srgbClr val="042F60"/>
                </a:solidFill>
                <a:latin typeface="Palatino Linotype"/>
                <a:cs typeface="Palatino Linotype"/>
              </a:rPr>
              <a:t>A</a:t>
            </a:r>
            <a:r>
              <a:rPr sz="2300" spc="109" dirty="0">
                <a:solidFill>
                  <a:srgbClr val="042F60"/>
                </a:solidFill>
                <a:latin typeface="Palatino Linotype"/>
                <a:cs typeface="Palatino Linotype"/>
              </a:rPr>
              <a:t>TENTIN</a:t>
            </a:r>
            <a:r>
              <a:rPr sz="2300" spc="-20" dirty="0">
                <a:solidFill>
                  <a:srgbClr val="042F60"/>
                </a:solidFill>
                <a:latin typeface="Palatino Linotype"/>
                <a:cs typeface="Palatino Linotype"/>
              </a:rPr>
              <a:t>G</a:t>
            </a:r>
            <a:r>
              <a:rPr sz="2300" spc="278" dirty="0">
                <a:solidFill>
                  <a:srgbClr val="042F60"/>
                </a:solidFill>
                <a:latin typeface="Palatino Linotype"/>
                <a:cs typeface="Palatino Linotype"/>
              </a:rPr>
              <a:t> </a:t>
            </a:r>
            <a:r>
              <a:rPr sz="2800" spc="159" dirty="0">
                <a:solidFill>
                  <a:srgbClr val="042F60"/>
                </a:solidFill>
                <a:latin typeface="Palatino Linotype"/>
                <a:cs typeface="Palatino Linotype"/>
              </a:rPr>
              <a:t>F</a:t>
            </a:r>
            <a:r>
              <a:rPr sz="2300" spc="109" dirty="0">
                <a:solidFill>
                  <a:srgbClr val="042F60"/>
                </a:solidFill>
                <a:latin typeface="Palatino Linotype"/>
                <a:cs typeface="Palatino Linotype"/>
              </a:rPr>
              <a:t>ITNES</a:t>
            </a:r>
            <a:r>
              <a:rPr sz="2300" spc="-20" dirty="0">
                <a:solidFill>
                  <a:srgbClr val="042F60"/>
                </a:solidFill>
                <a:latin typeface="Palatino Linotype"/>
                <a:cs typeface="Palatino Linotype"/>
              </a:rPr>
              <a:t>S</a:t>
            </a:r>
            <a:endParaRPr sz="2300">
              <a:latin typeface="Palatino Linotype"/>
              <a:cs typeface="Palatino Linotype"/>
            </a:endParaRPr>
          </a:p>
        </p:txBody>
      </p:sp>
      <p:sp>
        <p:nvSpPr>
          <p:cNvPr id="3" name="object 3"/>
          <p:cNvSpPr txBox="1"/>
          <p:nvPr/>
        </p:nvSpPr>
        <p:spPr>
          <a:xfrm>
            <a:off x="5785511" y="49036"/>
            <a:ext cx="1574380" cy="184666"/>
          </a:xfrm>
          <a:prstGeom prst="rect">
            <a:avLst/>
          </a:prstGeom>
        </p:spPr>
        <p:txBody>
          <a:bodyPr vert="horz" wrap="square" lIns="0" tIns="0" rIns="0" bIns="0" rtlCol="0">
            <a:spAutoFit/>
          </a:bodyPr>
          <a:lstStyle/>
          <a:p>
            <a:pPr marL="25179"/>
            <a:r>
              <a:rPr sz="1200" spc="-10" dirty="0">
                <a:solidFill>
                  <a:srgbClr val="042F60"/>
                </a:solidFill>
                <a:latin typeface="Palatino Linotype"/>
                <a:cs typeface="Palatino Linotype"/>
              </a:rPr>
              <a:t>Economic Implications</a:t>
            </a:r>
            <a:endParaRPr sz="1200">
              <a:latin typeface="Palatino Linotype"/>
              <a:cs typeface="Palatino Linotype"/>
            </a:endParaRPr>
          </a:p>
        </p:txBody>
      </p:sp>
      <p:sp>
        <p:nvSpPr>
          <p:cNvPr id="4" name="object 4"/>
          <p:cNvSpPr txBox="1"/>
          <p:nvPr/>
        </p:nvSpPr>
        <p:spPr>
          <a:xfrm>
            <a:off x="8563325" y="49036"/>
            <a:ext cx="387927" cy="184666"/>
          </a:xfrm>
          <a:prstGeom prst="rect">
            <a:avLst/>
          </a:prstGeom>
        </p:spPr>
        <p:txBody>
          <a:bodyPr vert="horz" wrap="square" lIns="0" tIns="0" rIns="0" bIns="0" rtlCol="0">
            <a:spAutoFit/>
          </a:bodyPr>
          <a:lstStyle/>
          <a:p>
            <a:pPr marL="25179"/>
            <a:r>
              <a:rPr sz="1200" spc="-10" dirty="0">
                <a:solidFill>
                  <a:srgbClr val="2F6995"/>
                </a:solidFill>
                <a:latin typeface="Palatino Linotype"/>
                <a:cs typeface="Palatino Linotype"/>
              </a:rPr>
              <a:t>Scale</a:t>
            </a:r>
            <a:endParaRPr sz="1200">
              <a:latin typeface="Palatino Linotype"/>
              <a:cs typeface="Palatino Linotype"/>
            </a:endParaRPr>
          </a:p>
        </p:txBody>
      </p:sp>
      <p:sp>
        <p:nvSpPr>
          <p:cNvPr id="5" name="object 5"/>
          <p:cNvSpPr/>
          <p:nvPr/>
        </p:nvSpPr>
        <p:spPr>
          <a:xfrm>
            <a:off x="1713733" y="1417478"/>
            <a:ext cx="5712329" cy="4654909"/>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23984316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9027" y="49037"/>
            <a:ext cx="5186638" cy="884619"/>
          </a:xfrm>
          <a:prstGeom prst="rect">
            <a:avLst/>
          </a:prstGeom>
        </p:spPr>
        <p:txBody>
          <a:bodyPr vert="horz" wrap="square" lIns="0" tIns="0" rIns="0" bIns="0" rtlCol="0">
            <a:spAutoFit/>
          </a:bodyPr>
          <a:lstStyle/>
          <a:p>
            <a:pPr marL="25179">
              <a:tabLst>
                <a:tab pos="2145253" algn="l"/>
                <a:tab pos="3715164" algn="l"/>
              </a:tabLst>
            </a:pPr>
            <a:r>
              <a:rPr sz="1200" spc="-119" dirty="0">
                <a:solidFill>
                  <a:srgbClr val="2F6995"/>
                </a:solidFill>
                <a:latin typeface="Palatino Linotype"/>
                <a:cs typeface="Palatino Linotype"/>
              </a:rPr>
              <a:t>T</a:t>
            </a:r>
            <a:r>
              <a:rPr sz="1200" spc="-10" dirty="0">
                <a:solidFill>
                  <a:srgbClr val="2F6995"/>
                </a:solidFill>
                <a:latin typeface="Palatino Linotype"/>
                <a:cs typeface="Palatino Linotype"/>
              </a:rPr>
              <a:t>oy Example</a:t>
            </a:r>
            <a:r>
              <a:rPr sz="1200" dirty="0">
                <a:solidFill>
                  <a:srgbClr val="2F6995"/>
                </a:solidFill>
                <a:latin typeface="Palatino Linotype"/>
                <a:cs typeface="Palatino Linotype"/>
              </a:rPr>
              <a:t>	</a:t>
            </a:r>
            <a:r>
              <a:rPr sz="1200" spc="-10" dirty="0">
                <a:solidFill>
                  <a:srgbClr val="2F6995"/>
                </a:solidFill>
                <a:latin typeface="Palatino Linotype"/>
                <a:cs typeface="Palatino Linotype"/>
              </a:rPr>
              <a:t>Data</a:t>
            </a:r>
            <a:r>
              <a:rPr sz="1200" dirty="0">
                <a:solidFill>
                  <a:srgbClr val="2F6995"/>
                </a:solidFill>
                <a:latin typeface="Palatino Linotype"/>
                <a:cs typeface="Palatino Linotype"/>
              </a:rPr>
              <a:t>	</a:t>
            </a:r>
            <a:r>
              <a:rPr sz="1200" spc="-10" dirty="0">
                <a:solidFill>
                  <a:srgbClr val="2F6995"/>
                </a:solidFill>
                <a:latin typeface="Palatino Linotype"/>
                <a:cs typeface="Palatino Linotype"/>
              </a:rPr>
              <a:t>Empirical</a:t>
            </a:r>
            <a:endParaRPr sz="1200">
              <a:latin typeface="Palatino Linotype"/>
              <a:cs typeface="Palatino Linotype"/>
            </a:endParaRPr>
          </a:p>
          <a:p>
            <a:pPr>
              <a:spcBef>
                <a:spcPts val="79"/>
              </a:spcBef>
            </a:pPr>
            <a:endParaRPr sz="1600">
              <a:latin typeface="Times New Roman"/>
              <a:cs typeface="Times New Roman"/>
            </a:endParaRPr>
          </a:p>
          <a:p>
            <a:pPr marL="33992"/>
            <a:r>
              <a:rPr sz="2800" spc="159" dirty="0">
                <a:solidFill>
                  <a:srgbClr val="042F60"/>
                </a:solidFill>
                <a:latin typeface="Palatino Linotype"/>
                <a:cs typeface="Palatino Linotype"/>
              </a:rPr>
              <a:t>R</a:t>
            </a:r>
            <a:r>
              <a:rPr sz="2300" spc="109" dirty="0">
                <a:solidFill>
                  <a:srgbClr val="042F60"/>
                </a:solidFill>
                <a:latin typeface="Palatino Linotype"/>
                <a:cs typeface="Palatino Linotype"/>
              </a:rPr>
              <a:t>EGIONA</a:t>
            </a:r>
            <a:r>
              <a:rPr sz="2300" spc="-20" dirty="0">
                <a:solidFill>
                  <a:srgbClr val="042F60"/>
                </a:solidFill>
                <a:latin typeface="Palatino Linotype"/>
                <a:cs typeface="Palatino Linotype"/>
              </a:rPr>
              <a:t>L</a:t>
            </a:r>
            <a:r>
              <a:rPr sz="2300" spc="278" dirty="0">
                <a:solidFill>
                  <a:srgbClr val="042F60"/>
                </a:solidFill>
                <a:latin typeface="Palatino Linotype"/>
                <a:cs typeface="Palatino Linotype"/>
              </a:rPr>
              <a:t> </a:t>
            </a:r>
            <a:r>
              <a:rPr sz="2800" spc="159" dirty="0">
                <a:solidFill>
                  <a:srgbClr val="042F60"/>
                </a:solidFill>
                <a:latin typeface="Palatino Linotype"/>
                <a:cs typeface="Palatino Linotype"/>
              </a:rPr>
              <a:t>E</a:t>
            </a:r>
            <a:r>
              <a:rPr sz="2300" spc="109" dirty="0">
                <a:solidFill>
                  <a:srgbClr val="042F60"/>
                </a:solidFill>
                <a:latin typeface="Palatino Linotype"/>
                <a:cs typeface="Palatino Linotype"/>
              </a:rPr>
              <a:t>XPO</a:t>
            </a:r>
            <a:r>
              <a:rPr sz="2300" spc="30" dirty="0">
                <a:solidFill>
                  <a:srgbClr val="042F60"/>
                </a:solidFill>
                <a:latin typeface="Palatino Linotype"/>
                <a:cs typeface="Palatino Linotype"/>
              </a:rPr>
              <a:t>R</a:t>
            </a:r>
            <a:r>
              <a:rPr sz="2300" spc="109" dirty="0">
                <a:solidFill>
                  <a:srgbClr val="042F60"/>
                </a:solidFill>
                <a:latin typeface="Palatino Linotype"/>
                <a:cs typeface="Palatino Linotype"/>
              </a:rPr>
              <a:t>TIN</a:t>
            </a:r>
            <a:r>
              <a:rPr sz="2300" spc="-20" dirty="0">
                <a:solidFill>
                  <a:srgbClr val="042F60"/>
                </a:solidFill>
                <a:latin typeface="Palatino Linotype"/>
                <a:cs typeface="Palatino Linotype"/>
              </a:rPr>
              <a:t>G</a:t>
            </a:r>
            <a:r>
              <a:rPr sz="2300" spc="278" dirty="0">
                <a:solidFill>
                  <a:srgbClr val="042F60"/>
                </a:solidFill>
                <a:latin typeface="Palatino Linotype"/>
                <a:cs typeface="Palatino Linotype"/>
              </a:rPr>
              <a:t> </a:t>
            </a:r>
            <a:r>
              <a:rPr sz="2800" spc="159" dirty="0">
                <a:solidFill>
                  <a:srgbClr val="042F60"/>
                </a:solidFill>
                <a:latin typeface="Palatino Linotype"/>
                <a:cs typeface="Palatino Linotype"/>
              </a:rPr>
              <a:t>F</a:t>
            </a:r>
            <a:r>
              <a:rPr sz="2300" spc="109" dirty="0">
                <a:solidFill>
                  <a:srgbClr val="042F60"/>
                </a:solidFill>
                <a:latin typeface="Palatino Linotype"/>
                <a:cs typeface="Palatino Linotype"/>
              </a:rPr>
              <a:t>ITNES</a:t>
            </a:r>
            <a:r>
              <a:rPr sz="2300" spc="-20" dirty="0">
                <a:solidFill>
                  <a:srgbClr val="042F60"/>
                </a:solidFill>
                <a:latin typeface="Palatino Linotype"/>
                <a:cs typeface="Palatino Linotype"/>
              </a:rPr>
              <a:t>S</a:t>
            </a:r>
            <a:endParaRPr sz="2300">
              <a:latin typeface="Palatino Linotype"/>
              <a:cs typeface="Palatino Linotype"/>
            </a:endParaRPr>
          </a:p>
        </p:txBody>
      </p:sp>
      <p:sp>
        <p:nvSpPr>
          <p:cNvPr id="3" name="object 3"/>
          <p:cNvSpPr txBox="1"/>
          <p:nvPr/>
        </p:nvSpPr>
        <p:spPr>
          <a:xfrm>
            <a:off x="5785511" y="49036"/>
            <a:ext cx="1574380" cy="184666"/>
          </a:xfrm>
          <a:prstGeom prst="rect">
            <a:avLst/>
          </a:prstGeom>
        </p:spPr>
        <p:txBody>
          <a:bodyPr vert="horz" wrap="square" lIns="0" tIns="0" rIns="0" bIns="0" rtlCol="0">
            <a:spAutoFit/>
          </a:bodyPr>
          <a:lstStyle/>
          <a:p>
            <a:pPr marL="25179"/>
            <a:r>
              <a:rPr sz="1200" spc="-10" dirty="0">
                <a:solidFill>
                  <a:srgbClr val="042F60"/>
                </a:solidFill>
                <a:latin typeface="Palatino Linotype"/>
                <a:cs typeface="Palatino Linotype"/>
              </a:rPr>
              <a:t>Economic Implications</a:t>
            </a:r>
            <a:endParaRPr sz="1200">
              <a:latin typeface="Palatino Linotype"/>
              <a:cs typeface="Palatino Linotype"/>
            </a:endParaRPr>
          </a:p>
        </p:txBody>
      </p:sp>
      <p:sp>
        <p:nvSpPr>
          <p:cNvPr id="4" name="object 4"/>
          <p:cNvSpPr txBox="1"/>
          <p:nvPr/>
        </p:nvSpPr>
        <p:spPr>
          <a:xfrm>
            <a:off x="8563325" y="49036"/>
            <a:ext cx="387927" cy="184666"/>
          </a:xfrm>
          <a:prstGeom prst="rect">
            <a:avLst/>
          </a:prstGeom>
        </p:spPr>
        <p:txBody>
          <a:bodyPr vert="horz" wrap="square" lIns="0" tIns="0" rIns="0" bIns="0" rtlCol="0">
            <a:spAutoFit/>
          </a:bodyPr>
          <a:lstStyle/>
          <a:p>
            <a:pPr marL="25179"/>
            <a:r>
              <a:rPr sz="1200" spc="-10" dirty="0">
                <a:solidFill>
                  <a:srgbClr val="2F6995"/>
                </a:solidFill>
                <a:latin typeface="Palatino Linotype"/>
                <a:cs typeface="Palatino Linotype"/>
              </a:rPr>
              <a:t>Scale</a:t>
            </a:r>
            <a:endParaRPr sz="1200">
              <a:latin typeface="Palatino Linotype"/>
              <a:cs typeface="Palatino Linotype"/>
            </a:endParaRPr>
          </a:p>
        </p:txBody>
      </p:sp>
      <p:sp>
        <p:nvSpPr>
          <p:cNvPr id="5" name="object 5"/>
          <p:cNvSpPr/>
          <p:nvPr/>
        </p:nvSpPr>
        <p:spPr>
          <a:xfrm>
            <a:off x="1713733" y="1417478"/>
            <a:ext cx="5712329" cy="4654909"/>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57365614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extShape 1"/>
          <p:cNvSpPr txBox="1"/>
          <p:nvPr/>
        </p:nvSpPr>
        <p:spPr>
          <a:xfrm>
            <a:off x="443177" y="533235"/>
            <a:ext cx="8764959" cy="1144998"/>
          </a:xfrm>
          <a:prstGeom prst="rect">
            <a:avLst/>
          </a:prstGeom>
        </p:spPr>
        <p:txBody>
          <a:bodyPr lIns="0" tIns="0" rIns="0" bIns="0"/>
          <a:lstStyle/>
          <a:p>
            <a:pPr>
              <a:lnSpc>
                <a:spcPct val="100000"/>
              </a:lnSpc>
            </a:pPr>
            <a:r>
              <a:rPr lang="it-IT" sz="2800" u="sng" dirty="0">
                <a:solidFill>
                  <a:srgbClr val="3333B2"/>
                </a:solidFill>
                <a:latin typeface="Tahoma"/>
              </a:rPr>
              <a:t>The Space of </a:t>
            </a:r>
            <a:r>
              <a:rPr lang="it-IT" sz="2800" u="sng" dirty="0" err="1">
                <a:solidFill>
                  <a:srgbClr val="3333B2"/>
                </a:solidFill>
                <a:latin typeface="Tahoma"/>
              </a:rPr>
              <a:t>Patents-</a:t>
            </a:r>
            <a:r>
              <a:rPr lang="it-IT" sz="2800" u="sng" dirty="0" err="1" smtClean="0">
                <a:solidFill>
                  <a:srgbClr val="3333B2"/>
                </a:solidFill>
                <a:latin typeface="Tahoma"/>
              </a:rPr>
              <a:t>Products</a:t>
            </a:r>
            <a:r>
              <a:rPr lang="it-IT" sz="2800" u="sng" dirty="0" smtClean="0">
                <a:solidFill>
                  <a:srgbClr val="3333B2"/>
                </a:solidFill>
                <a:latin typeface="Tahoma"/>
              </a:rPr>
              <a:t> (</a:t>
            </a:r>
            <a:r>
              <a:rPr lang="it-IT" sz="2800" u="sng" dirty="0" err="1" smtClean="0">
                <a:solidFill>
                  <a:srgbClr val="3333B2"/>
                </a:solidFill>
                <a:latin typeface="Tahoma"/>
              </a:rPr>
              <a:t>preliminary</a:t>
            </a:r>
            <a:r>
              <a:rPr lang="it-IT" sz="2800" u="sng" dirty="0" smtClean="0">
                <a:solidFill>
                  <a:srgbClr val="3333B2"/>
                </a:solidFill>
                <a:latin typeface="Tahoma"/>
              </a:rPr>
              <a:t> </a:t>
            </a:r>
            <a:r>
              <a:rPr lang="it-IT" sz="2800" u="sng" dirty="0" err="1" smtClean="0">
                <a:solidFill>
                  <a:srgbClr val="3333B2"/>
                </a:solidFill>
                <a:latin typeface="Tahoma"/>
              </a:rPr>
              <a:t>analysis</a:t>
            </a:r>
            <a:r>
              <a:rPr lang="it-IT" sz="2800" u="sng" dirty="0" smtClean="0">
                <a:solidFill>
                  <a:srgbClr val="3333B2"/>
                </a:solidFill>
                <a:latin typeface="Tahoma"/>
              </a:rPr>
              <a:t>)</a:t>
            </a:r>
            <a:r>
              <a:rPr lang="it-IT" sz="2800" dirty="0" smtClean="0">
                <a:solidFill>
                  <a:srgbClr val="3333B2"/>
                </a:solidFill>
                <a:latin typeface="Tahoma"/>
              </a:rPr>
              <a:t>:</a:t>
            </a:r>
            <a:endParaRPr lang="it-IT" sz="2800" dirty="0">
              <a:solidFill>
                <a:srgbClr val="3333B2"/>
              </a:solidFill>
              <a:latin typeface="Tahoma"/>
            </a:endParaRPr>
          </a:p>
          <a:p>
            <a:pPr>
              <a:lnSpc>
                <a:spcPct val="100000"/>
              </a:lnSpc>
            </a:pPr>
            <a:r>
              <a:rPr lang="it-IT" sz="2400" dirty="0">
                <a:solidFill>
                  <a:srgbClr val="3333B2"/>
                </a:solidFill>
                <a:latin typeface="Tahoma"/>
              </a:rPr>
              <a:t>Network of the </a:t>
            </a:r>
            <a:r>
              <a:rPr lang="it-IT" sz="2400" dirty="0" err="1">
                <a:solidFill>
                  <a:srgbClr val="3333B2"/>
                </a:solidFill>
                <a:latin typeface="Tahoma"/>
              </a:rPr>
              <a:t>correlations</a:t>
            </a:r>
            <a:r>
              <a:rPr lang="it-IT" sz="2400" dirty="0">
                <a:solidFill>
                  <a:srgbClr val="3333B2"/>
                </a:solidFill>
                <a:latin typeface="Tahoma"/>
              </a:rPr>
              <a:t> </a:t>
            </a:r>
            <a:r>
              <a:rPr lang="it-IT" sz="2400" dirty="0" err="1">
                <a:solidFill>
                  <a:srgbClr val="3333B2"/>
                </a:solidFill>
                <a:latin typeface="Tahoma"/>
              </a:rPr>
              <a:t>between</a:t>
            </a:r>
            <a:r>
              <a:rPr lang="it-IT" sz="2400" dirty="0">
                <a:solidFill>
                  <a:srgbClr val="3333B2"/>
                </a:solidFill>
                <a:latin typeface="Tahoma"/>
              </a:rPr>
              <a:t> a </a:t>
            </a:r>
            <a:r>
              <a:rPr lang="it-IT" sz="2400" dirty="0" err="1">
                <a:solidFill>
                  <a:srgbClr val="3333B2"/>
                </a:solidFill>
                <a:latin typeface="Tahoma"/>
              </a:rPr>
              <a:t>patent</a:t>
            </a:r>
            <a:r>
              <a:rPr lang="it-IT" sz="2400" dirty="0">
                <a:solidFill>
                  <a:srgbClr val="3333B2"/>
                </a:solidFill>
                <a:latin typeface="Tahoma"/>
              </a:rPr>
              <a:t> </a:t>
            </a:r>
            <a:r>
              <a:rPr lang="it-IT" sz="2400" dirty="0" err="1">
                <a:solidFill>
                  <a:srgbClr val="3333B2"/>
                </a:solidFill>
                <a:latin typeface="Tahoma"/>
              </a:rPr>
              <a:t>at</a:t>
            </a:r>
            <a:r>
              <a:rPr lang="it-IT" sz="2400" dirty="0">
                <a:solidFill>
                  <a:srgbClr val="3333B2"/>
                </a:solidFill>
                <a:latin typeface="Tahoma"/>
              </a:rPr>
              <a:t> time t</a:t>
            </a:r>
          </a:p>
          <a:p>
            <a:pPr>
              <a:lnSpc>
                <a:spcPct val="100000"/>
              </a:lnSpc>
            </a:pPr>
            <a:r>
              <a:rPr lang="it-IT" sz="2400" dirty="0">
                <a:solidFill>
                  <a:srgbClr val="3333B2"/>
                </a:solidFill>
                <a:latin typeface="Tahoma"/>
              </a:rPr>
              <a:t>and a </a:t>
            </a:r>
            <a:r>
              <a:rPr lang="it-IT" sz="2400" dirty="0" err="1">
                <a:solidFill>
                  <a:srgbClr val="3333B2"/>
                </a:solidFill>
                <a:latin typeface="Tahoma"/>
              </a:rPr>
              <a:t>product</a:t>
            </a:r>
            <a:r>
              <a:rPr lang="it-IT" sz="2400" dirty="0">
                <a:solidFill>
                  <a:srgbClr val="3333B2"/>
                </a:solidFill>
                <a:latin typeface="Tahoma"/>
              </a:rPr>
              <a:t> </a:t>
            </a:r>
            <a:r>
              <a:rPr lang="it-IT" sz="2400" dirty="0" err="1">
                <a:solidFill>
                  <a:srgbClr val="3333B2"/>
                </a:solidFill>
                <a:latin typeface="Tahoma"/>
              </a:rPr>
              <a:t>at</a:t>
            </a:r>
            <a:r>
              <a:rPr lang="it-IT" sz="2400" dirty="0">
                <a:solidFill>
                  <a:srgbClr val="3333B2"/>
                </a:solidFill>
                <a:latin typeface="Tahoma"/>
              </a:rPr>
              <a:t> time t+1</a:t>
            </a:r>
          </a:p>
          <a:p>
            <a:pPr>
              <a:lnSpc>
                <a:spcPct val="100000"/>
              </a:lnSpc>
            </a:pPr>
            <a:endParaRPr lang="it-IT" sz="2400" dirty="0">
              <a:solidFill>
                <a:srgbClr val="3333B2"/>
              </a:solidFill>
              <a:latin typeface="Tahoma"/>
            </a:endParaRPr>
          </a:p>
          <a:p>
            <a:pPr>
              <a:lnSpc>
                <a:spcPct val="100000"/>
              </a:lnSpc>
            </a:pPr>
            <a:r>
              <a:rPr lang="it-IT" sz="2800" dirty="0" err="1">
                <a:solidFill>
                  <a:srgbClr val="FF0000"/>
                </a:solidFill>
                <a:latin typeface="Tahoma"/>
              </a:rPr>
              <a:t>Question</a:t>
            </a:r>
            <a:r>
              <a:rPr lang="it-IT" sz="2800" dirty="0">
                <a:solidFill>
                  <a:srgbClr val="FF0000"/>
                </a:solidFill>
                <a:latin typeface="Tahoma"/>
              </a:rPr>
              <a:t>: in </a:t>
            </a:r>
            <a:r>
              <a:rPr lang="it-IT" sz="2800" dirty="0" err="1">
                <a:solidFill>
                  <a:srgbClr val="FF0000"/>
                </a:solidFill>
                <a:latin typeface="Tahoma"/>
              </a:rPr>
              <a:t>which</a:t>
            </a:r>
            <a:r>
              <a:rPr lang="it-IT" sz="2800" dirty="0">
                <a:solidFill>
                  <a:srgbClr val="FF0000"/>
                </a:solidFill>
                <a:latin typeface="Tahoma"/>
              </a:rPr>
              <a:t> </a:t>
            </a:r>
            <a:r>
              <a:rPr lang="it-IT" sz="2800" dirty="0" err="1">
                <a:solidFill>
                  <a:srgbClr val="FF0000"/>
                </a:solidFill>
                <a:latin typeface="Tahoma"/>
              </a:rPr>
              <a:t>technology</a:t>
            </a:r>
            <a:r>
              <a:rPr lang="it-IT" sz="2800" dirty="0">
                <a:solidFill>
                  <a:srgbClr val="FF0000"/>
                </a:solidFill>
                <a:latin typeface="Tahoma"/>
              </a:rPr>
              <a:t> </a:t>
            </a:r>
            <a:r>
              <a:rPr lang="it-IT" sz="2800" dirty="0" err="1">
                <a:solidFill>
                  <a:srgbClr val="FF0000"/>
                </a:solidFill>
                <a:latin typeface="Tahoma"/>
              </a:rPr>
              <a:t>should</a:t>
            </a:r>
            <a:r>
              <a:rPr lang="it-IT" sz="2800" dirty="0">
                <a:solidFill>
                  <a:srgbClr val="FF0000"/>
                </a:solidFill>
                <a:latin typeface="Tahoma"/>
              </a:rPr>
              <a:t> I </a:t>
            </a:r>
            <a:r>
              <a:rPr lang="it-IT" sz="2800" dirty="0" err="1">
                <a:solidFill>
                  <a:srgbClr val="FF0000"/>
                </a:solidFill>
                <a:latin typeface="Tahoma"/>
              </a:rPr>
              <a:t>invest</a:t>
            </a:r>
            <a:r>
              <a:rPr lang="it-IT" sz="2800" dirty="0">
                <a:solidFill>
                  <a:srgbClr val="FF0000"/>
                </a:solidFill>
                <a:latin typeface="Tahoma"/>
              </a:rPr>
              <a:t> to </a:t>
            </a:r>
            <a:r>
              <a:rPr lang="it-IT" sz="2800" dirty="0" err="1">
                <a:solidFill>
                  <a:srgbClr val="FF0000"/>
                </a:solidFill>
                <a:latin typeface="Tahoma"/>
              </a:rPr>
              <a:t>increase</a:t>
            </a:r>
            <a:r>
              <a:rPr lang="it-IT" sz="2800" dirty="0">
                <a:solidFill>
                  <a:srgbClr val="FF0000"/>
                </a:solidFill>
                <a:latin typeface="Tahoma"/>
              </a:rPr>
              <a:t> the export of a </a:t>
            </a:r>
            <a:r>
              <a:rPr lang="it-IT" sz="2800" dirty="0" err="1">
                <a:solidFill>
                  <a:srgbClr val="FF0000"/>
                </a:solidFill>
                <a:latin typeface="Tahoma"/>
              </a:rPr>
              <a:t>certain</a:t>
            </a:r>
            <a:r>
              <a:rPr lang="it-IT" sz="2800" dirty="0">
                <a:solidFill>
                  <a:srgbClr val="FF0000"/>
                </a:solidFill>
                <a:latin typeface="Tahoma"/>
              </a:rPr>
              <a:t> </a:t>
            </a:r>
            <a:r>
              <a:rPr lang="it-IT" sz="2800" dirty="0" err="1">
                <a:solidFill>
                  <a:srgbClr val="FF0000"/>
                </a:solidFill>
                <a:latin typeface="Tahoma"/>
              </a:rPr>
              <a:t>product</a:t>
            </a:r>
            <a:r>
              <a:rPr lang="it-IT" sz="2800" dirty="0">
                <a:solidFill>
                  <a:srgbClr val="FF0000"/>
                </a:solidFill>
                <a:latin typeface="Tahoma"/>
              </a:rPr>
              <a:t>?</a:t>
            </a:r>
            <a:endParaRPr dirty="0">
              <a:solidFill>
                <a:srgbClr val="FF0000"/>
              </a:solidFill>
            </a:endParaRPr>
          </a:p>
        </p:txBody>
      </p:sp>
      <p:sp>
        <p:nvSpPr>
          <p:cNvPr id="70" name="TextShape 2"/>
          <p:cNvSpPr txBox="1"/>
          <p:nvPr/>
        </p:nvSpPr>
        <p:spPr>
          <a:xfrm>
            <a:off x="689058" y="3262641"/>
            <a:ext cx="7765289" cy="2095755"/>
          </a:xfrm>
          <a:prstGeom prst="rect">
            <a:avLst/>
          </a:prstGeom>
        </p:spPr>
        <p:txBody>
          <a:bodyPr lIns="0" tIns="0" rIns="0" bIns="0"/>
          <a:lstStyle/>
          <a:p>
            <a:pPr marL="339917" indent="-339917">
              <a:lnSpc>
                <a:spcPct val="102000"/>
              </a:lnSpc>
              <a:buFont typeface="Arial"/>
              <a:buChar char="•"/>
            </a:pPr>
            <a:r>
              <a:rPr lang="it-IT" sz="2000" dirty="0" err="1">
                <a:solidFill>
                  <a:srgbClr val="000000"/>
                </a:solidFill>
                <a:latin typeface="Tahoma"/>
              </a:rPr>
              <a:t>As</a:t>
            </a:r>
            <a:r>
              <a:rPr lang="it-IT" sz="2000" dirty="0">
                <a:solidFill>
                  <a:srgbClr val="000000"/>
                </a:solidFill>
                <a:latin typeface="Tahoma"/>
              </a:rPr>
              <a:t> an </a:t>
            </a:r>
            <a:r>
              <a:rPr lang="it-IT" sz="2000" dirty="0" err="1">
                <a:solidFill>
                  <a:srgbClr val="000000"/>
                </a:solidFill>
                <a:latin typeface="Tahoma"/>
              </a:rPr>
              <a:t>obvious</a:t>
            </a:r>
            <a:r>
              <a:rPr lang="it-IT" sz="2000" dirty="0">
                <a:solidFill>
                  <a:srgbClr val="000000"/>
                </a:solidFill>
                <a:latin typeface="Tahoma"/>
              </a:rPr>
              <a:t> </a:t>
            </a:r>
            <a:r>
              <a:rPr lang="it-IT" sz="2000" dirty="0" err="1">
                <a:solidFill>
                  <a:srgbClr val="000000"/>
                </a:solidFill>
                <a:latin typeface="Tahoma"/>
              </a:rPr>
              <a:t>generalization</a:t>
            </a:r>
            <a:r>
              <a:rPr lang="it-IT" sz="2000" dirty="0">
                <a:solidFill>
                  <a:srgbClr val="000000"/>
                </a:solidFill>
                <a:latin typeface="Tahoma"/>
              </a:rPr>
              <a:t> of the Product Space, </a:t>
            </a:r>
            <a:r>
              <a:rPr lang="it-IT" sz="2000" dirty="0" err="1">
                <a:solidFill>
                  <a:srgbClr val="000000"/>
                </a:solidFill>
                <a:latin typeface="Tahoma"/>
              </a:rPr>
              <a:t>we</a:t>
            </a:r>
            <a:r>
              <a:rPr lang="it-IT" sz="2000" dirty="0">
                <a:solidFill>
                  <a:srgbClr val="000000"/>
                </a:solidFill>
                <a:latin typeface="Tahoma"/>
              </a:rPr>
              <a:t> generate  the (</a:t>
            </a:r>
            <a:r>
              <a:rPr lang="it-IT" sz="2000" dirty="0" err="1">
                <a:solidFill>
                  <a:srgbClr val="000000"/>
                </a:solidFill>
                <a:latin typeface="Tahoma"/>
              </a:rPr>
              <a:t>directed</a:t>
            </a:r>
            <a:r>
              <a:rPr lang="it-IT" sz="2000" dirty="0">
                <a:solidFill>
                  <a:srgbClr val="000000"/>
                </a:solidFill>
                <a:latin typeface="Tahoma"/>
              </a:rPr>
              <a:t>) network </a:t>
            </a:r>
            <a:r>
              <a:rPr lang="it-IT" sz="2000" dirty="0" err="1">
                <a:solidFill>
                  <a:srgbClr val="000000"/>
                </a:solidFill>
                <a:latin typeface="Tahoma"/>
              </a:rPr>
              <a:t>connecting</a:t>
            </a:r>
            <a:r>
              <a:rPr lang="it-IT" sz="2000" dirty="0">
                <a:solidFill>
                  <a:srgbClr val="000000"/>
                </a:solidFill>
                <a:latin typeface="Tahoma"/>
              </a:rPr>
              <a:t> </a:t>
            </a:r>
            <a:r>
              <a:rPr lang="it-IT" sz="2000" dirty="0" err="1">
                <a:solidFill>
                  <a:srgbClr val="000000"/>
                </a:solidFill>
                <a:latin typeface="Tahoma"/>
              </a:rPr>
              <a:t>patenting</a:t>
            </a:r>
            <a:r>
              <a:rPr lang="it-IT" sz="2000" dirty="0">
                <a:solidFill>
                  <a:srgbClr val="000000"/>
                </a:solidFill>
                <a:latin typeface="Tahoma"/>
              </a:rPr>
              <a:t> </a:t>
            </a:r>
            <a:r>
              <a:rPr lang="it-IT" sz="2000" dirty="0" err="1">
                <a:solidFill>
                  <a:srgbClr val="000000"/>
                </a:solidFill>
                <a:latin typeface="Tahoma"/>
              </a:rPr>
              <a:t>fields</a:t>
            </a:r>
            <a:r>
              <a:rPr lang="it-IT" sz="2000" dirty="0">
                <a:solidFill>
                  <a:srgbClr val="000000"/>
                </a:solidFill>
                <a:latin typeface="Tahoma"/>
              </a:rPr>
              <a:t> and </a:t>
            </a:r>
            <a:r>
              <a:rPr lang="it-IT" sz="2000" dirty="0" err="1">
                <a:solidFill>
                  <a:srgbClr val="000000"/>
                </a:solidFill>
                <a:latin typeface="Tahoma"/>
              </a:rPr>
              <a:t>products</a:t>
            </a:r>
            <a:r>
              <a:rPr lang="it-IT" sz="2000" dirty="0">
                <a:solidFill>
                  <a:srgbClr val="000000"/>
                </a:solidFill>
                <a:latin typeface="Tahoma"/>
              </a:rPr>
              <a:t>.  </a:t>
            </a:r>
            <a:r>
              <a:rPr lang="it-IT" sz="2000" dirty="0" err="1">
                <a:solidFill>
                  <a:srgbClr val="000000"/>
                </a:solidFill>
                <a:latin typeface="Tahoma"/>
              </a:rPr>
              <a:t>It</a:t>
            </a:r>
            <a:r>
              <a:rPr lang="it-IT" sz="2000" dirty="0">
                <a:solidFill>
                  <a:srgbClr val="000000"/>
                </a:solidFill>
                <a:latin typeface="Tahoma"/>
              </a:rPr>
              <a:t> </a:t>
            </a:r>
            <a:r>
              <a:rPr lang="it-IT" sz="2000" dirty="0" err="1">
                <a:solidFill>
                  <a:srgbClr val="000000"/>
                </a:solidFill>
                <a:latin typeface="Tahoma"/>
              </a:rPr>
              <a:t>measures</a:t>
            </a:r>
            <a:r>
              <a:rPr lang="it-IT" sz="2000" dirty="0">
                <a:solidFill>
                  <a:srgbClr val="000000"/>
                </a:solidFill>
                <a:latin typeface="Tahoma"/>
              </a:rPr>
              <a:t> the </a:t>
            </a:r>
            <a:r>
              <a:rPr lang="it-IT" sz="2000" dirty="0" err="1">
                <a:solidFill>
                  <a:srgbClr val="000000"/>
                </a:solidFill>
                <a:latin typeface="Tahoma"/>
              </a:rPr>
              <a:t>relationship</a:t>
            </a:r>
            <a:r>
              <a:rPr lang="it-IT" sz="2000" dirty="0">
                <a:solidFill>
                  <a:srgbClr val="000000"/>
                </a:solidFill>
                <a:latin typeface="Tahoma"/>
              </a:rPr>
              <a:t> </a:t>
            </a:r>
            <a:r>
              <a:rPr lang="it-IT" sz="2000" dirty="0" err="1">
                <a:solidFill>
                  <a:srgbClr val="000000"/>
                </a:solidFill>
                <a:latin typeface="Tahoma"/>
              </a:rPr>
              <a:t>between</a:t>
            </a:r>
            <a:r>
              <a:rPr lang="it-IT" sz="2000" dirty="0">
                <a:solidFill>
                  <a:srgbClr val="000000"/>
                </a:solidFill>
                <a:latin typeface="Tahoma"/>
              </a:rPr>
              <a:t> a </a:t>
            </a:r>
            <a:r>
              <a:rPr lang="it-IT" sz="2000" dirty="0" err="1">
                <a:solidFill>
                  <a:srgbClr val="000000"/>
                </a:solidFill>
                <a:latin typeface="Tahoma"/>
              </a:rPr>
              <a:t>country’s</a:t>
            </a:r>
            <a:r>
              <a:rPr lang="it-IT" sz="2000" dirty="0">
                <a:solidFill>
                  <a:srgbClr val="000000"/>
                </a:solidFill>
                <a:latin typeface="Tahoma"/>
              </a:rPr>
              <a:t> </a:t>
            </a:r>
            <a:r>
              <a:rPr lang="it-IT" sz="2000" dirty="0" err="1">
                <a:solidFill>
                  <a:srgbClr val="000000"/>
                </a:solidFill>
                <a:latin typeface="Tahoma"/>
              </a:rPr>
              <a:t>patenting</a:t>
            </a:r>
            <a:r>
              <a:rPr lang="it-IT" sz="2000" dirty="0">
                <a:solidFill>
                  <a:srgbClr val="000000"/>
                </a:solidFill>
                <a:latin typeface="Tahoma"/>
              </a:rPr>
              <a:t> </a:t>
            </a:r>
            <a:r>
              <a:rPr lang="it-IT" sz="2000" dirty="0" err="1">
                <a:solidFill>
                  <a:srgbClr val="000000"/>
                </a:solidFill>
                <a:latin typeface="Tahoma"/>
              </a:rPr>
              <a:t>activity</a:t>
            </a:r>
            <a:r>
              <a:rPr lang="it-IT" sz="2000" dirty="0">
                <a:solidFill>
                  <a:srgbClr val="000000"/>
                </a:solidFill>
                <a:latin typeface="Tahoma"/>
              </a:rPr>
              <a:t> in a </a:t>
            </a:r>
            <a:r>
              <a:rPr lang="it-IT" sz="2000" dirty="0" err="1">
                <a:solidFill>
                  <a:srgbClr val="000000"/>
                </a:solidFill>
                <a:latin typeface="Tahoma"/>
              </a:rPr>
              <a:t>technological</a:t>
            </a:r>
            <a:r>
              <a:rPr lang="it-IT" sz="2000" dirty="0">
                <a:solidFill>
                  <a:srgbClr val="000000"/>
                </a:solidFill>
                <a:latin typeface="Tahoma"/>
              </a:rPr>
              <a:t> </a:t>
            </a:r>
            <a:r>
              <a:rPr lang="it-IT" sz="2000" dirty="0" err="1">
                <a:solidFill>
                  <a:srgbClr val="000000"/>
                </a:solidFill>
                <a:latin typeface="Tahoma"/>
              </a:rPr>
              <a:t>field</a:t>
            </a:r>
            <a:r>
              <a:rPr lang="it-IT" sz="2000" dirty="0">
                <a:solidFill>
                  <a:srgbClr val="000000"/>
                </a:solidFill>
                <a:latin typeface="Tahoma"/>
              </a:rPr>
              <a:t> </a:t>
            </a:r>
            <a:r>
              <a:rPr lang="it-IT" sz="2000" i="1" dirty="0" err="1">
                <a:solidFill>
                  <a:srgbClr val="000000"/>
                </a:solidFill>
                <a:latin typeface="Arial"/>
              </a:rPr>
              <a:t>f</a:t>
            </a:r>
            <a:r>
              <a:rPr lang="it-IT" sz="2000" i="1" dirty="0">
                <a:solidFill>
                  <a:srgbClr val="000000"/>
                </a:solidFill>
                <a:latin typeface="Arial"/>
              </a:rPr>
              <a:t> </a:t>
            </a:r>
            <a:r>
              <a:rPr lang="it-IT" sz="2000" dirty="0" err="1">
                <a:solidFill>
                  <a:srgbClr val="000000"/>
                </a:solidFill>
                <a:latin typeface="Tahoma"/>
              </a:rPr>
              <a:t>at</a:t>
            </a:r>
            <a:r>
              <a:rPr lang="it-IT" sz="2000" dirty="0">
                <a:solidFill>
                  <a:srgbClr val="000000"/>
                </a:solidFill>
                <a:latin typeface="Tahoma"/>
              </a:rPr>
              <a:t> time </a:t>
            </a:r>
            <a:r>
              <a:rPr lang="it-IT" sz="2000" i="1" dirty="0">
                <a:solidFill>
                  <a:srgbClr val="000000"/>
                </a:solidFill>
                <a:latin typeface="Arial"/>
              </a:rPr>
              <a:t>t </a:t>
            </a:r>
            <a:r>
              <a:rPr lang="it-IT" sz="2000" dirty="0">
                <a:solidFill>
                  <a:srgbClr val="000000"/>
                </a:solidFill>
                <a:latin typeface="Tahoma"/>
              </a:rPr>
              <a:t>and the export of the </a:t>
            </a:r>
            <a:r>
              <a:rPr lang="it-IT" sz="2000" dirty="0" err="1">
                <a:solidFill>
                  <a:srgbClr val="000000"/>
                </a:solidFill>
                <a:latin typeface="Tahoma"/>
              </a:rPr>
              <a:t>same</a:t>
            </a:r>
            <a:r>
              <a:rPr lang="it-IT" sz="2000" dirty="0">
                <a:solidFill>
                  <a:srgbClr val="000000"/>
                </a:solidFill>
                <a:latin typeface="Tahoma"/>
              </a:rPr>
              <a:t> country in a </a:t>
            </a:r>
            <a:r>
              <a:rPr lang="it-IT" sz="2000" dirty="0" err="1">
                <a:solidFill>
                  <a:srgbClr val="000000"/>
                </a:solidFill>
                <a:latin typeface="Tahoma"/>
              </a:rPr>
              <a:t>product</a:t>
            </a:r>
            <a:r>
              <a:rPr lang="it-IT" sz="2000" dirty="0">
                <a:solidFill>
                  <a:srgbClr val="000000"/>
                </a:solidFill>
                <a:latin typeface="Tahoma"/>
              </a:rPr>
              <a:t> </a:t>
            </a:r>
            <a:r>
              <a:rPr lang="it-IT" sz="2000" i="1" dirty="0" err="1">
                <a:solidFill>
                  <a:srgbClr val="000000"/>
                </a:solidFill>
                <a:latin typeface="Arial"/>
              </a:rPr>
              <a:t>p</a:t>
            </a:r>
            <a:r>
              <a:rPr lang="it-IT" sz="2000" i="1" dirty="0">
                <a:solidFill>
                  <a:srgbClr val="000000"/>
                </a:solidFill>
                <a:latin typeface="Arial"/>
              </a:rPr>
              <a:t>  </a:t>
            </a:r>
            <a:r>
              <a:rPr lang="it-IT" sz="2000" dirty="0" err="1">
                <a:solidFill>
                  <a:srgbClr val="000000"/>
                </a:solidFill>
                <a:latin typeface="Tahoma"/>
              </a:rPr>
              <a:t>at</a:t>
            </a:r>
            <a:r>
              <a:rPr lang="it-IT" sz="2000" dirty="0">
                <a:solidFill>
                  <a:srgbClr val="000000"/>
                </a:solidFill>
                <a:latin typeface="Tahoma"/>
              </a:rPr>
              <a:t> time </a:t>
            </a:r>
            <a:r>
              <a:rPr lang="it-IT" sz="2000" i="1" dirty="0">
                <a:solidFill>
                  <a:srgbClr val="000000"/>
                </a:solidFill>
                <a:latin typeface="Arial"/>
              </a:rPr>
              <a:t>t </a:t>
            </a:r>
            <a:r>
              <a:rPr lang="it-IT" sz="2000" dirty="0">
                <a:solidFill>
                  <a:srgbClr val="000000"/>
                </a:solidFill>
                <a:latin typeface="Tahoma"/>
              </a:rPr>
              <a:t>+ </a:t>
            </a:r>
            <a:r>
              <a:rPr lang="it-IT" sz="2000" i="1" dirty="0" err="1">
                <a:solidFill>
                  <a:srgbClr val="000000"/>
                </a:solidFill>
                <a:latin typeface="Arial"/>
              </a:rPr>
              <a:t>δ</a:t>
            </a:r>
            <a:r>
              <a:rPr lang="it-IT" sz="2000" dirty="0">
                <a:solidFill>
                  <a:srgbClr val="000000"/>
                </a:solidFill>
                <a:latin typeface="Tahoma"/>
              </a:rPr>
              <a:t>.</a:t>
            </a:r>
            <a:endParaRPr dirty="0"/>
          </a:p>
        </p:txBody>
      </p:sp>
      <p:sp>
        <p:nvSpPr>
          <p:cNvPr id="71" name="CustomShape 3"/>
          <p:cNvSpPr/>
          <p:nvPr/>
        </p:nvSpPr>
        <p:spPr>
          <a:xfrm>
            <a:off x="689058" y="5124070"/>
            <a:ext cx="7598916" cy="917425"/>
          </a:xfrm>
          <a:prstGeom prst="rect">
            <a:avLst/>
          </a:prstGeom>
          <a:noFill/>
          <a:ln>
            <a:noFill/>
          </a:ln>
        </p:spPr>
        <p:txBody>
          <a:bodyPr lIns="0" tIns="0" rIns="0" bIns="0"/>
          <a:lstStyle/>
          <a:p>
            <a:pPr marL="339917" indent="-339917">
              <a:lnSpc>
                <a:spcPct val="102000"/>
              </a:lnSpc>
              <a:buFont typeface="Arial"/>
              <a:buChar char="•"/>
            </a:pPr>
            <a:r>
              <a:rPr lang="it-IT" sz="2000" dirty="0" err="1">
                <a:latin typeface="Tahoma"/>
              </a:rPr>
              <a:t>Naturally</a:t>
            </a:r>
            <a:r>
              <a:rPr lang="it-IT" sz="2000" dirty="0">
                <a:latin typeface="Tahoma"/>
              </a:rPr>
              <a:t> the </a:t>
            </a:r>
            <a:r>
              <a:rPr lang="it-IT" sz="2000" dirty="0" err="1">
                <a:latin typeface="Tahoma"/>
              </a:rPr>
              <a:t>same</a:t>
            </a:r>
            <a:r>
              <a:rPr lang="it-IT" sz="2000" dirty="0">
                <a:latin typeface="Tahoma"/>
              </a:rPr>
              <a:t> formula can be </a:t>
            </a:r>
            <a:r>
              <a:rPr lang="it-IT" sz="2000" dirty="0" err="1">
                <a:latin typeface="Tahoma"/>
              </a:rPr>
              <a:t>applied</a:t>
            </a:r>
            <a:r>
              <a:rPr lang="it-IT" sz="2000" dirty="0">
                <a:latin typeface="Tahoma"/>
              </a:rPr>
              <a:t> </a:t>
            </a:r>
            <a:r>
              <a:rPr lang="it-IT" sz="2000" dirty="0" err="1">
                <a:latin typeface="Tahoma"/>
              </a:rPr>
              <a:t>at</a:t>
            </a:r>
            <a:r>
              <a:rPr lang="it-IT" sz="2000" dirty="0">
                <a:latin typeface="Tahoma"/>
              </a:rPr>
              <a:t> </a:t>
            </a:r>
            <a:r>
              <a:rPr lang="it-IT" sz="2000" dirty="0" err="1">
                <a:latin typeface="Tahoma"/>
              </a:rPr>
              <a:t>different</a:t>
            </a:r>
            <a:r>
              <a:rPr lang="it-IT" sz="2000" dirty="0">
                <a:latin typeface="Tahoma"/>
              </a:rPr>
              <a:t> </a:t>
            </a:r>
            <a:r>
              <a:rPr lang="it-IT" sz="2000" dirty="0" err="1">
                <a:latin typeface="Tahoma"/>
              </a:rPr>
              <a:t>granularity</a:t>
            </a:r>
            <a:r>
              <a:rPr lang="it-IT" sz="2000" dirty="0">
                <a:latin typeface="Tahoma"/>
              </a:rPr>
              <a:t> : </a:t>
            </a:r>
            <a:r>
              <a:rPr lang="it-IT" sz="2000" dirty="0" err="1">
                <a:latin typeface="Tahoma"/>
              </a:rPr>
              <a:t>at</a:t>
            </a:r>
            <a:r>
              <a:rPr lang="it-IT" sz="2000" dirty="0">
                <a:latin typeface="Tahoma"/>
              </a:rPr>
              <a:t> the </a:t>
            </a:r>
            <a:r>
              <a:rPr lang="it-IT" sz="2000" dirty="0" err="1">
                <a:latin typeface="Tahoma"/>
              </a:rPr>
              <a:t>technological</a:t>
            </a:r>
            <a:r>
              <a:rPr lang="it-IT" sz="2000" dirty="0">
                <a:latin typeface="Tahoma"/>
              </a:rPr>
              <a:t> </a:t>
            </a:r>
            <a:r>
              <a:rPr lang="it-IT" sz="2000" dirty="0" err="1">
                <a:latin typeface="Tahoma"/>
              </a:rPr>
              <a:t>level</a:t>
            </a:r>
            <a:r>
              <a:rPr lang="it-IT" sz="2000" dirty="0">
                <a:latin typeface="Tahoma"/>
              </a:rPr>
              <a:t>, </a:t>
            </a:r>
            <a:r>
              <a:rPr lang="it-IT" sz="2000" dirty="0" err="1">
                <a:latin typeface="Tahoma"/>
              </a:rPr>
              <a:t>at</a:t>
            </a:r>
            <a:r>
              <a:rPr lang="it-IT" sz="2000" dirty="0">
                <a:latin typeface="Tahoma"/>
              </a:rPr>
              <a:t> the </a:t>
            </a:r>
            <a:r>
              <a:rPr lang="it-IT" sz="2000" dirty="0" err="1">
                <a:latin typeface="Tahoma"/>
              </a:rPr>
              <a:t>product</a:t>
            </a:r>
            <a:r>
              <a:rPr lang="it-IT" sz="2000" dirty="0">
                <a:latin typeface="Tahoma"/>
              </a:rPr>
              <a:t> </a:t>
            </a:r>
            <a:r>
              <a:rPr lang="it-IT" sz="2000" dirty="0" err="1">
                <a:latin typeface="Tahoma"/>
              </a:rPr>
              <a:t>level</a:t>
            </a:r>
            <a:r>
              <a:rPr lang="it-IT" sz="2000" dirty="0">
                <a:latin typeface="Tahoma"/>
              </a:rPr>
              <a:t>, </a:t>
            </a:r>
            <a:r>
              <a:rPr lang="it-IT" sz="2000" dirty="0" err="1">
                <a:latin typeface="Tahoma"/>
              </a:rPr>
              <a:t>at</a:t>
            </a:r>
            <a:r>
              <a:rPr lang="it-IT" sz="2000" dirty="0">
                <a:latin typeface="Tahoma"/>
              </a:rPr>
              <a:t> the </a:t>
            </a:r>
            <a:r>
              <a:rPr lang="it-IT" sz="2000" dirty="0" err="1">
                <a:latin typeface="Tahoma"/>
              </a:rPr>
              <a:t>geographical</a:t>
            </a:r>
            <a:r>
              <a:rPr lang="it-IT" sz="2000" dirty="0">
                <a:latin typeface="Tahoma"/>
              </a:rPr>
              <a:t> </a:t>
            </a:r>
            <a:r>
              <a:rPr lang="it-IT" sz="2000" dirty="0" err="1">
                <a:latin typeface="Tahoma"/>
              </a:rPr>
              <a:t>level</a:t>
            </a:r>
            <a:r>
              <a:rPr lang="it-IT" sz="2000" dirty="0">
                <a:latin typeface="Tahoma"/>
              </a:rPr>
              <a:t>.</a:t>
            </a:r>
            <a:endParaRPr dirty="0"/>
          </a:p>
        </p:txBody>
      </p:sp>
    </p:spTree>
    <p:extLst>
      <p:ext uri="{BB962C8B-B14F-4D97-AF65-F5344CB8AC3E}">
        <p14:creationId xmlns:p14="http://schemas.microsoft.com/office/powerpoint/2010/main" val="2281878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CustomShape 2"/>
          <p:cNvSpPr/>
          <p:nvPr/>
        </p:nvSpPr>
        <p:spPr>
          <a:xfrm>
            <a:off x="1356694" y="784021"/>
            <a:ext cx="6425732" cy="5777782"/>
          </a:xfrm>
          <a:prstGeom prst="rect">
            <a:avLst/>
          </a:prstGeom>
          <a:blipFill>
            <a:blip r:embed="rId2"/>
            <a:stretch>
              <a:fillRect/>
            </a:stretch>
          </a:blipFill>
          <a:ln>
            <a:noFill/>
          </a:ln>
        </p:spPr>
      </p:sp>
      <p:sp>
        <p:nvSpPr>
          <p:cNvPr id="72" name="TextShape 1"/>
          <p:cNvSpPr txBox="1"/>
          <p:nvPr/>
        </p:nvSpPr>
        <p:spPr>
          <a:xfrm>
            <a:off x="189223" y="457035"/>
            <a:ext cx="8764959" cy="1144998"/>
          </a:xfrm>
          <a:prstGeom prst="rect">
            <a:avLst/>
          </a:prstGeom>
        </p:spPr>
        <p:txBody>
          <a:bodyPr lIns="0" tIns="0" rIns="0" bIns="0"/>
          <a:lstStyle/>
          <a:p>
            <a:pPr>
              <a:lnSpc>
                <a:spcPct val="100000"/>
              </a:lnSpc>
            </a:pPr>
            <a:r>
              <a:rPr lang="it-IT" sz="2800" dirty="0">
                <a:solidFill>
                  <a:srgbClr val="3333B2"/>
                </a:solidFill>
                <a:latin typeface="Tahoma"/>
              </a:rPr>
              <a:t>Cooking Salt (</a:t>
            </a:r>
            <a:r>
              <a:rPr lang="it-IT" sz="2800" dirty="0" err="1">
                <a:solidFill>
                  <a:srgbClr val="3333B2"/>
                </a:solidFill>
                <a:latin typeface="Tahoma"/>
              </a:rPr>
              <a:t>NaCl</a:t>
            </a:r>
            <a:r>
              <a:rPr lang="it-IT" sz="2800" dirty="0" smtClean="0">
                <a:solidFill>
                  <a:srgbClr val="3333B2"/>
                </a:solidFill>
                <a:latin typeface="Tahoma"/>
              </a:rPr>
              <a:t>): </a:t>
            </a:r>
            <a:r>
              <a:rPr lang="it-IT" sz="2800" dirty="0" err="1" smtClean="0">
                <a:solidFill>
                  <a:srgbClr val="3333B2"/>
                </a:solidFill>
                <a:latin typeface="Tahoma"/>
              </a:rPr>
              <a:t>Patents</a:t>
            </a:r>
            <a:r>
              <a:rPr lang="it-IT" sz="2800" dirty="0" smtClean="0">
                <a:solidFill>
                  <a:srgbClr val="3333B2"/>
                </a:solidFill>
                <a:latin typeface="Tahoma"/>
              </a:rPr>
              <a:t> (</a:t>
            </a:r>
            <a:r>
              <a:rPr lang="it-IT" sz="2800" dirty="0" err="1" smtClean="0">
                <a:solidFill>
                  <a:srgbClr val="3333B2"/>
                </a:solidFill>
                <a:latin typeface="Tahoma"/>
              </a:rPr>
              <a:t>technologies</a:t>
            </a:r>
            <a:r>
              <a:rPr lang="it-IT" sz="2800" dirty="0" smtClean="0">
                <a:solidFill>
                  <a:srgbClr val="3333B2"/>
                </a:solidFill>
                <a:latin typeface="Tahoma"/>
              </a:rPr>
              <a:t>) </a:t>
            </a:r>
            <a:r>
              <a:rPr lang="it-IT" sz="2800" dirty="0" err="1" smtClean="0">
                <a:solidFill>
                  <a:srgbClr val="3333B2"/>
                </a:solidFill>
                <a:latin typeface="Tahoma"/>
              </a:rPr>
              <a:t>correlated</a:t>
            </a:r>
            <a:endParaRPr lang="it-IT" sz="2800" dirty="0" smtClean="0">
              <a:solidFill>
                <a:srgbClr val="3333B2"/>
              </a:solidFill>
              <a:latin typeface="Tahoma"/>
            </a:endParaRPr>
          </a:p>
          <a:p>
            <a:pPr>
              <a:lnSpc>
                <a:spcPct val="100000"/>
              </a:lnSpc>
            </a:pPr>
            <a:r>
              <a:rPr lang="it-IT" sz="2800" dirty="0" smtClean="0">
                <a:solidFill>
                  <a:srgbClr val="3333B2"/>
                </a:solidFill>
                <a:latin typeface="Tahoma"/>
              </a:rPr>
              <a:t>To the export of </a:t>
            </a:r>
            <a:r>
              <a:rPr lang="it-IT" sz="2800" dirty="0" err="1" smtClean="0">
                <a:solidFill>
                  <a:srgbClr val="3333B2"/>
                </a:solidFill>
                <a:latin typeface="Tahoma"/>
              </a:rPr>
              <a:t>salt</a:t>
            </a:r>
            <a:endParaRPr dirty="0"/>
          </a:p>
        </p:txBody>
      </p:sp>
    </p:spTree>
    <p:extLst>
      <p:ext uri="{BB962C8B-B14F-4D97-AF65-F5344CB8AC3E}">
        <p14:creationId xmlns:p14="http://schemas.microsoft.com/office/powerpoint/2010/main" val="1913370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CustomShape 2"/>
          <p:cNvSpPr/>
          <p:nvPr/>
        </p:nvSpPr>
        <p:spPr>
          <a:xfrm>
            <a:off x="1356694" y="1038021"/>
            <a:ext cx="6425732" cy="5777782"/>
          </a:xfrm>
          <a:prstGeom prst="rect">
            <a:avLst/>
          </a:prstGeom>
          <a:blipFill>
            <a:blip r:embed="rId2"/>
            <a:stretch>
              <a:fillRect/>
            </a:stretch>
          </a:blipFill>
          <a:ln>
            <a:noFill/>
          </a:ln>
        </p:spPr>
      </p:sp>
      <p:sp>
        <p:nvSpPr>
          <p:cNvPr id="74" name="TextShape 1"/>
          <p:cNvSpPr txBox="1"/>
          <p:nvPr/>
        </p:nvSpPr>
        <p:spPr>
          <a:xfrm>
            <a:off x="189223" y="457035"/>
            <a:ext cx="8764959" cy="1144998"/>
          </a:xfrm>
          <a:prstGeom prst="rect">
            <a:avLst/>
          </a:prstGeom>
        </p:spPr>
        <p:txBody>
          <a:bodyPr lIns="0" tIns="0" rIns="0" bIns="0"/>
          <a:lstStyle/>
          <a:p>
            <a:pPr>
              <a:lnSpc>
                <a:spcPct val="100000"/>
              </a:lnSpc>
            </a:pPr>
            <a:r>
              <a:rPr lang="it-IT" sz="2800" dirty="0">
                <a:solidFill>
                  <a:srgbClr val="3333B2"/>
                </a:solidFill>
                <a:latin typeface="Tahoma"/>
              </a:rPr>
              <a:t>Desktop </a:t>
            </a:r>
            <a:r>
              <a:rPr lang="it-IT" sz="2800" dirty="0" err="1" smtClean="0">
                <a:solidFill>
                  <a:srgbClr val="3333B2"/>
                </a:solidFill>
                <a:latin typeface="Tahoma"/>
              </a:rPr>
              <a:t>Computers</a:t>
            </a:r>
            <a:r>
              <a:rPr lang="it-IT" sz="2800" dirty="0" smtClean="0">
                <a:solidFill>
                  <a:srgbClr val="3333B2"/>
                </a:solidFill>
                <a:latin typeface="Tahoma"/>
              </a:rPr>
              <a:t>: </a:t>
            </a:r>
            <a:r>
              <a:rPr lang="it-IT" sz="2800" dirty="0" err="1" smtClean="0">
                <a:solidFill>
                  <a:srgbClr val="3333B2"/>
                </a:solidFill>
                <a:latin typeface="Tahoma"/>
              </a:rPr>
              <a:t>Patents</a:t>
            </a:r>
            <a:r>
              <a:rPr lang="it-IT" sz="2800" dirty="0" smtClean="0">
                <a:solidFill>
                  <a:srgbClr val="3333B2"/>
                </a:solidFill>
                <a:latin typeface="Tahoma"/>
              </a:rPr>
              <a:t> (</a:t>
            </a:r>
            <a:r>
              <a:rPr lang="it-IT" sz="2800" dirty="0" err="1" smtClean="0">
                <a:solidFill>
                  <a:srgbClr val="3333B2"/>
                </a:solidFill>
                <a:latin typeface="Tahoma"/>
              </a:rPr>
              <a:t>technologies</a:t>
            </a:r>
            <a:r>
              <a:rPr lang="it-IT" sz="2800" dirty="0" smtClean="0">
                <a:solidFill>
                  <a:srgbClr val="3333B2"/>
                </a:solidFill>
                <a:latin typeface="Tahoma"/>
              </a:rPr>
              <a:t>) </a:t>
            </a:r>
            <a:r>
              <a:rPr lang="it-IT" sz="2800" dirty="0" err="1" smtClean="0">
                <a:solidFill>
                  <a:srgbClr val="3333B2"/>
                </a:solidFill>
                <a:latin typeface="Tahoma"/>
              </a:rPr>
              <a:t>correlated</a:t>
            </a:r>
            <a:endParaRPr lang="it-IT" sz="2800" dirty="0" smtClean="0">
              <a:solidFill>
                <a:srgbClr val="3333B2"/>
              </a:solidFill>
              <a:latin typeface="Tahoma"/>
            </a:endParaRPr>
          </a:p>
          <a:p>
            <a:pPr>
              <a:lnSpc>
                <a:spcPct val="100000"/>
              </a:lnSpc>
            </a:pPr>
            <a:r>
              <a:rPr lang="it-IT" sz="2800" dirty="0" smtClean="0">
                <a:solidFill>
                  <a:srgbClr val="3333B2"/>
                </a:solidFill>
                <a:latin typeface="Tahoma"/>
              </a:rPr>
              <a:t>To the export of desktop </a:t>
            </a:r>
            <a:r>
              <a:rPr lang="it-IT" sz="2800" dirty="0" err="1" smtClean="0">
                <a:solidFill>
                  <a:srgbClr val="3333B2"/>
                </a:solidFill>
                <a:latin typeface="Tahoma"/>
              </a:rPr>
              <a:t>computers</a:t>
            </a:r>
            <a:endParaRPr dirty="0"/>
          </a:p>
        </p:txBody>
      </p:sp>
    </p:spTree>
    <p:extLst>
      <p:ext uri="{BB962C8B-B14F-4D97-AF65-F5344CB8AC3E}">
        <p14:creationId xmlns:p14="http://schemas.microsoft.com/office/powerpoint/2010/main" val="444689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456481" y="273629"/>
            <a:ext cx="8228160" cy="1847271"/>
          </a:xfrm>
          <a:ln/>
        </p:spPr>
        <p:txBody>
          <a:bodyPr tIns="35595">
            <a:normAutofit/>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800" dirty="0" smtClean="0"/>
              <a:t>New game: Product Complexity Dynamics</a:t>
            </a:r>
            <a:br>
              <a:rPr lang="en-US" sz="2800" dirty="0" smtClean="0"/>
            </a:br>
            <a:r>
              <a:rPr lang="en-US" sz="2800" dirty="0" smtClean="0"/>
              <a:t/>
            </a:r>
            <a:br>
              <a:rPr lang="en-US" sz="2800" dirty="0" smtClean="0"/>
            </a:br>
            <a:r>
              <a:rPr lang="en-US" sz="2800" dirty="0" smtClean="0"/>
              <a:t>Asymptotic </a:t>
            </a:r>
            <a:r>
              <a:rPr lang="en-US" sz="2800" dirty="0"/>
              <a:t>zone corresponds to maximum competition</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40" y="2217338"/>
            <a:ext cx="9142560" cy="41562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CasellaDiTesto 1"/>
          <p:cNvSpPr txBox="1"/>
          <p:nvPr/>
        </p:nvSpPr>
        <p:spPr>
          <a:xfrm>
            <a:off x="855133" y="6333067"/>
            <a:ext cx="5970693" cy="369332"/>
          </a:xfrm>
          <a:prstGeom prst="rect">
            <a:avLst/>
          </a:prstGeom>
          <a:noFill/>
        </p:spPr>
        <p:txBody>
          <a:bodyPr wrap="none" rtlCol="0">
            <a:spAutoFit/>
          </a:bodyPr>
          <a:lstStyle/>
          <a:p>
            <a:r>
              <a:rPr lang="it-IT" dirty="0" smtClean="0"/>
              <a:t>O. Angelini, M. Cristelli, A. Zaccaria, L. Pietronero (2016)</a:t>
            </a:r>
            <a:endParaRPr lang="it-IT" dirty="0"/>
          </a:p>
        </p:txBody>
      </p:sp>
      <p:sp>
        <p:nvSpPr>
          <p:cNvPr id="3" name="CasellaDiTesto 2"/>
          <p:cNvSpPr txBox="1"/>
          <p:nvPr/>
        </p:nvSpPr>
        <p:spPr>
          <a:xfrm>
            <a:off x="2628900" y="508000"/>
            <a:ext cx="184666" cy="369332"/>
          </a:xfrm>
          <a:prstGeom prst="rect">
            <a:avLst/>
          </a:prstGeom>
          <a:noFill/>
        </p:spPr>
        <p:txBody>
          <a:bodyPr wrap="none" rtlCol="0">
            <a:spAutoFit/>
          </a:bodyPr>
          <a:lstStyle/>
          <a:p>
            <a:endParaRPr lang="it-IT" dirty="0"/>
          </a:p>
        </p:txBody>
      </p:sp>
    </p:spTree>
    <p:extLst>
      <p:ext uri="{BB962C8B-B14F-4D97-AF65-F5344CB8AC3E}">
        <p14:creationId xmlns:p14="http://schemas.microsoft.com/office/powerpoint/2010/main" val="303433060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9027" y="49037"/>
            <a:ext cx="7332833" cy="884619"/>
          </a:xfrm>
          <a:prstGeom prst="rect">
            <a:avLst/>
          </a:prstGeom>
        </p:spPr>
        <p:txBody>
          <a:bodyPr vert="horz" wrap="square" lIns="0" tIns="0" rIns="0" bIns="0" rtlCol="0">
            <a:spAutoFit/>
          </a:bodyPr>
          <a:lstStyle/>
          <a:p>
            <a:pPr marL="25179">
              <a:tabLst>
                <a:tab pos="2145253" algn="l"/>
                <a:tab pos="3715164" algn="l"/>
                <a:tab pos="5618698" algn="l"/>
              </a:tabLst>
            </a:pPr>
            <a:r>
              <a:rPr sz="1200" spc="-119" dirty="0">
                <a:solidFill>
                  <a:srgbClr val="2F6995"/>
                </a:solidFill>
                <a:latin typeface="Palatino Linotype"/>
                <a:cs typeface="Palatino Linotype"/>
              </a:rPr>
              <a:t>T</a:t>
            </a:r>
            <a:r>
              <a:rPr sz="1200" spc="-10" dirty="0">
                <a:solidFill>
                  <a:srgbClr val="2F6995"/>
                </a:solidFill>
                <a:latin typeface="Palatino Linotype"/>
                <a:cs typeface="Palatino Linotype"/>
              </a:rPr>
              <a:t>oy Example</a:t>
            </a:r>
            <a:r>
              <a:rPr sz="1200" dirty="0">
                <a:solidFill>
                  <a:srgbClr val="2F6995"/>
                </a:solidFill>
                <a:latin typeface="Palatino Linotype"/>
                <a:cs typeface="Palatino Linotype"/>
              </a:rPr>
              <a:t>	</a:t>
            </a:r>
            <a:r>
              <a:rPr sz="1200" spc="-10" dirty="0">
                <a:solidFill>
                  <a:srgbClr val="2F6995"/>
                </a:solidFill>
                <a:latin typeface="Palatino Linotype"/>
                <a:cs typeface="Palatino Linotype"/>
              </a:rPr>
              <a:t>Data</a:t>
            </a:r>
            <a:r>
              <a:rPr sz="1200" dirty="0">
                <a:solidFill>
                  <a:srgbClr val="2F6995"/>
                </a:solidFill>
                <a:latin typeface="Palatino Linotype"/>
                <a:cs typeface="Palatino Linotype"/>
              </a:rPr>
              <a:t>	</a:t>
            </a:r>
            <a:r>
              <a:rPr sz="1200" spc="-10" dirty="0">
                <a:solidFill>
                  <a:srgbClr val="042F60"/>
                </a:solidFill>
                <a:latin typeface="Palatino Linotype"/>
                <a:cs typeface="Palatino Linotype"/>
              </a:rPr>
              <a:t>Empirical</a:t>
            </a:r>
            <a:r>
              <a:rPr sz="1200" dirty="0">
                <a:solidFill>
                  <a:srgbClr val="042F60"/>
                </a:solidFill>
                <a:latin typeface="Palatino Linotype"/>
                <a:cs typeface="Palatino Linotype"/>
              </a:rPr>
              <a:t>	</a:t>
            </a:r>
            <a:r>
              <a:rPr sz="1200" spc="-10" dirty="0">
                <a:solidFill>
                  <a:srgbClr val="2F6995"/>
                </a:solidFill>
                <a:latin typeface="Palatino Linotype"/>
                <a:cs typeface="Palatino Linotype"/>
              </a:rPr>
              <a:t>Economic Implications</a:t>
            </a:r>
            <a:endParaRPr sz="1200">
              <a:latin typeface="Palatino Linotype"/>
              <a:cs typeface="Palatino Linotype"/>
            </a:endParaRPr>
          </a:p>
          <a:p>
            <a:pPr>
              <a:spcBef>
                <a:spcPts val="79"/>
              </a:spcBef>
            </a:pPr>
            <a:endParaRPr sz="1600">
              <a:latin typeface="Times New Roman"/>
              <a:cs typeface="Times New Roman"/>
            </a:endParaRPr>
          </a:p>
          <a:p>
            <a:pPr marL="33992"/>
            <a:r>
              <a:rPr sz="2800" spc="-69" dirty="0">
                <a:solidFill>
                  <a:srgbClr val="042F60"/>
                </a:solidFill>
                <a:latin typeface="Palatino Linotype"/>
                <a:cs typeface="Palatino Linotype"/>
              </a:rPr>
              <a:t>P</a:t>
            </a:r>
            <a:r>
              <a:rPr sz="2300" spc="-50" dirty="0">
                <a:solidFill>
                  <a:srgbClr val="042F60"/>
                </a:solidFill>
                <a:latin typeface="Palatino Linotype"/>
                <a:cs typeface="Palatino Linotype"/>
              </a:rPr>
              <a:t>A</a:t>
            </a:r>
            <a:r>
              <a:rPr sz="2300" spc="109" dirty="0">
                <a:solidFill>
                  <a:srgbClr val="042F60"/>
                </a:solidFill>
                <a:latin typeface="Palatino Linotype"/>
                <a:cs typeface="Palatino Linotype"/>
              </a:rPr>
              <a:t>TENTIN</a:t>
            </a:r>
            <a:r>
              <a:rPr sz="2300" spc="-20" dirty="0">
                <a:solidFill>
                  <a:srgbClr val="042F60"/>
                </a:solidFill>
                <a:latin typeface="Palatino Linotype"/>
                <a:cs typeface="Palatino Linotype"/>
              </a:rPr>
              <a:t>G</a:t>
            </a:r>
            <a:r>
              <a:rPr sz="2300" spc="278" dirty="0">
                <a:solidFill>
                  <a:srgbClr val="042F60"/>
                </a:solidFill>
                <a:latin typeface="Palatino Linotype"/>
                <a:cs typeface="Palatino Linotype"/>
              </a:rPr>
              <a:t> </a:t>
            </a:r>
            <a:r>
              <a:rPr sz="2800" spc="159" dirty="0">
                <a:solidFill>
                  <a:srgbClr val="042F60"/>
                </a:solidFill>
                <a:latin typeface="Palatino Linotype"/>
                <a:cs typeface="Palatino Linotype"/>
              </a:rPr>
              <a:t>F</a:t>
            </a:r>
            <a:r>
              <a:rPr sz="2300" spc="109" dirty="0">
                <a:solidFill>
                  <a:srgbClr val="042F60"/>
                </a:solidFill>
                <a:latin typeface="Palatino Linotype"/>
                <a:cs typeface="Palatino Linotype"/>
              </a:rPr>
              <a:t>ITNESS</a:t>
            </a:r>
            <a:r>
              <a:rPr sz="2800" spc="10" dirty="0">
                <a:solidFill>
                  <a:srgbClr val="042F60"/>
                </a:solidFill>
                <a:latin typeface="Palatino Linotype"/>
                <a:cs typeface="Palatino Linotype"/>
              </a:rPr>
              <a:t>,</a:t>
            </a:r>
            <a:r>
              <a:rPr sz="2800" spc="159" dirty="0">
                <a:solidFill>
                  <a:srgbClr val="042F60"/>
                </a:solidFill>
                <a:latin typeface="Palatino Linotype"/>
                <a:cs typeface="Palatino Linotype"/>
              </a:rPr>
              <a:t> </a:t>
            </a:r>
            <a:r>
              <a:rPr sz="2800" spc="188" dirty="0">
                <a:solidFill>
                  <a:srgbClr val="042F60"/>
                </a:solidFill>
                <a:latin typeface="Palatino Linotype"/>
                <a:cs typeface="Palatino Linotype"/>
              </a:rPr>
              <a:t>W</a:t>
            </a:r>
            <a:r>
              <a:rPr sz="2300" spc="109" dirty="0">
                <a:solidFill>
                  <a:srgbClr val="042F60"/>
                </a:solidFill>
                <a:latin typeface="Palatino Linotype"/>
                <a:cs typeface="Palatino Linotype"/>
              </a:rPr>
              <a:t>ORLDWID</a:t>
            </a:r>
            <a:r>
              <a:rPr sz="2300" spc="-20" dirty="0">
                <a:solidFill>
                  <a:srgbClr val="042F60"/>
                </a:solidFill>
                <a:latin typeface="Palatino Linotype"/>
                <a:cs typeface="Palatino Linotype"/>
              </a:rPr>
              <a:t>E</a:t>
            </a:r>
            <a:r>
              <a:rPr sz="2300" spc="278" dirty="0">
                <a:solidFill>
                  <a:srgbClr val="042F60"/>
                </a:solidFill>
                <a:latin typeface="Palatino Linotype"/>
                <a:cs typeface="Palatino Linotype"/>
              </a:rPr>
              <a:t> </a:t>
            </a:r>
            <a:r>
              <a:rPr sz="2300" spc="109" dirty="0">
                <a:solidFill>
                  <a:srgbClr val="042F60"/>
                </a:solidFill>
                <a:latin typeface="Palatino Linotype"/>
                <a:cs typeface="Palatino Linotype"/>
              </a:rPr>
              <a:t>ANA</a:t>
            </a:r>
            <a:r>
              <a:rPr sz="2300" spc="-89" dirty="0">
                <a:solidFill>
                  <a:srgbClr val="042F60"/>
                </a:solidFill>
                <a:latin typeface="Palatino Linotype"/>
                <a:cs typeface="Palatino Linotype"/>
              </a:rPr>
              <a:t>L</a:t>
            </a:r>
            <a:r>
              <a:rPr sz="2300" spc="109" dirty="0">
                <a:solidFill>
                  <a:srgbClr val="042F60"/>
                </a:solidFill>
                <a:latin typeface="Palatino Linotype"/>
                <a:cs typeface="Palatino Linotype"/>
              </a:rPr>
              <a:t>YSI</a:t>
            </a:r>
            <a:r>
              <a:rPr sz="2300" spc="-20" dirty="0">
                <a:solidFill>
                  <a:srgbClr val="042F60"/>
                </a:solidFill>
                <a:latin typeface="Palatino Linotype"/>
                <a:cs typeface="Palatino Linotype"/>
              </a:rPr>
              <a:t>S</a:t>
            </a:r>
            <a:endParaRPr sz="2300">
              <a:latin typeface="Palatino Linotype"/>
              <a:cs typeface="Palatino Linotype"/>
            </a:endParaRPr>
          </a:p>
        </p:txBody>
      </p:sp>
      <p:sp>
        <p:nvSpPr>
          <p:cNvPr id="3" name="object 3"/>
          <p:cNvSpPr txBox="1"/>
          <p:nvPr/>
        </p:nvSpPr>
        <p:spPr>
          <a:xfrm>
            <a:off x="8563335" y="49036"/>
            <a:ext cx="387927" cy="184666"/>
          </a:xfrm>
          <a:prstGeom prst="rect">
            <a:avLst/>
          </a:prstGeom>
        </p:spPr>
        <p:txBody>
          <a:bodyPr vert="horz" wrap="square" lIns="0" tIns="0" rIns="0" bIns="0" rtlCol="0">
            <a:spAutoFit/>
          </a:bodyPr>
          <a:lstStyle/>
          <a:p>
            <a:pPr marL="25179"/>
            <a:r>
              <a:rPr sz="1200" spc="-10" dirty="0">
                <a:solidFill>
                  <a:srgbClr val="2F6995"/>
                </a:solidFill>
                <a:latin typeface="Palatino Linotype"/>
                <a:cs typeface="Palatino Linotype"/>
              </a:rPr>
              <a:t>Scale</a:t>
            </a:r>
            <a:endParaRPr sz="1200">
              <a:latin typeface="Palatino Linotype"/>
              <a:cs typeface="Palatino Linotype"/>
            </a:endParaRPr>
          </a:p>
        </p:txBody>
      </p:sp>
      <p:sp>
        <p:nvSpPr>
          <p:cNvPr id="4" name="object 4"/>
          <p:cNvSpPr/>
          <p:nvPr/>
        </p:nvSpPr>
        <p:spPr>
          <a:xfrm>
            <a:off x="714036" y="1583518"/>
            <a:ext cx="7782585" cy="4751132"/>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97297356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68300" y="-38100"/>
            <a:ext cx="8192868" cy="2923877"/>
          </a:xfrm>
          <a:prstGeom prst="rect">
            <a:avLst/>
          </a:prstGeom>
          <a:noFill/>
        </p:spPr>
        <p:txBody>
          <a:bodyPr wrap="none" rtlCol="0">
            <a:spAutoFit/>
          </a:bodyPr>
          <a:lstStyle/>
          <a:p>
            <a:r>
              <a:rPr lang="it-IT" u="sng" dirty="0">
                <a:hlinkClick r:id="rId2"/>
              </a:rPr>
              <a:t>https://www.quora.com/profile/Godfree-Roberts</a:t>
            </a:r>
          </a:p>
          <a:p>
            <a:endParaRPr lang="it-IT" dirty="0" smtClean="0"/>
          </a:p>
          <a:p>
            <a:r>
              <a:rPr lang="it-IT" b="1" dirty="0" smtClean="0"/>
              <a:t>ECONOMIC PREDICTIONS ABOUT CHINA:</a:t>
            </a:r>
            <a:endParaRPr lang="it-IT" b="1" dirty="0"/>
          </a:p>
          <a:p>
            <a:endParaRPr lang="it-IT" dirty="0"/>
          </a:p>
          <a:p>
            <a:r>
              <a:rPr lang="it-IT" sz="1600" b="1" dirty="0"/>
              <a:t>1990</a:t>
            </a:r>
            <a:r>
              <a:rPr lang="it-IT" sz="1600" dirty="0"/>
              <a:t>. The </a:t>
            </a:r>
            <a:r>
              <a:rPr lang="it-IT" sz="1600" dirty="0" err="1"/>
              <a:t>Economist</a:t>
            </a:r>
            <a:r>
              <a:rPr lang="it-IT" sz="1600" dirty="0"/>
              <a:t>. </a:t>
            </a:r>
            <a:r>
              <a:rPr lang="it-IT" sz="1600" dirty="0" err="1"/>
              <a:t>China's</a:t>
            </a:r>
            <a:r>
              <a:rPr lang="it-IT" sz="1600" dirty="0"/>
              <a:t> economy </a:t>
            </a:r>
            <a:r>
              <a:rPr lang="it-IT" sz="1600" dirty="0" err="1"/>
              <a:t>has</a:t>
            </a:r>
            <a:r>
              <a:rPr lang="it-IT" sz="1600" dirty="0"/>
              <a:t> come to a </a:t>
            </a:r>
            <a:r>
              <a:rPr lang="it-IT" sz="1600" dirty="0" err="1">
                <a:solidFill>
                  <a:srgbClr val="FF0000"/>
                </a:solidFill>
              </a:rPr>
              <a:t>halt</a:t>
            </a:r>
            <a:r>
              <a:rPr lang="it-IT" sz="1600" dirty="0"/>
              <a:t>.</a:t>
            </a:r>
          </a:p>
          <a:p>
            <a:r>
              <a:rPr lang="it-IT" sz="1600" b="1" dirty="0"/>
              <a:t>1996</a:t>
            </a:r>
            <a:r>
              <a:rPr lang="it-IT" sz="1600" dirty="0"/>
              <a:t>. The </a:t>
            </a:r>
            <a:r>
              <a:rPr lang="it-IT" sz="1600" dirty="0" err="1"/>
              <a:t>Economist</a:t>
            </a:r>
            <a:r>
              <a:rPr lang="it-IT" sz="1600" dirty="0"/>
              <a:t>. </a:t>
            </a:r>
            <a:r>
              <a:rPr lang="it-IT" sz="1600" dirty="0" err="1"/>
              <a:t>China's</a:t>
            </a:r>
            <a:r>
              <a:rPr lang="it-IT" sz="1600" dirty="0"/>
              <a:t> economy </a:t>
            </a:r>
            <a:r>
              <a:rPr lang="it-IT" sz="1600" dirty="0" err="1"/>
              <a:t>will</a:t>
            </a:r>
            <a:r>
              <a:rPr lang="it-IT" sz="1600" dirty="0"/>
              <a:t> face a </a:t>
            </a:r>
            <a:r>
              <a:rPr lang="it-IT" sz="1600" dirty="0">
                <a:solidFill>
                  <a:srgbClr val="FF0000"/>
                </a:solidFill>
              </a:rPr>
              <a:t>hard </a:t>
            </a:r>
            <a:r>
              <a:rPr lang="it-IT" sz="1600" dirty="0" err="1">
                <a:solidFill>
                  <a:srgbClr val="FF0000"/>
                </a:solidFill>
              </a:rPr>
              <a:t>landing</a:t>
            </a:r>
            <a:endParaRPr lang="it-IT" sz="1600" dirty="0">
              <a:solidFill>
                <a:srgbClr val="FF0000"/>
              </a:solidFill>
            </a:endParaRPr>
          </a:p>
          <a:p>
            <a:r>
              <a:rPr lang="it-IT" sz="1600" b="1" dirty="0"/>
              <a:t>1998</a:t>
            </a:r>
            <a:r>
              <a:rPr lang="it-IT" sz="1600" dirty="0"/>
              <a:t>. The </a:t>
            </a:r>
            <a:r>
              <a:rPr lang="it-IT" sz="1600" dirty="0" err="1"/>
              <a:t>Economist</a:t>
            </a:r>
            <a:r>
              <a:rPr lang="it-IT" sz="1600" dirty="0"/>
              <a:t>: </a:t>
            </a:r>
            <a:r>
              <a:rPr lang="it-IT" sz="1600" dirty="0" err="1"/>
              <a:t>China's</a:t>
            </a:r>
            <a:r>
              <a:rPr lang="it-IT" sz="1600" dirty="0"/>
              <a:t> economy </a:t>
            </a:r>
            <a:r>
              <a:rPr lang="it-IT" sz="1600" dirty="0" err="1"/>
              <a:t>entering</a:t>
            </a:r>
            <a:r>
              <a:rPr lang="it-IT" sz="1600" dirty="0"/>
              <a:t> a </a:t>
            </a:r>
            <a:r>
              <a:rPr lang="it-IT" sz="1600" dirty="0" err="1">
                <a:solidFill>
                  <a:srgbClr val="FF0000"/>
                </a:solidFill>
              </a:rPr>
              <a:t>dangerous</a:t>
            </a:r>
            <a:r>
              <a:rPr lang="it-IT" sz="1600" dirty="0">
                <a:solidFill>
                  <a:srgbClr val="FF0000"/>
                </a:solidFill>
              </a:rPr>
              <a:t> </a:t>
            </a:r>
            <a:r>
              <a:rPr lang="it-IT" sz="1600" dirty="0" err="1">
                <a:solidFill>
                  <a:srgbClr val="FF0000"/>
                </a:solidFill>
              </a:rPr>
              <a:t>period</a:t>
            </a:r>
            <a:r>
              <a:rPr lang="it-IT" sz="1600" dirty="0">
                <a:solidFill>
                  <a:srgbClr val="FF0000"/>
                </a:solidFill>
              </a:rPr>
              <a:t> of </a:t>
            </a:r>
            <a:r>
              <a:rPr lang="it-IT" sz="1600" dirty="0" err="1">
                <a:solidFill>
                  <a:srgbClr val="FF0000"/>
                </a:solidFill>
              </a:rPr>
              <a:t>sluggish</a:t>
            </a:r>
            <a:r>
              <a:rPr lang="it-IT" sz="1600" dirty="0">
                <a:solidFill>
                  <a:srgbClr val="FF0000"/>
                </a:solidFill>
              </a:rPr>
              <a:t> </a:t>
            </a:r>
            <a:r>
              <a:rPr lang="it-IT" sz="1600" dirty="0" err="1">
                <a:solidFill>
                  <a:srgbClr val="FF0000"/>
                </a:solidFill>
              </a:rPr>
              <a:t>growth</a:t>
            </a:r>
            <a:r>
              <a:rPr lang="it-IT" sz="1600" dirty="0"/>
              <a:t>.</a:t>
            </a:r>
          </a:p>
          <a:p>
            <a:r>
              <a:rPr lang="it-IT" sz="1600" b="1" dirty="0"/>
              <a:t>1999</a:t>
            </a:r>
            <a:r>
              <a:rPr lang="it-IT" sz="1600" dirty="0"/>
              <a:t>. </a:t>
            </a:r>
            <a:r>
              <a:rPr lang="it-IT" sz="1600" dirty="0" err="1"/>
              <a:t>Bank</a:t>
            </a:r>
            <a:r>
              <a:rPr lang="it-IT" sz="1600" dirty="0"/>
              <a:t> of Canada: </a:t>
            </a:r>
            <a:r>
              <a:rPr lang="it-IT" sz="1600" dirty="0" err="1"/>
              <a:t>Likelihood</a:t>
            </a:r>
            <a:r>
              <a:rPr lang="it-IT" sz="1600" dirty="0"/>
              <a:t> of a </a:t>
            </a:r>
            <a:r>
              <a:rPr lang="it-IT" sz="1600" dirty="0">
                <a:solidFill>
                  <a:srgbClr val="FF0000"/>
                </a:solidFill>
              </a:rPr>
              <a:t>hard </a:t>
            </a:r>
            <a:r>
              <a:rPr lang="it-IT" sz="1600" dirty="0" err="1">
                <a:solidFill>
                  <a:srgbClr val="FF0000"/>
                </a:solidFill>
              </a:rPr>
              <a:t>landing</a:t>
            </a:r>
            <a:r>
              <a:rPr lang="it-IT" sz="1600" dirty="0">
                <a:solidFill>
                  <a:srgbClr val="FF0000"/>
                </a:solidFill>
              </a:rPr>
              <a:t> </a:t>
            </a:r>
            <a:r>
              <a:rPr lang="it-IT" sz="1600" dirty="0"/>
              <a:t>for the </a:t>
            </a:r>
            <a:r>
              <a:rPr lang="it-IT" sz="1600" dirty="0" err="1"/>
              <a:t>Chinese</a:t>
            </a:r>
            <a:r>
              <a:rPr lang="it-IT" sz="1600" dirty="0"/>
              <a:t> economy.</a:t>
            </a:r>
          </a:p>
          <a:p>
            <a:r>
              <a:rPr lang="it-IT" sz="1600" b="1" dirty="0"/>
              <a:t>2000</a:t>
            </a:r>
            <a:r>
              <a:rPr lang="it-IT" sz="1600" dirty="0"/>
              <a:t>. Chicago Tribune: China </a:t>
            </a:r>
            <a:r>
              <a:rPr lang="it-IT" sz="1600" dirty="0" err="1"/>
              <a:t>currency</a:t>
            </a:r>
            <a:r>
              <a:rPr lang="it-IT" sz="1600" dirty="0"/>
              <a:t> </a:t>
            </a:r>
            <a:r>
              <a:rPr lang="it-IT" sz="1600" dirty="0" err="1"/>
              <a:t>move</a:t>
            </a:r>
            <a:r>
              <a:rPr lang="it-IT" sz="1600" dirty="0"/>
              <a:t> </a:t>
            </a:r>
            <a:r>
              <a:rPr lang="it-IT" sz="1600" dirty="0" err="1"/>
              <a:t>nails</a:t>
            </a:r>
            <a:r>
              <a:rPr lang="it-IT" sz="1600" dirty="0"/>
              <a:t> </a:t>
            </a:r>
            <a:r>
              <a:rPr lang="it-IT" sz="1600" dirty="0">
                <a:solidFill>
                  <a:srgbClr val="FF0000"/>
                </a:solidFill>
              </a:rPr>
              <a:t>hard </a:t>
            </a:r>
            <a:r>
              <a:rPr lang="it-IT" sz="1600" dirty="0" err="1">
                <a:solidFill>
                  <a:srgbClr val="FF0000"/>
                </a:solidFill>
              </a:rPr>
              <a:t>landing</a:t>
            </a:r>
            <a:r>
              <a:rPr lang="it-IT" sz="1600" dirty="0">
                <a:solidFill>
                  <a:srgbClr val="FF0000"/>
                </a:solidFill>
              </a:rPr>
              <a:t> </a:t>
            </a:r>
            <a:r>
              <a:rPr lang="it-IT" sz="1600" dirty="0" err="1"/>
              <a:t>risk</a:t>
            </a:r>
            <a:r>
              <a:rPr lang="it-IT" sz="1600" dirty="0"/>
              <a:t> </a:t>
            </a:r>
            <a:r>
              <a:rPr lang="it-IT" sz="1600" dirty="0" err="1"/>
              <a:t>coffin</a:t>
            </a:r>
            <a:r>
              <a:rPr lang="it-IT" sz="1600" dirty="0"/>
              <a:t>.</a:t>
            </a:r>
          </a:p>
          <a:p>
            <a:r>
              <a:rPr lang="it-IT" sz="1600" b="1" dirty="0"/>
              <a:t>2001</a:t>
            </a:r>
            <a:r>
              <a:rPr lang="it-IT" sz="1600" dirty="0"/>
              <a:t>. </a:t>
            </a:r>
            <a:r>
              <a:rPr lang="it-IT" sz="1600" dirty="0" err="1"/>
              <a:t>Wilbanks</a:t>
            </a:r>
            <a:r>
              <a:rPr lang="it-IT" sz="1600" dirty="0"/>
              <a:t>, Smith &amp; Thomas: A </a:t>
            </a:r>
            <a:r>
              <a:rPr lang="it-IT" sz="1600" dirty="0">
                <a:solidFill>
                  <a:srgbClr val="FF0000"/>
                </a:solidFill>
              </a:rPr>
              <a:t>hard </a:t>
            </a:r>
            <a:r>
              <a:rPr lang="it-IT" sz="1600" dirty="0" err="1">
                <a:solidFill>
                  <a:srgbClr val="FF0000"/>
                </a:solidFill>
              </a:rPr>
              <a:t>landing</a:t>
            </a:r>
            <a:r>
              <a:rPr lang="it-IT" sz="1600" dirty="0">
                <a:solidFill>
                  <a:srgbClr val="FF0000"/>
                </a:solidFill>
              </a:rPr>
              <a:t> </a:t>
            </a:r>
            <a:r>
              <a:rPr lang="it-IT" sz="1600" dirty="0"/>
              <a:t>in China.</a:t>
            </a:r>
          </a:p>
          <a:p>
            <a:r>
              <a:rPr lang="it-IT" sz="1600" b="1" dirty="0"/>
              <a:t>2002</a:t>
            </a:r>
            <a:r>
              <a:rPr lang="it-IT" sz="1600" dirty="0"/>
              <a:t>. </a:t>
            </a:r>
            <a:r>
              <a:rPr lang="it-IT" sz="1600" dirty="0" err="1"/>
              <a:t>Westchester</a:t>
            </a:r>
            <a:r>
              <a:rPr lang="it-IT" sz="1600" dirty="0"/>
              <a:t> </a:t>
            </a:r>
            <a:r>
              <a:rPr lang="it-IT" sz="1600" dirty="0" err="1"/>
              <a:t>University</a:t>
            </a:r>
            <a:r>
              <a:rPr lang="it-IT" sz="1600" dirty="0"/>
              <a:t>: China </a:t>
            </a:r>
            <a:r>
              <a:rPr lang="it-IT" sz="1600" dirty="0" err="1">
                <a:solidFill>
                  <a:srgbClr val="FF0000"/>
                </a:solidFill>
              </a:rPr>
              <a:t>Anxiously</a:t>
            </a:r>
            <a:r>
              <a:rPr lang="it-IT" sz="1600" dirty="0">
                <a:solidFill>
                  <a:srgbClr val="FF0000"/>
                </a:solidFill>
              </a:rPr>
              <a:t> </a:t>
            </a:r>
            <a:r>
              <a:rPr lang="it-IT" sz="1600" dirty="0" err="1">
                <a:solidFill>
                  <a:srgbClr val="FF0000"/>
                </a:solidFill>
              </a:rPr>
              <a:t>Seeks</a:t>
            </a:r>
            <a:r>
              <a:rPr lang="it-IT" sz="1600" dirty="0">
                <a:solidFill>
                  <a:srgbClr val="FF0000"/>
                </a:solidFill>
              </a:rPr>
              <a:t> a Soft </a:t>
            </a:r>
            <a:r>
              <a:rPr lang="it-IT" sz="1600" dirty="0" err="1">
                <a:solidFill>
                  <a:srgbClr val="FF0000"/>
                </a:solidFill>
              </a:rPr>
              <a:t>Economic</a:t>
            </a:r>
            <a:r>
              <a:rPr lang="it-IT" sz="1600" dirty="0">
                <a:solidFill>
                  <a:srgbClr val="FF0000"/>
                </a:solidFill>
              </a:rPr>
              <a:t> </a:t>
            </a:r>
            <a:r>
              <a:rPr lang="it-IT" sz="1600" dirty="0" smtClean="0">
                <a:solidFill>
                  <a:srgbClr val="FF0000"/>
                </a:solidFill>
              </a:rPr>
              <a:t>Landing</a:t>
            </a:r>
            <a:endParaRPr lang="it-IT" sz="1600" dirty="0">
              <a:solidFill>
                <a:srgbClr val="FF0000"/>
              </a:solidFill>
            </a:endParaRPr>
          </a:p>
        </p:txBody>
      </p:sp>
    </p:spTree>
    <p:extLst>
      <p:ext uri="{BB962C8B-B14F-4D97-AF65-F5344CB8AC3E}">
        <p14:creationId xmlns:p14="http://schemas.microsoft.com/office/powerpoint/2010/main" val="413667643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9027" y="49037"/>
            <a:ext cx="7345428" cy="884619"/>
          </a:xfrm>
          <a:prstGeom prst="rect">
            <a:avLst/>
          </a:prstGeom>
        </p:spPr>
        <p:txBody>
          <a:bodyPr vert="horz" wrap="square" lIns="0" tIns="0" rIns="0" bIns="0" rtlCol="0">
            <a:spAutoFit/>
          </a:bodyPr>
          <a:lstStyle/>
          <a:p>
            <a:pPr marL="25179">
              <a:tabLst>
                <a:tab pos="2145253" algn="l"/>
                <a:tab pos="3715164" algn="l"/>
                <a:tab pos="5618698" algn="l"/>
              </a:tabLst>
            </a:pPr>
            <a:r>
              <a:rPr sz="1200" spc="-119" dirty="0">
                <a:solidFill>
                  <a:srgbClr val="2F6995"/>
                </a:solidFill>
                <a:latin typeface="Palatino Linotype"/>
                <a:cs typeface="Palatino Linotype"/>
              </a:rPr>
              <a:t>T</a:t>
            </a:r>
            <a:r>
              <a:rPr sz="1200" spc="-10" dirty="0">
                <a:solidFill>
                  <a:srgbClr val="2F6995"/>
                </a:solidFill>
                <a:latin typeface="Palatino Linotype"/>
                <a:cs typeface="Palatino Linotype"/>
              </a:rPr>
              <a:t>oy Example</a:t>
            </a:r>
            <a:r>
              <a:rPr sz="1200" dirty="0">
                <a:solidFill>
                  <a:srgbClr val="2F6995"/>
                </a:solidFill>
                <a:latin typeface="Palatino Linotype"/>
                <a:cs typeface="Palatino Linotype"/>
              </a:rPr>
              <a:t>	</a:t>
            </a:r>
            <a:r>
              <a:rPr sz="1200" spc="-10" dirty="0">
                <a:solidFill>
                  <a:srgbClr val="2F6995"/>
                </a:solidFill>
                <a:latin typeface="Palatino Linotype"/>
                <a:cs typeface="Palatino Linotype"/>
              </a:rPr>
              <a:t>Data</a:t>
            </a:r>
            <a:r>
              <a:rPr sz="1200" dirty="0">
                <a:solidFill>
                  <a:srgbClr val="2F6995"/>
                </a:solidFill>
                <a:latin typeface="Palatino Linotype"/>
                <a:cs typeface="Palatino Linotype"/>
              </a:rPr>
              <a:t>	</a:t>
            </a:r>
            <a:r>
              <a:rPr sz="1200" spc="-10" dirty="0">
                <a:solidFill>
                  <a:srgbClr val="042F60"/>
                </a:solidFill>
                <a:latin typeface="Palatino Linotype"/>
                <a:cs typeface="Palatino Linotype"/>
              </a:rPr>
              <a:t>Empirical</a:t>
            </a:r>
            <a:r>
              <a:rPr sz="1200" dirty="0">
                <a:solidFill>
                  <a:srgbClr val="042F60"/>
                </a:solidFill>
                <a:latin typeface="Palatino Linotype"/>
                <a:cs typeface="Palatino Linotype"/>
              </a:rPr>
              <a:t>	</a:t>
            </a:r>
            <a:r>
              <a:rPr sz="1200" spc="-10" dirty="0">
                <a:solidFill>
                  <a:srgbClr val="2F6995"/>
                </a:solidFill>
                <a:latin typeface="Palatino Linotype"/>
                <a:cs typeface="Palatino Linotype"/>
              </a:rPr>
              <a:t>Economic Implications</a:t>
            </a:r>
            <a:endParaRPr sz="1200">
              <a:latin typeface="Palatino Linotype"/>
              <a:cs typeface="Palatino Linotype"/>
            </a:endParaRPr>
          </a:p>
          <a:p>
            <a:pPr>
              <a:spcBef>
                <a:spcPts val="79"/>
              </a:spcBef>
            </a:pPr>
            <a:endParaRPr sz="1600">
              <a:latin typeface="Times New Roman"/>
              <a:cs typeface="Times New Roman"/>
            </a:endParaRPr>
          </a:p>
          <a:p>
            <a:pPr marL="33992"/>
            <a:r>
              <a:rPr sz="2800" spc="159" dirty="0">
                <a:solidFill>
                  <a:srgbClr val="042F60"/>
                </a:solidFill>
                <a:latin typeface="Palatino Linotype"/>
                <a:cs typeface="Palatino Linotype"/>
              </a:rPr>
              <a:t>E</a:t>
            </a:r>
            <a:r>
              <a:rPr sz="2300" spc="109" dirty="0">
                <a:solidFill>
                  <a:srgbClr val="042F60"/>
                </a:solidFill>
                <a:latin typeface="Palatino Linotype"/>
                <a:cs typeface="Palatino Linotype"/>
              </a:rPr>
              <a:t>XPO</a:t>
            </a:r>
            <a:r>
              <a:rPr sz="2300" spc="30" dirty="0">
                <a:solidFill>
                  <a:srgbClr val="042F60"/>
                </a:solidFill>
                <a:latin typeface="Palatino Linotype"/>
                <a:cs typeface="Palatino Linotype"/>
              </a:rPr>
              <a:t>R</a:t>
            </a:r>
            <a:r>
              <a:rPr sz="2300" spc="109" dirty="0">
                <a:solidFill>
                  <a:srgbClr val="042F60"/>
                </a:solidFill>
                <a:latin typeface="Palatino Linotype"/>
                <a:cs typeface="Palatino Linotype"/>
              </a:rPr>
              <a:t>TIN</a:t>
            </a:r>
            <a:r>
              <a:rPr sz="2300" spc="-20" dirty="0">
                <a:solidFill>
                  <a:srgbClr val="042F60"/>
                </a:solidFill>
                <a:latin typeface="Palatino Linotype"/>
                <a:cs typeface="Palatino Linotype"/>
              </a:rPr>
              <a:t>G</a:t>
            </a:r>
            <a:r>
              <a:rPr sz="2300" spc="278" dirty="0">
                <a:solidFill>
                  <a:srgbClr val="042F60"/>
                </a:solidFill>
                <a:latin typeface="Palatino Linotype"/>
                <a:cs typeface="Palatino Linotype"/>
              </a:rPr>
              <a:t> </a:t>
            </a:r>
            <a:r>
              <a:rPr sz="2800" spc="159" dirty="0">
                <a:solidFill>
                  <a:srgbClr val="042F60"/>
                </a:solidFill>
                <a:latin typeface="Palatino Linotype"/>
                <a:cs typeface="Palatino Linotype"/>
              </a:rPr>
              <a:t>F</a:t>
            </a:r>
            <a:r>
              <a:rPr sz="2300" spc="109" dirty="0">
                <a:solidFill>
                  <a:srgbClr val="042F60"/>
                </a:solidFill>
                <a:latin typeface="Palatino Linotype"/>
                <a:cs typeface="Palatino Linotype"/>
              </a:rPr>
              <a:t>ITNESS</a:t>
            </a:r>
            <a:r>
              <a:rPr sz="2800" spc="10" dirty="0">
                <a:solidFill>
                  <a:srgbClr val="042F60"/>
                </a:solidFill>
                <a:latin typeface="Palatino Linotype"/>
                <a:cs typeface="Palatino Linotype"/>
              </a:rPr>
              <a:t>,</a:t>
            </a:r>
            <a:r>
              <a:rPr sz="2800" spc="159" dirty="0">
                <a:solidFill>
                  <a:srgbClr val="042F60"/>
                </a:solidFill>
                <a:latin typeface="Palatino Linotype"/>
                <a:cs typeface="Palatino Linotype"/>
              </a:rPr>
              <a:t> </a:t>
            </a:r>
            <a:r>
              <a:rPr sz="2800" spc="188" dirty="0">
                <a:solidFill>
                  <a:srgbClr val="042F60"/>
                </a:solidFill>
                <a:latin typeface="Palatino Linotype"/>
                <a:cs typeface="Palatino Linotype"/>
              </a:rPr>
              <a:t>W</a:t>
            </a:r>
            <a:r>
              <a:rPr sz="2300" spc="109" dirty="0">
                <a:solidFill>
                  <a:srgbClr val="042F60"/>
                </a:solidFill>
                <a:latin typeface="Palatino Linotype"/>
                <a:cs typeface="Palatino Linotype"/>
              </a:rPr>
              <a:t>ORLDWID</a:t>
            </a:r>
            <a:r>
              <a:rPr sz="2300" spc="-20" dirty="0">
                <a:solidFill>
                  <a:srgbClr val="042F60"/>
                </a:solidFill>
                <a:latin typeface="Palatino Linotype"/>
                <a:cs typeface="Palatino Linotype"/>
              </a:rPr>
              <a:t>E</a:t>
            </a:r>
            <a:r>
              <a:rPr sz="2300" spc="278" dirty="0">
                <a:solidFill>
                  <a:srgbClr val="042F60"/>
                </a:solidFill>
                <a:latin typeface="Palatino Linotype"/>
                <a:cs typeface="Palatino Linotype"/>
              </a:rPr>
              <a:t> </a:t>
            </a:r>
            <a:r>
              <a:rPr sz="2300" spc="109" dirty="0">
                <a:solidFill>
                  <a:srgbClr val="042F60"/>
                </a:solidFill>
                <a:latin typeface="Palatino Linotype"/>
                <a:cs typeface="Palatino Linotype"/>
              </a:rPr>
              <a:t>ANA</a:t>
            </a:r>
            <a:r>
              <a:rPr sz="2300" spc="-89" dirty="0">
                <a:solidFill>
                  <a:srgbClr val="042F60"/>
                </a:solidFill>
                <a:latin typeface="Palatino Linotype"/>
                <a:cs typeface="Palatino Linotype"/>
              </a:rPr>
              <a:t>L</a:t>
            </a:r>
            <a:r>
              <a:rPr sz="2300" spc="109" dirty="0">
                <a:solidFill>
                  <a:srgbClr val="042F60"/>
                </a:solidFill>
                <a:latin typeface="Palatino Linotype"/>
                <a:cs typeface="Palatino Linotype"/>
              </a:rPr>
              <a:t>YSI</a:t>
            </a:r>
            <a:r>
              <a:rPr sz="2300" spc="-20" dirty="0">
                <a:solidFill>
                  <a:srgbClr val="042F60"/>
                </a:solidFill>
                <a:latin typeface="Palatino Linotype"/>
                <a:cs typeface="Palatino Linotype"/>
              </a:rPr>
              <a:t>S</a:t>
            </a:r>
            <a:endParaRPr sz="2300">
              <a:latin typeface="Palatino Linotype"/>
              <a:cs typeface="Palatino Linotype"/>
            </a:endParaRPr>
          </a:p>
        </p:txBody>
      </p:sp>
      <p:sp>
        <p:nvSpPr>
          <p:cNvPr id="3" name="object 3"/>
          <p:cNvSpPr txBox="1"/>
          <p:nvPr/>
        </p:nvSpPr>
        <p:spPr>
          <a:xfrm>
            <a:off x="8563335" y="49036"/>
            <a:ext cx="387927" cy="184666"/>
          </a:xfrm>
          <a:prstGeom prst="rect">
            <a:avLst/>
          </a:prstGeom>
        </p:spPr>
        <p:txBody>
          <a:bodyPr vert="horz" wrap="square" lIns="0" tIns="0" rIns="0" bIns="0" rtlCol="0">
            <a:spAutoFit/>
          </a:bodyPr>
          <a:lstStyle/>
          <a:p>
            <a:pPr marL="25179"/>
            <a:r>
              <a:rPr sz="1200" spc="-10" dirty="0">
                <a:solidFill>
                  <a:srgbClr val="2F6995"/>
                </a:solidFill>
                <a:latin typeface="Palatino Linotype"/>
                <a:cs typeface="Palatino Linotype"/>
              </a:rPr>
              <a:t>Scale</a:t>
            </a:r>
            <a:endParaRPr sz="1200">
              <a:latin typeface="Palatino Linotype"/>
              <a:cs typeface="Palatino Linotype"/>
            </a:endParaRPr>
          </a:p>
        </p:txBody>
      </p:sp>
      <p:sp>
        <p:nvSpPr>
          <p:cNvPr id="4" name="object 4"/>
          <p:cNvSpPr/>
          <p:nvPr/>
        </p:nvSpPr>
        <p:spPr>
          <a:xfrm>
            <a:off x="714036" y="1583518"/>
            <a:ext cx="7782585" cy="4751132"/>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74859520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9027" y="49037"/>
            <a:ext cx="7258520" cy="884619"/>
          </a:xfrm>
          <a:prstGeom prst="rect">
            <a:avLst/>
          </a:prstGeom>
        </p:spPr>
        <p:txBody>
          <a:bodyPr vert="horz" wrap="square" lIns="0" tIns="0" rIns="0" bIns="0" rtlCol="0">
            <a:spAutoFit/>
          </a:bodyPr>
          <a:lstStyle/>
          <a:p>
            <a:pPr marL="25179">
              <a:tabLst>
                <a:tab pos="2145253" algn="l"/>
                <a:tab pos="3715164" algn="l"/>
                <a:tab pos="5618698" algn="l"/>
              </a:tabLst>
            </a:pPr>
            <a:r>
              <a:rPr sz="1200" spc="-119" dirty="0">
                <a:solidFill>
                  <a:srgbClr val="2F6995"/>
                </a:solidFill>
                <a:latin typeface="Palatino Linotype"/>
                <a:cs typeface="Palatino Linotype"/>
              </a:rPr>
              <a:t>T</a:t>
            </a:r>
            <a:r>
              <a:rPr sz="1200" spc="-10" dirty="0">
                <a:solidFill>
                  <a:srgbClr val="2F6995"/>
                </a:solidFill>
                <a:latin typeface="Palatino Linotype"/>
                <a:cs typeface="Palatino Linotype"/>
              </a:rPr>
              <a:t>oy Example</a:t>
            </a:r>
            <a:r>
              <a:rPr sz="1200" dirty="0">
                <a:solidFill>
                  <a:srgbClr val="2F6995"/>
                </a:solidFill>
                <a:latin typeface="Palatino Linotype"/>
                <a:cs typeface="Palatino Linotype"/>
              </a:rPr>
              <a:t>	</a:t>
            </a:r>
            <a:r>
              <a:rPr sz="1200" spc="-10" dirty="0">
                <a:solidFill>
                  <a:srgbClr val="2F6995"/>
                </a:solidFill>
                <a:latin typeface="Palatino Linotype"/>
                <a:cs typeface="Palatino Linotype"/>
              </a:rPr>
              <a:t>Data</a:t>
            </a:r>
            <a:r>
              <a:rPr sz="1200" dirty="0">
                <a:solidFill>
                  <a:srgbClr val="2F6995"/>
                </a:solidFill>
                <a:latin typeface="Palatino Linotype"/>
                <a:cs typeface="Palatino Linotype"/>
              </a:rPr>
              <a:t>	</a:t>
            </a:r>
            <a:r>
              <a:rPr sz="1200" spc="-10" dirty="0">
                <a:solidFill>
                  <a:srgbClr val="042F60"/>
                </a:solidFill>
                <a:latin typeface="Palatino Linotype"/>
                <a:cs typeface="Palatino Linotype"/>
              </a:rPr>
              <a:t>Empirical</a:t>
            </a:r>
            <a:r>
              <a:rPr sz="1200" dirty="0">
                <a:solidFill>
                  <a:srgbClr val="042F60"/>
                </a:solidFill>
                <a:latin typeface="Palatino Linotype"/>
                <a:cs typeface="Palatino Linotype"/>
              </a:rPr>
              <a:t>	</a:t>
            </a:r>
            <a:r>
              <a:rPr sz="1200" spc="-10" dirty="0">
                <a:solidFill>
                  <a:srgbClr val="2F6995"/>
                </a:solidFill>
                <a:latin typeface="Palatino Linotype"/>
                <a:cs typeface="Palatino Linotype"/>
              </a:rPr>
              <a:t>Economic Implications</a:t>
            </a:r>
            <a:endParaRPr sz="1200">
              <a:latin typeface="Palatino Linotype"/>
              <a:cs typeface="Palatino Linotype"/>
            </a:endParaRPr>
          </a:p>
          <a:p>
            <a:pPr>
              <a:spcBef>
                <a:spcPts val="79"/>
              </a:spcBef>
            </a:pPr>
            <a:endParaRPr sz="1600">
              <a:latin typeface="Times New Roman"/>
              <a:cs typeface="Times New Roman"/>
            </a:endParaRPr>
          </a:p>
          <a:p>
            <a:pPr marL="33992"/>
            <a:r>
              <a:rPr sz="2800" spc="149" dirty="0">
                <a:solidFill>
                  <a:srgbClr val="042F60"/>
                </a:solidFill>
                <a:latin typeface="Palatino Linotype"/>
                <a:cs typeface="Palatino Linotype"/>
              </a:rPr>
              <a:t>S</a:t>
            </a:r>
            <a:r>
              <a:rPr sz="2300" spc="109" dirty="0">
                <a:solidFill>
                  <a:srgbClr val="042F60"/>
                </a:solidFill>
                <a:latin typeface="Palatino Linotype"/>
                <a:cs typeface="Palatino Linotype"/>
              </a:rPr>
              <a:t>CIENTI</a:t>
            </a:r>
            <a:r>
              <a:rPr sz="2300" spc="-20" dirty="0">
                <a:solidFill>
                  <a:srgbClr val="042F60"/>
                </a:solidFill>
                <a:latin typeface="Palatino Linotype"/>
                <a:cs typeface="Palatino Linotype"/>
              </a:rPr>
              <a:t>F</a:t>
            </a:r>
            <a:r>
              <a:rPr sz="2300" spc="109" dirty="0">
                <a:solidFill>
                  <a:srgbClr val="042F60"/>
                </a:solidFill>
                <a:latin typeface="Palatino Linotype"/>
                <a:cs typeface="Palatino Linotype"/>
              </a:rPr>
              <a:t>I</a:t>
            </a:r>
            <a:r>
              <a:rPr sz="2300" spc="-20" dirty="0">
                <a:solidFill>
                  <a:srgbClr val="042F60"/>
                </a:solidFill>
                <a:latin typeface="Palatino Linotype"/>
                <a:cs typeface="Palatino Linotype"/>
              </a:rPr>
              <a:t>C</a:t>
            </a:r>
            <a:r>
              <a:rPr sz="2300" spc="278" dirty="0">
                <a:solidFill>
                  <a:srgbClr val="042F60"/>
                </a:solidFill>
                <a:latin typeface="Palatino Linotype"/>
                <a:cs typeface="Palatino Linotype"/>
              </a:rPr>
              <a:t> </a:t>
            </a:r>
            <a:r>
              <a:rPr sz="2800" spc="159" dirty="0">
                <a:solidFill>
                  <a:srgbClr val="042F60"/>
                </a:solidFill>
                <a:latin typeface="Palatino Linotype"/>
                <a:cs typeface="Palatino Linotype"/>
              </a:rPr>
              <a:t>F</a:t>
            </a:r>
            <a:r>
              <a:rPr sz="2300" spc="109" dirty="0">
                <a:solidFill>
                  <a:srgbClr val="042F60"/>
                </a:solidFill>
                <a:latin typeface="Palatino Linotype"/>
                <a:cs typeface="Palatino Linotype"/>
              </a:rPr>
              <a:t>ITNESS</a:t>
            </a:r>
            <a:r>
              <a:rPr sz="2800" spc="10" dirty="0">
                <a:solidFill>
                  <a:srgbClr val="042F60"/>
                </a:solidFill>
                <a:latin typeface="Palatino Linotype"/>
                <a:cs typeface="Palatino Linotype"/>
              </a:rPr>
              <a:t>,</a:t>
            </a:r>
            <a:r>
              <a:rPr sz="2800" spc="159" dirty="0">
                <a:solidFill>
                  <a:srgbClr val="042F60"/>
                </a:solidFill>
                <a:latin typeface="Palatino Linotype"/>
                <a:cs typeface="Palatino Linotype"/>
              </a:rPr>
              <a:t> </a:t>
            </a:r>
            <a:r>
              <a:rPr sz="2800" spc="188" dirty="0">
                <a:solidFill>
                  <a:srgbClr val="042F60"/>
                </a:solidFill>
                <a:latin typeface="Palatino Linotype"/>
                <a:cs typeface="Palatino Linotype"/>
              </a:rPr>
              <a:t>W</a:t>
            </a:r>
            <a:r>
              <a:rPr sz="2300" spc="109" dirty="0">
                <a:solidFill>
                  <a:srgbClr val="042F60"/>
                </a:solidFill>
                <a:latin typeface="Palatino Linotype"/>
                <a:cs typeface="Palatino Linotype"/>
              </a:rPr>
              <a:t>ORLDWID</a:t>
            </a:r>
            <a:r>
              <a:rPr sz="2300" spc="-20" dirty="0">
                <a:solidFill>
                  <a:srgbClr val="042F60"/>
                </a:solidFill>
                <a:latin typeface="Palatino Linotype"/>
                <a:cs typeface="Palatino Linotype"/>
              </a:rPr>
              <a:t>E</a:t>
            </a:r>
            <a:r>
              <a:rPr sz="2300" spc="278" dirty="0">
                <a:solidFill>
                  <a:srgbClr val="042F60"/>
                </a:solidFill>
                <a:latin typeface="Palatino Linotype"/>
                <a:cs typeface="Palatino Linotype"/>
              </a:rPr>
              <a:t> </a:t>
            </a:r>
            <a:r>
              <a:rPr sz="2300" spc="109" dirty="0">
                <a:solidFill>
                  <a:srgbClr val="042F60"/>
                </a:solidFill>
                <a:latin typeface="Palatino Linotype"/>
                <a:cs typeface="Palatino Linotype"/>
              </a:rPr>
              <a:t>ANA</a:t>
            </a:r>
            <a:r>
              <a:rPr sz="2300" spc="-89" dirty="0">
                <a:solidFill>
                  <a:srgbClr val="042F60"/>
                </a:solidFill>
                <a:latin typeface="Palatino Linotype"/>
                <a:cs typeface="Palatino Linotype"/>
              </a:rPr>
              <a:t>L</a:t>
            </a:r>
            <a:r>
              <a:rPr sz="2300" spc="109" dirty="0">
                <a:solidFill>
                  <a:srgbClr val="042F60"/>
                </a:solidFill>
                <a:latin typeface="Palatino Linotype"/>
                <a:cs typeface="Palatino Linotype"/>
              </a:rPr>
              <a:t>YSI</a:t>
            </a:r>
            <a:r>
              <a:rPr sz="2300" spc="-20" dirty="0">
                <a:solidFill>
                  <a:srgbClr val="042F60"/>
                </a:solidFill>
                <a:latin typeface="Palatino Linotype"/>
                <a:cs typeface="Palatino Linotype"/>
              </a:rPr>
              <a:t>S</a:t>
            </a:r>
            <a:endParaRPr sz="2300">
              <a:latin typeface="Palatino Linotype"/>
              <a:cs typeface="Palatino Linotype"/>
            </a:endParaRPr>
          </a:p>
        </p:txBody>
      </p:sp>
      <p:sp>
        <p:nvSpPr>
          <p:cNvPr id="3" name="object 3"/>
          <p:cNvSpPr txBox="1"/>
          <p:nvPr/>
        </p:nvSpPr>
        <p:spPr>
          <a:xfrm>
            <a:off x="8563335" y="49036"/>
            <a:ext cx="387927" cy="184666"/>
          </a:xfrm>
          <a:prstGeom prst="rect">
            <a:avLst/>
          </a:prstGeom>
        </p:spPr>
        <p:txBody>
          <a:bodyPr vert="horz" wrap="square" lIns="0" tIns="0" rIns="0" bIns="0" rtlCol="0">
            <a:spAutoFit/>
          </a:bodyPr>
          <a:lstStyle/>
          <a:p>
            <a:pPr marL="25179"/>
            <a:r>
              <a:rPr sz="1200" spc="-10" dirty="0">
                <a:solidFill>
                  <a:srgbClr val="2F6995"/>
                </a:solidFill>
                <a:latin typeface="Palatino Linotype"/>
                <a:cs typeface="Palatino Linotype"/>
              </a:rPr>
              <a:t>Scale</a:t>
            </a:r>
            <a:endParaRPr sz="1200">
              <a:latin typeface="Palatino Linotype"/>
              <a:cs typeface="Palatino Linotype"/>
            </a:endParaRPr>
          </a:p>
        </p:txBody>
      </p:sp>
      <p:sp>
        <p:nvSpPr>
          <p:cNvPr id="4" name="object 4"/>
          <p:cNvSpPr/>
          <p:nvPr/>
        </p:nvSpPr>
        <p:spPr>
          <a:xfrm>
            <a:off x="714036" y="1583518"/>
            <a:ext cx="7782585" cy="4751132"/>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28716514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520700" y="736600"/>
            <a:ext cx="5728877" cy="769441"/>
          </a:xfrm>
          <a:prstGeom prst="rect">
            <a:avLst/>
          </a:prstGeom>
          <a:noFill/>
        </p:spPr>
        <p:txBody>
          <a:bodyPr wrap="none" rtlCol="0">
            <a:spAutoFit/>
          </a:bodyPr>
          <a:lstStyle/>
          <a:p>
            <a:r>
              <a:rPr lang="it-IT" sz="4400" b="1" dirty="0" smtClean="0"/>
              <a:t>SCIENZA DI BASE  +</a:t>
            </a:r>
          </a:p>
        </p:txBody>
      </p:sp>
      <p:sp>
        <p:nvSpPr>
          <p:cNvPr id="3" name="CasellaDiTesto 2"/>
          <p:cNvSpPr txBox="1"/>
          <p:nvPr/>
        </p:nvSpPr>
        <p:spPr>
          <a:xfrm>
            <a:off x="952500" y="2209800"/>
            <a:ext cx="184666" cy="369332"/>
          </a:xfrm>
          <a:prstGeom prst="rect">
            <a:avLst/>
          </a:prstGeom>
          <a:noFill/>
        </p:spPr>
        <p:txBody>
          <a:bodyPr wrap="none" rtlCol="0">
            <a:spAutoFit/>
          </a:bodyPr>
          <a:lstStyle/>
          <a:p>
            <a:endParaRPr lang="it-IT" dirty="0"/>
          </a:p>
        </p:txBody>
      </p:sp>
      <p:sp>
        <p:nvSpPr>
          <p:cNvPr id="6" name="CasellaDiTesto 5"/>
          <p:cNvSpPr txBox="1"/>
          <p:nvPr/>
        </p:nvSpPr>
        <p:spPr>
          <a:xfrm>
            <a:off x="673100" y="1689100"/>
            <a:ext cx="4589342" cy="769441"/>
          </a:xfrm>
          <a:prstGeom prst="rect">
            <a:avLst/>
          </a:prstGeom>
          <a:noFill/>
        </p:spPr>
        <p:txBody>
          <a:bodyPr wrap="none" rtlCol="0">
            <a:spAutoFit/>
          </a:bodyPr>
          <a:lstStyle/>
          <a:p>
            <a:r>
              <a:rPr lang="it-IT" sz="4400" b="1" dirty="0" smtClean="0"/>
              <a:t>FORMAZIONE  +</a:t>
            </a:r>
          </a:p>
        </p:txBody>
      </p:sp>
      <p:sp>
        <p:nvSpPr>
          <p:cNvPr id="7" name="CasellaDiTesto 6"/>
          <p:cNvSpPr txBox="1"/>
          <p:nvPr/>
        </p:nvSpPr>
        <p:spPr>
          <a:xfrm>
            <a:off x="825500" y="3657600"/>
            <a:ext cx="7192419" cy="769441"/>
          </a:xfrm>
          <a:prstGeom prst="rect">
            <a:avLst/>
          </a:prstGeom>
          <a:noFill/>
        </p:spPr>
        <p:txBody>
          <a:bodyPr wrap="none" rtlCol="0">
            <a:spAutoFit/>
          </a:bodyPr>
          <a:lstStyle/>
          <a:p>
            <a:r>
              <a:rPr lang="it-IT" sz="4400" b="1" dirty="0" smtClean="0"/>
              <a:t>= SVILUPPO ECONOMICO</a:t>
            </a:r>
          </a:p>
        </p:txBody>
      </p:sp>
      <p:sp>
        <p:nvSpPr>
          <p:cNvPr id="9" name="CasellaDiTesto 8"/>
          <p:cNvSpPr txBox="1"/>
          <p:nvPr/>
        </p:nvSpPr>
        <p:spPr>
          <a:xfrm>
            <a:off x="1358900" y="3098800"/>
            <a:ext cx="184666" cy="369332"/>
          </a:xfrm>
          <a:prstGeom prst="rect">
            <a:avLst/>
          </a:prstGeom>
          <a:noFill/>
        </p:spPr>
        <p:txBody>
          <a:bodyPr wrap="none" rtlCol="0">
            <a:spAutoFit/>
          </a:bodyPr>
          <a:lstStyle/>
          <a:p>
            <a:endParaRPr lang="it-IT" dirty="0"/>
          </a:p>
        </p:txBody>
      </p:sp>
      <p:sp>
        <p:nvSpPr>
          <p:cNvPr id="10" name="CasellaDiTesto 9"/>
          <p:cNvSpPr txBox="1"/>
          <p:nvPr/>
        </p:nvSpPr>
        <p:spPr>
          <a:xfrm>
            <a:off x="685800" y="2667000"/>
            <a:ext cx="4030320" cy="1046440"/>
          </a:xfrm>
          <a:prstGeom prst="rect">
            <a:avLst/>
          </a:prstGeom>
          <a:noFill/>
        </p:spPr>
        <p:txBody>
          <a:bodyPr wrap="none" rtlCol="0">
            <a:spAutoFit/>
          </a:bodyPr>
          <a:lstStyle/>
          <a:p>
            <a:r>
              <a:rPr lang="it-IT" sz="4400" b="1" dirty="0" smtClean="0"/>
              <a:t>INNOVAZIONE</a:t>
            </a:r>
            <a:endParaRPr lang="it-IT" sz="4400" b="1" dirty="0"/>
          </a:p>
          <a:p>
            <a:endParaRPr lang="it-IT" dirty="0"/>
          </a:p>
        </p:txBody>
      </p:sp>
    </p:spTree>
    <p:extLst>
      <p:ext uri="{BB962C8B-B14F-4D97-AF65-F5344CB8AC3E}">
        <p14:creationId xmlns:p14="http://schemas.microsoft.com/office/powerpoint/2010/main" val="408942450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520700" y="736600"/>
            <a:ext cx="5728877" cy="769441"/>
          </a:xfrm>
          <a:prstGeom prst="rect">
            <a:avLst/>
          </a:prstGeom>
          <a:noFill/>
        </p:spPr>
        <p:txBody>
          <a:bodyPr wrap="none" rtlCol="0">
            <a:spAutoFit/>
          </a:bodyPr>
          <a:lstStyle/>
          <a:p>
            <a:r>
              <a:rPr lang="it-IT" sz="4400" b="1" dirty="0" smtClean="0"/>
              <a:t>SCIENZA DI BASE  +</a:t>
            </a:r>
          </a:p>
        </p:txBody>
      </p:sp>
      <p:sp>
        <p:nvSpPr>
          <p:cNvPr id="5" name="CasellaDiTesto 4"/>
          <p:cNvSpPr txBox="1"/>
          <p:nvPr/>
        </p:nvSpPr>
        <p:spPr>
          <a:xfrm>
            <a:off x="673100" y="4927600"/>
            <a:ext cx="7006846" cy="923330"/>
          </a:xfrm>
          <a:prstGeom prst="rect">
            <a:avLst/>
          </a:prstGeom>
          <a:noFill/>
        </p:spPr>
        <p:txBody>
          <a:bodyPr wrap="none" rtlCol="0">
            <a:spAutoFit/>
          </a:bodyPr>
          <a:lstStyle/>
          <a:p>
            <a:r>
              <a:rPr lang="it-IT" sz="5400" b="1" u="sng" dirty="0" smtClean="0">
                <a:solidFill>
                  <a:srgbClr val="FF0000"/>
                </a:solidFill>
              </a:rPr>
              <a:t>NON ESATTAMENTE</a:t>
            </a:r>
            <a:endParaRPr lang="it-IT" sz="5400" b="1" u="sng" dirty="0">
              <a:solidFill>
                <a:srgbClr val="FF0000"/>
              </a:solidFill>
            </a:endParaRPr>
          </a:p>
        </p:txBody>
      </p:sp>
      <p:sp>
        <p:nvSpPr>
          <p:cNvPr id="3" name="CasellaDiTesto 2"/>
          <p:cNvSpPr txBox="1"/>
          <p:nvPr/>
        </p:nvSpPr>
        <p:spPr>
          <a:xfrm>
            <a:off x="952500" y="2209800"/>
            <a:ext cx="184666" cy="369332"/>
          </a:xfrm>
          <a:prstGeom prst="rect">
            <a:avLst/>
          </a:prstGeom>
          <a:noFill/>
        </p:spPr>
        <p:txBody>
          <a:bodyPr wrap="none" rtlCol="0">
            <a:spAutoFit/>
          </a:bodyPr>
          <a:lstStyle/>
          <a:p>
            <a:endParaRPr lang="it-IT" dirty="0"/>
          </a:p>
        </p:txBody>
      </p:sp>
      <p:sp>
        <p:nvSpPr>
          <p:cNvPr id="6" name="CasellaDiTesto 5"/>
          <p:cNvSpPr txBox="1"/>
          <p:nvPr/>
        </p:nvSpPr>
        <p:spPr>
          <a:xfrm>
            <a:off x="673100" y="1689100"/>
            <a:ext cx="4589342" cy="769441"/>
          </a:xfrm>
          <a:prstGeom prst="rect">
            <a:avLst/>
          </a:prstGeom>
          <a:noFill/>
        </p:spPr>
        <p:txBody>
          <a:bodyPr wrap="none" rtlCol="0">
            <a:spAutoFit/>
          </a:bodyPr>
          <a:lstStyle/>
          <a:p>
            <a:r>
              <a:rPr lang="it-IT" sz="4400" b="1" dirty="0" smtClean="0"/>
              <a:t>FORMAZIONE  +</a:t>
            </a:r>
          </a:p>
        </p:txBody>
      </p:sp>
      <p:sp>
        <p:nvSpPr>
          <p:cNvPr id="7" name="CasellaDiTesto 6"/>
          <p:cNvSpPr txBox="1"/>
          <p:nvPr/>
        </p:nvSpPr>
        <p:spPr>
          <a:xfrm>
            <a:off x="825500" y="3657600"/>
            <a:ext cx="7192419" cy="769441"/>
          </a:xfrm>
          <a:prstGeom prst="rect">
            <a:avLst/>
          </a:prstGeom>
          <a:noFill/>
        </p:spPr>
        <p:txBody>
          <a:bodyPr wrap="none" rtlCol="0">
            <a:spAutoFit/>
          </a:bodyPr>
          <a:lstStyle/>
          <a:p>
            <a:r>
              <a:rPr lang="it-IT" sz="4400" b="1" dirty="0" smtClean="0"/>
              <a:t>= SVILUPPO ECONOMICO</a:t>
            </a:r>
          </a:p>
        </p:txBody>
      </p:sp>
      <p:sp>
        <p:nvSpPr>
          <p:cNvPr id="9" name="CasellaDiTesto 8"/>
          <p:cNvSpPr txBox="1"/>
          <p:nvPr/>
        </p:nvSpPr>
        <p:spPr>
          <a:xfrm>
            <a:off x="1358900" y="3098800"/>
            <a:ext cx="184666" cy="369332"/>
          </a:xfrm>
          <a:prstGeom prst="rect">
            <a:avLst/>
          </a:prstGeom>
          <a:noFill/>
        </p:spPr>
        <p:txBody>
          <a:bodyPr wrap="none" rtlCol="0">
            <a:spAutoFit/>
          </a:bodyPr>
          <a:lstStyle/>
          <a:p>
            <a:endParaRPr lang="it-IT" dirty="0"/>
          </a:p>
        </p:txBody>
      </p:sp>
      <p:sp>
        <p:nvSpPr>
          <p:cNvPr id="10" name="CasellaDiTesto 9"/>
          <p:cNvSpPr txBox="1"/>
          <p:nvPr/>
        </p:nvSpPr>
        <p:spPr>
          <a:xfrm>
            <a:off x="685800" y="2667000"/>
            <a:ext cx="4030320" cy="1046440"/>
          </a:xfrm>
          <a:prstGeom prst="rect">
            <a:avLst/>
          </a:prstGeom>
          <a:noFill/>
        </p:spPr>
        <p:txBody>
          <a:bodyPr wrap="none" rtlCol="0">
            <a:spAutoFit/>
          </a:bodyPr>
          <a:lstStyle/>
          <a:p>
            <a:r>
              <a:rPr lang="it-IT" sz="4400" b="1" dirty="0" smtClean="0"/>
              <a:t>INNOVAZIONE</a:t>
            </a:r>
            <a:endParaRPr lang="it-IT" sz="4400" b="1" dirty="0"/>
          </a:p>
          <a:p>
            <a:endParaRPr lang="it-IT" dirty="0"/>
          </a:p>
        </p:txBody>
      </p:sp>
    </p:spTree>
    <p:extLst>
      <p:ext uri="{BB962C8B-B14F-4D97-AF65-F5344CB8AC3E}">
        <p14:creationId xmlns:p14="http://schemas.microsoft.com/office/powerpoint/2010/main" val="883778043"/>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952500" y="2209800"/>
            <a:ext cx="184666" cy="369332"/>
          </a:xfrm>
          <a:prstGeom prst="rect">
            <a:avLst/>
          </a:prstGeom>
          <a:noFill/>
        </p:spPr>
        <p:txBody>
          <a:bodyPr wrap="none" rtlCol="0">
            <a:spAutoFit/>
          </a:bodyPr>
          <a:lstStyle/>
          <a:p>
            <a:endParaRPr lang="it-IT" dirty="0"/>
          </a:p>
        </p:txBody>
      </p:sp>
      <p:sp>
        <p:nvSpPr>
          <p:cNvPr id="7" name="CasellaDiTesto 6"/>
          <p:cNvSpPr txBox="1"/>
          <p:nvPr/>
        </p:nvSpPr>
        <p:spPr>
          <a:xfrm>
            <a:off x="393700" y="1841500"/>
            <a:ext cx="7596951" cy="523220"/>
          </a:xfrm>
          <a:prstGeom prst="rect">
            <a:avLst/>
          </a:prstGeom>
          <a:noFill/>
        </p:spPr>
        <p:txBody>
          <a:bodyPr wrap="none" rtlCol="0">
            <a:spAutoFit/>
          </a:bodyPr>
          <a:lstStyle/>
          <a:p>
            <a:pPr marL="457200" indent="-457200">
              <a:buFont typeface="Arial"/>
              <a:buChar char="•"/>
            </a:pPr>
            <a:r>
              <a:rPr lang="it-IT" sz="2800" dirty="0" smtClean="0"/>
              <a:t>Ma nel 2014 la loro competitività industriale:</a:t>
            </a:r>
          </a:p>
        </p:txBody>
      </p:sp>
      <p:sp>
        <p:nvSpPr>
          <p:cNvPr id="9" name="CasellaDiTesto 8"/>
          <p:cNvSpPr txBox="1"/>
          <p:nvPr/>
        </p:nvSpPr>
        <p:spPr>
          <a:xfrm>
            <a:off x="1358900" y="3098800"/>
            <a:ext cx="184666" cy="369332"/>
          </a:xfrm>
          <a:prstGeom prst="rect">
            <a:avLst/>
          </a:prstGeom>
          <a:noFill/>
        </p:spPr>
        <p:txBody>
          <a:bodyPr wrap="none" rtlCol="0">
            <a:spAutoFit/>
          </a:bodyPr>
          <a:lstStyle/>
          <a:p>
            <a:endParaRPr lang="it-IT" dirty="0"/>
          </a:p>
        </p:txBody>
      </p:sp>
      <p:sp>
        <p:nvSpPr>
          <p:cNvPr id="10" name="CasellaDiTesto 9"/>
          <p:cNvSpPr txBox="1"/>
          <p:nvPr/>
        </p:nvSpPr>
        <p:spPr>
          <a:xfrm>
            <a:off x="355600" y="927100"/>
            <a:ext cx="7148111" cy="954107"/>
          </a:xfrm>
          <a:prstGeom prst="rect">
            <a:avLst/>
          </a:prstGeom>
          <a:noFill/>
        </p:spPr>
        <p:txBody>
          <a:bodyPr wrap="none" rtlCol="0">
            <a:spAutoFit/>
          </a:bodyPr>
          <a:lstStyle/>
          <a:p>
            <a:pPr marL="457200" indent="-457200">
              <a:buFont typeface="Arial"/>
              <a:buChar char="•"/>
            </a:pPr>
            <a:r>
              <a:rPr lang="it-IT" sz="2800" dirty="0" smtClean="0"/>
              <a:t>Negli anni 60 Cile e Corea del Sud erano</a:t>
            </a:r>
          </a:p>
          <a:p>
            <a:r>
              <a:rPr lang="it-IT" sz="2800" dirty="0" smtClean="0"/>
              <a:t>    simili per scienza e formazione</a:t>
            </a:r>
            <a:endParaRPr lang="it-IT" sz="2800" dirty="0"/>
          </a:p>
        </p:txBody>
      </p:sp>
      <p:sp>
        <p:nvSpPr>
          <p:cNvPr id="2" name="CasellaDiTesto 1"/>
          <p:cNvSpPr txBox="1"/>
          <p:nvPr/>
        </p:nvSpPr>
        <p:spPr>
          <a:xfrm>
            <a:off x="660400" y="254000"/>
            <a:ext cx="2255044" cy="707886"/>
          </a:xfrm>
          <a:prstGeom prst="rect">
            <a:avLst/>
          </a:prstGeom>
          <a:noFill/>
        </p:spPr>
        <p:txBody>
          <a:bodyPr wrap="none" rtlCol="0">
            <a:spAutoFit/>
          </a:bodyPr>
          <a:lstStyle/>
          <a:p>
            <a:r>
              <a:rPr lang="it-IT" sz="4000" b="1" u="sng" dirty="0" smtClean="0">
                <a:solidFill>
                  <a:srgbClr val="FF0000"/>
                </a:solidFill>
              </a:rPr>
              <a:t>INFATTI:</a:t>
            </a:r>
            <a:endParaRPr lang="it-IT" sz="4000" b="1" u="sng" dirty="0">
              <a:solidFill>
                <a:srgbClr val="FF0000"/>
              </a:solidFill>
            </a:endParaRPr>
          </a:p>
        </p:txBody>
      </p:sp>
      <p:pic>
        <p:nvPicPr>
          <p:cNvPr id="8" name="Immagine 7" descr="Chile2014.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9300" y="2352021"/>
            <a:ext cx="7099300" cy="2105680"/>
          </a:xfrm>
          <a:prstGeom prst="rect">
            <a:avLst/>
          </a:prstGeom>
        </p:spPr>
      </p:pic>
      <p:pic>
        <p:nvPicPr>
          <p:cNvPr id="11" name="Immagine 10" descr="SouthKorea2014.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0100" y="4474632"/>
            <a:ext cx="7073900" cy="2357967"/>
          </a:xfrm>
          <a:prstGeom prst="rect">
            <a:avLst/>
          </a:prstGeom>
        </p:spPr>
      </p:pic>
      <p:sp>
        <p:nvSpPr>
          <p:cNvPr id="12" name="CasellaDiTesto 11"/>
          <p:cNvSpPr txBox="1"/>
          <p:nvPr/>
        </p:nvSpPr>
        <p:spPr>
          <a:xfrm>
            <a:off x="317500" y="2908300"/>
            <a:ext cx="1838765" cy="1077218"/>
          </a:xfrm>
          <a:prstGeom prst="rect">
            <a:avLst/>
          </a:prstGeom>
          <a:noFill/>
        </p:spPr>
        <p:txBody>
          <a:bodyPr wrap="none" rtlCol="0">
            <a:spAutoFit/>
          </a:bodyPr>
          <a:lstStyle/>
          <a:p>
            <a:r>
              <a:rPr lang="it-IT" sz="3200" dirty="0" smtClean="0"/>
              <a:t>Chile</a:t>
            </a:r>
          </a:p>
          <a:p>
            <a:r>
              <a:rPr lang="it-IT" sz="3200" dirty="0" err="1" smtClean="0"/>
              <a:t>Rank</a:t>
            </a:r>
            <a:r>
              <a:rPr lang="it-IT" sz="3200" dirty="0" smtClean="0"/>
              <a:t>=74</a:t>
            </a:r>
            <a:endParaRPr lang="it-IT" sz="3200" dirty="0"/>
          </a:p>
        </p:txBody>
      </p:sp>
      <p:sp>
        <p:nvSpPr>
          <p:cNvPr id="13" name="CasellaDiTesto 12"/>
          <p:cNvSpPr txBox="1"/>
          <p:nvPr/>
        </p:nvSpPr>
        <p:spPr>
          <a:xfrm>
            <a:off x="152400" y="4876800"/>
            <a:ext cx="2466140" cy="1077218"/>
          </a:xfrm>
          <a:prstGeom prst="rect">
            <a:avLst/>
          </a:prstGeom>
          <a:noFill/>
        </p:spPr>
        <p:txBody>
          <a:bodyPr wrap="none" rtlCol="0">
            <a:spAutoFit/>
          </a:bodyPr>
          <a:lstStyle/>
          <a:p>
            <a:r>
              <a:rPr lang="it-IT" sz="3200" dirty="0" smtClean="0"/>
              <a:t>South Korea</a:t>
            </a:r>
          </a:p>
          <a:p>
            <a:r>
              <a:rPr lang="it-IT" sz="3200" dirty="0" err="1" smtClean="0"/>
              <a:t>Rank</a:t>
            </a:r>
            <a:r>
              <a:rPr lang="it-IT" sz="3200" dirty="0" smtClean="0"/>
              <a:t>=20</a:t>
            </a:r>
            <a:endParaRPr lang="it-IT" sz="3200" dirty="0"/>
          </a:p>
        </p:txBody>
      </p:sp>
    </p:spTree>
    <p:extLst>
      <p:ext uri="{BB962C8B-B14F-4D97-AF65-F5344CB8AC3E}">
        <p14:creationId xmlns:p14="http://schemas.microsoft.com/office/powerpoint/2010/main" val="3493344367"/>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431800" y="1574800"/>
            <a:ext cx="8342248" cy="3539430"/>
          </a:xfrm>
          <a:prstGeom prst="rect">
            <a:avLst/>
          </a:prstGeom>
          <a:noFill/>
        </p:spPr>
        <p:txBody>
          <a:bodyPr wrap="none" rtlCol="0">
            <a:spAutoFit/>
          </a:bodyPr>
          <a:lstStyle/>
          <a:p>
            <a:r>
              <a:rPr lang="it-IT" sz="4400" b="1" dirty="0" smtClean="0"/>
              <a:t>NECESSITA’ DI UN QUADRO</a:t>
            </a:r>
          </a:p>
          <a:p>
            <a:endParaRPr lang="it-IT" sz="4400" b="1" dirty="0"/>
          </a:p>
          <a:p>
            <a:r>
              <a:rPr lang="it-IT" sz="4400" b="1" dirty="0" smtClean="0"/>
              <a:t>INTEGRATO COMPLESSIVO:</a:t>
            </a:r>
          </a:p>
          <a:p>
            <a:endParaRPr lang="it-IT" sz="4400" b="1" dirty="0"/>
          </a:p>
          <a:p>
            <a:r>
              <a:rPr lang="it-IT" sz="4800" b="1" dirty="0" smtClean="0">
                <a:solidFill>
                  <a:srgbClr val="FF0000"/>
                </a:solidFill>
              </a:rPr>
              <a:t>“ECONOMIC COMPLEXITY”</a:t>
            </a:r>
          </a:p>
        </p:txBody>
      </p:sp>
      <p:sp>
        <p:nvSpPr>
          <p:cNvPr id="3" name="CasellaDiTesto 2"/>
          <p:cNvSpPr txBox="1"/>
          <p:nvPr/>
        </p:nvSpPr>
        <p:spPr>
          <a:xfrm>
            <a:off x="952500" y="2209800"/>
            <a:ext cx="184666" cy="369332"/>
          </a:xfrm>
          <a:prstGeom prst="rect">
            <a:avLst/>
          </a:prstGeom>
          <a:noFill/>
        </p:spPr>
        <p:txBody>
          <a:bodyPr wrap="none" rtlCol="0">
            <a:spAutoFit/>
          </a:bodyPr>
          <a:lstStyle/>
          <a:p>
            <a:endParaRPr lang="it-IT" dirty="0"/>
          </a:p>
        </p:txBody>
      </p:sp>
      <p:sp>
        <p:nvSpPr>
          <p:cNvPr id="9" name="CasellaDiTesto 8"/>
          <p:cNvSpPr txBox="1"/>
          <p:nvPr/>
        </p:nvSpPr>
        <p:spPr>
          <a:xfrm>
            <a:off x="1358900" y="3098800"/>
            <a:ext cx="184666" cy="369332"/>
          </a:xfrm>
          <a:prstGeom prst="rect">
            <a:avLst/>
          </a:prstGeom>
          <a:noFill/>
        </p:spPr>
        <p:txBody>
          <a:bodyPr wrap="none" rtlCol="0">
            <a:spAutoFit/>
          </a:bodyPr>
          <a:lstStyle/>
          <a:p>
            <a:endParaRPr lang="it-IT" dirty="0"/>
          </a:p>
        </p:txBody>
      </p:sp>
    </p:spTree>
    <p:extLst>
      <p:ext uri="{BB962C8B-B14F-4D97-AF65-F5344CB8AC3E}">
        <p14:creationId xmlns:p14="http://schemas.microsoft.com/office/powerpoint/2010/main" val="1904164436"/>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393700" y="825500"/>
            <a:ext cx="7596951" cy="6278642"/>
          </a:xfrm>
          <a:prstGeom prst="rect">
            <a:avLst/>
          </a:prstGeom>
          <a:noFill/>
        </p:spPr>
        <p:txBody>
          <a:bodyPr wrap="none" rtlCol="0">
            <a:spAutoFit/>
          </a:bodyPr>
          <a:lstStyle/>
          <a:p>
            <a:r>
              <a:rPr lang="en-GB" sz="2800" u="sng" dirty="0" smtClean="0"/>
              <a:t>Some developments:</a:t>
            </a:r>
          </a:p>
          <a:p>
            <a:endParaRPr lang="en-GB" sz="2800" dirty="0"/>
          </a:p>
          <a:p>
            <a:pPr marL="457200" indent="-457200">
              <a:buFont typeface="Arial"/>
              <a:buChar char="•"/>
            </a:pPr>
            <a:r>
              <a:rPr lang="en-GB" sz="2800" dirty="0" smtClean="0"/>
              <a:t>INCLUSION OF SERVICES AND FINANCE</a:t>
            </a:r>
          </a:p>
          <a:p>
            <a:r>
              <a:rPr lang="en-GB" sz="2800" dirty="0"/>
              <a:t> </a:t>
            </a:r>
            <a:r>
              <a:rPr lang="en-GB" sz="2800" dirty="0" smtClean="0"/>
              <a:t>    </a:t>
            </a:r>
            <a:r>
              <a:rPr lang="en-GB" sz="2400" dirty="0" smtClean="0"/>
              <a:t>- New data will be provided by World Bank</a:t>
            </a:r>
          </a:p>
          <a:p>
            <a:endParaRPr lang="en-GB" sz="2800" dirty="0"/>
          </a:p>
          <a:p>
            <a:pPr marL="457200" indent="-457200">
              <a:buFont typeface="Arial"/>
              <a:buChar char="•"/>
            </a:pPr>
            <a:r>
              <a:rPr lang="en-GB" sz="2800" dirty="0" smtClean="0"/>
              <a:t>ENERGY AND SUSTAINABILITY</a:t>
            </a:r>
          </a:p>
          <a:p>
            <a:r>
              <a:rPr lang="en-GB" sz="2800" dirty="0" smtClean="0"/>
              <a:t>     </a:t>
            </a:r>
            <a:r>
              <a:rPr lang="en-GB" sz="2400" dirty="0" smtClean="0"/>
              <a:t>- Energy content</a:t>
            </a:r>
          </a:p>
          <a:p>
            <a:r>
              <a:rPr lang="en-GB" sz="2400" dirty="0"/>
              <a:t> </a:t>
            </a:r>
            <a:r>
              <a:rPr lang="en-GB" sz="2400" dirty="0" smtClean="0"/>
              <a:t>     - Water content</a:t>
            </a:r>
          </a:p>
          <a:p>
            <a:r>
              <a:rPr lang="en-GB" sz="2400" dirty="0"/>
              <a:t> </a:t>
            </a:r>
            <a:r>
              <a:rPr lang="en-GB" sz="2400" dirty="0" smtClean="0"/>
              <a:t>     - Material content</a:t>
            </a:r>
          </a:p>
          <a:p>
            <a:r>
              <a:rPr lang="en-GB" sz="2400" dirty="0"/>
              <a:t> </a:t>
            </a:r>
            <a:r>
              <a:rPr lang="en-GB" sz="2400" dirty="0" smtClean="0"/>
              <a:t>     - Pollution content</a:t>
            </a:r>
          </a:p>
          <a:p>
            <a:endParaRPr lang="en-GB" sz="2400" dirty="0"/>
          </a:p>
          <a:p>
            <a:pPr marL="457200" indent="-457200">
              <a:buFont typeface="Arial"/>
              <a:buChar char="•"/>
            </a:pPr>
            <a:r>
              <a:rPr lang="en-GB" sz="2800" dirty="0" smtClean="0"/>
              <a:t>ANALYSIS OF COMPANIES</a:t>
            </a:r>
            <a:endParaRPr lang="en-GB" sz="2400" dirty="0" smtClean="0"/>
          </a:p>
          <a:p>
            <a:endParaRPr lang="en-GB" sz="2800" dirty="0" smtClean="0"/>
          </a:p>
          <a:p>
            <a:endParaRPr lang="en-GB" dirty="0"/>
          </a:p>
          <a:p>
            <a:endParaRPr lang="en-US" dirty="0"/>
          </a:p>
          <a:p>
            <a:endParaRPr lang="it-IT" dirty="0"/>
          </a:p>
        </p:txBody>
      </p:sp>
    </p:spTree>
    <p:extLst>
      <p:ext uri="{BB962C8B-B14F-4D97-AF65-F5344CB8AC3E}">
        <p14:creationId xmlns:p14="http://schemas.microsoft.com/office/powerpoint/2010/main" val="242138212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0" name="download (1).jpg"/>
          <p:cNvPicPr>
            <a:picLocks noChangeAspect="1"/>
          </p:cNvPicPr>
          <p:nvPr/>
        </p:nvPicPr>
        <p:blipFill>
          <a:blip r:embed="rId2">
            <a:extLst/>
          </a:blip>
          <a:stretch>
            <a:fillRect/>
          </a:stretch>
        </p:blipFill>
        <p:spPr>
          <a:xfrm>
            <a:off x="709828" y="2285814"/>
            <a:ext cx="1925816" cy="1015883"/>
          </a:xfrm>
          <a:prstGeom prst="rect">
            <a:avLst/>
          </a:prstGeom>
          <a:ln w="12700">
            <a:miter lim="400000"/>
          </a:ln>
        </p:spPr>
      </p:pic>
      <p:pic>
        <p:nvPicPr>
          <p:cNvPr id="1601" name="logo_WBG.jpg"/>
          <p:cNvPicPr>
            <a:picLocks noChangeAspect="1"/>
          </p:cNvPicPr>
          <p:nvPr/>
        </p:nvPicPr>
        <p:blipFill>
          <a:blip r:embed="rId3">
            <a:extLst/>
          </a:blip>
          <a:stretch>
            <a:fillRect/>
          </a:stretch>
        </p:blipFill>
        <p:spPr>
          <a:xfrm>
            <a:off x="2654300" y="2451100"/>
            <a:ext cx="4305300" cy="2038357"/>
          </a:xfrm>
          <a:prstGeom prst="rect">
            <a:avLst/>
          </a:prstGeom>
          <a:ln w="12700">
            <a:miter lim="400000"/>
          </a:ln>
        </p:spPr>
      </p:pic>
      <p:pic>
        <p:nvPicPr>
          <p:cNvPr id="1602" name="download.jpg"/>
          <p:cNvPicPr>
            <a:picLocks noChangeAspect="1"/>
          </p:cNvPicPr>
          <p:nvPr/>
        </p:nvPicPr>
        <p:blipFill>
          <a:blip r:embed="rId4">
            <a:extLst/>
          </a:blip>
          <a:stretch>
            <a:fillRect/>
          </a:stretch>
        </p:blipFill>
        <p:spPr>
          <a:xfrm>
            <a:off x="5311753" y="488764"/>
            <a:ext cx="3286126" cy="1223368"/>
          </a:xfrm>
          <a:prstGeom prst="rect">
            <a:avLst/>
          </a:prstGeom>
          <a:ln w="12700">
            <a:miter lim="400000"/>
          </a:ln>
        </p:spPr>
      </p:pic>
      <p:pic>
        <p:nvPicPr>
          <p:cNvPr id="1603" name="royal dutch shell company logo 640x360 16x9.jpg"/>
          <p:cNvPicPr>
            <a:picLocks noChangeAspect="1"/>
          </p:cNvPicPr>
          <p:nvPr/>
        </p:nvPicPr>
        <p:blipFill>
          <a:blip r:embed="rId5">
            <a:extLst/>
          </a:blip>
          <a:stretch>
            <a:fillRect/>
          </a:stretch>
        </p:blipFill>
        <p:spPr>
          <a:xfrm>
            <a:off x="6584612" y="2278338"/>
            <a:ext cx="2438155" cy="1371462"/>
          </a:xfrm>
          <a:prstGeom prst="rect">
            <a:avLst/>
          </a:prstGeom>
          <a:ln w="12700">
            <a:miter lim="400000"/>
          </a:ln>
        </p:spPr>
      </p:pic>
      <p:pic>
        <p:nvPicPr>
          <p:cNvPr id="1604" name="library_logos_alibabaev_large.png"/>
          <p:cNvPicPr>
            <a:picLocks noChangeAspect="1"/>
          </p:cNvPicPr>
          <p:nvPr/>
        </p:nvPicPr>
        <p:blipFill>
          <a:blip r:embed="rId6">
            <a:extLst/>
          </a:blip>
          <a:stretch>
            <a:fillRect/>
          </a:stretch>
        </p:blipFill>
        <p:spPr>
          <a:xfrm>
            <a:off x="5235819" y="4884299"/>
            <a:ext cx="3642645" cy="1536981"/>
          </a:xfrm>
          <a:prstGeom prst="rect">
            <a:avLst/>
          </a:prstGeom>
          <a:ln w="12700">
            <a:miter lim="400000"/>
          </a:ln>
        </p:spPr>
      </p:pic>
      <p:pic>
        <p:nvPicPr>
          <p:cNvPr id="1605" name="ippr.jpg"/>
          <p:cNvPicPr>
            <a:picLocks noChangeAspect="1"/>
          </p:cNvPicPr>
          <p:nvPr/>
        </p:nvPicPr>
        <p:blipFill>
          <a:blip r:embed="rId7">
            <a:extLst/>
          </a:blip>
          <a:stretch>
            <a:fillRect/>
          </a:stretch>
        </p:blipFill>
        <p:spPr>
          <a:xfrm>
            <a:off x="-52250" y="5179516"/>
            <a:ext cx="5197079" cy="946548"/>
          </a:xfrm>
          <a:prstGeom prst="rect">
            <a:avLst/>
          </a:prstGeom>
          <a:ln w="12700">
            <a:miter lim="400000"/>
          </a:ln>
        </p:spPr>
      </p:pic>
      <p:pic>
        <p:nvPicPr>
          <p:cNvPr id="1606" name="BCG_Logo_compact_RGB_calogo1900.png"/>
          <p:cNvPicPr>
            <a:picLocks noChangeAspect="1"/>
          </p:cNvPicPr>
          <p:nvPr/>
        </p:nvPicPr>
        <p:blipFill>
          <a:blip r:embed="rId8">
            <a:extLst/>
          </a:blip>
          <a:stretch>
            <a:fillRect/>
          </a:stretch>
        </p:blipFill>
        <p:spPr>
          <a:xfrm>
            <a:off x="788413" y="565950"/>
            <a:ext cx="3281758" cy="1010425"/>
          </a:xfrm>
          <a:prstGeom prst="rect">
            <a:avLst/>
          </a:prstGeom>
          <a:ln w="12700">
            <a:miter lim="400000"/>
          </a:ln>
        </p:spPr>
      </p:pic>
    </p:spTree>
    <p:extLst>
      <p:ext uri="{BB962C8B-B14F-4D97-AF65-F5344CB8AC3E}">
        <p14:creationId xmlns:p14="http://schemas.microsoft.com/office/powerpoint/2010/main" val="124765138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68300" y="-38100"/>
            <a:ext cx="8192868" cy="3416320"/>
          </a:xfrm>
          <a:prstGeom prst="rect">
            <a:avLst/>
          </a:prstGeom>
          <a:noFill/>
        </p:spPr>
        <p:txBody>
          <a:bodyPr wrap="none" rtlCol="0">
            <a:spAutoFit/>
          </a:bodyPr>
          <a:lstStyle/>
          <a:p>
            <a:r>
              <a:rPr lang="it-IT" u="sng" dirty="0">
                <a:hlinkClick r:id="rId2"/>
              </a:rPr>
              <a:t>https://www.quora.com/profile/Godfree-Roberts</a:t>
            </a:r>
          </a:p>
          <a:p>
            <a:endParaRPr lang="it-IT" dirty="0" smtClean="0"/>
          </a:p>
          <a:p>
            <a:r>
              <a:rPr lang="it-IT" b="1" dirty="0" smtClean="0"/>
              <a:t>ECONOMIC PREDICTIONS ABOUT CHINA:</a:t>
            </a:r>
            <a:endParaRPr lang="it-IT" b="1" dirty="0"/>
          </a:p>
          <a:p>
            <a:endParaRPr lang="it-IT" dirty="0"/>
          </a:p>
          <a:p>
            <a:r>
              <a:rPr lang="it-IT" sz="1600" b="1" dirty="0"/>
              <a:t>1990</a:t>
            </a:r>
            <a:r>
              <a:rPr lang="it-IT" sz="1600" dirty="0"/>
              <a:t>. The </a:t>
            </a:r>
            <a:r>
              <a:rPr lang="it-IT" sz="1600" dirty="0" err="1"/>
              <a:t>Economist</a:t>
            </a:r>
            <a:r>
              <a:rPr lang="it-IT" sz="1600" dirty="0"/>
              <a:t>. </a:t>
            </a:r>
            <a:r>
              <a:rPr lang="it-IT" sz="1600" dirty="0" err="1"/>
              <a:t>China's</a:t>
            </a:r>
            <a:r>
              <a:rPr lang="it-IT" sz="1600" dirty="0"/>
              <a:t> economy </a:t>
            </a:r>
            <a:r>
              <a:rPr lang="it-IT" sz="1600" dirty="0" err="1"/>
              <a:t>has</a:t>
            </a:r>
            <a:r>
              <a:rPr lang="it-IT" sz="1600" dirty="0"/>
              <a:t> come to a </a:t>
            </a:r>
            <a:r>
              <a:rPr lang="it-IT" sz="1600" dirty="0" err="1">
                <a:solidFill>
                  <a:srgbClr val="FF0000"/>
                </a:solidFill>
              </a:rPr>
              <a:t>halt</a:t>
            </a:r>
            <a:r>
              <a:rPr lang="it-IT" sz="1600" dirty="0"/>
              <a:t>.</a:t>
            </a:r>
          </a:p>
          <a:p>
            <a:r>
              <a:rPr lang="it-IT" sz="1600" b="1" dirty="0"/>
              <a:t>1996</a:t>
            </a:r>
            <a:r>
              <a:rPr lang="it-IT" sz="1600" dirty="0"/>
              <a:t>. The </a:t>
            </a:r>
            <a:r>
              <a:rPr lang="it-IT" sz="1600" dirty="0" err="1"/>
              <a:t>Economist</a:t>
            </a:r>
            <a:r>
              <a:rPr lang="it-IT" sz="1600" dirty="0"/>
              <a:t>. </a:t>
            </a:r>
            <a:r>
              <a:rPr lang="it-IT" sz="1600" dirty="0" err="1"/>
              <a:t>China's</a:t>
            </a:r>
            <a:r>
              <a:rPr lang="it-IT" sz="1600" dirty="0"/>
              <a:t> economy </a:t>
            </a:r>
            <a:r>
              <a:rPr lang="it-IT" sz="1600" dirty="0" err="1"/>
              <a:t>will</a:t>
            </a:r>
            <a:r>
              <a:rPr lang="it-IT" sz="1600" dirty="0"/>
              <a:t> face a </a:t>
            </a:r>
            <a:r>
              <a:rPr lang="it-IT" sz="1600" dirty="0">
                <a:solidFill>
                  <a:srgbClr val="FF0000"/>
                </a:solidFill>
              </a:rPr>
              <a:t>hard </a:t>
            </a:r>
            <a:r>
              <a:rPr lang="it-IT" sz="1600" dirty="0" err="1">
                <a:solidFill>
                  <a:srgbClr val="FF0000"/>
                </a:solidFill>
              </a:rPr>
              <a:t>landing</a:t>
            </a:r>
            <a:endParaRPr lang="it-IT" sz="1600" dirty="0">
              <a:solidFill>
                <a:srgbClr val="FF0000"/>
              </a:solidFill>
            </a:endParaRPr>
          </a:p>
          <a:p>
            <a:r>
              <a:rPr lang="it-IT" sz="1600" b="1" dirty="0"/>
              <a:t>1998</a:t>
            </a:r>
            <a:r>
              <a:rPr lang="it-IT" sz="1600" dirty="0"/>
              <a:t>. The </a:t>
            </a:r>
            <a:r>
              <a:rPr lang="it-IT" sz="1600" dirty="0" err="1"/>
              <a:t>Economist</a:t>
            </a:r>
            <a:r>
              <a:rPr lang="it-IT" sz="1600" dirty="0"/>
              <a:t>: </a:t>
            </a:r>
            <a:r>
              <a:rPr lang="it-IT" sz="1600" dirty="0" err="1"/>
              <a:t>China's</a:t>
            </a:r>
            <a:r>
              <a:rPr lang="it-IT" sz="1600" dirty="0"/>
              <a:t> economy </a:t>
            </a:r>
            <a:r>
              <a:rPr lang="it-IT" sz="1600" dirty="0" err="1"/>
              <a:t>entering</a:t>
            </a:r>
            <a:r>
              <a:rPr lang="it-IT" sz="1600" dirty="0"/>
              <a:t> a </a:t>
            </a:r>
            <a:r>
              <a:rPr lang="it-IT" sz="1600" dirty="0" err="1">
                <a:solidFill>
                  <a:srgbClr val="FF0000"/>
                </a:solidFill>
              </a:rPr>
              <a:t>dangerous</a:t>
            </a:r>
            <a:r>
              <a:rPr lang="it-IT" sz="1600" dirty="0">
                <a:solidFill>
                  <a:srgbClr val="FF0000"/>
                </a:solidFill>
              </a:rPr>
              <a:t> </a:t>
            </a:r>
            <a:r>
              <a:rPr lang="it-IT" sz="1600" dirty="0" err="1">
                <a:solidFill>
                  <a:srgbClr val="FF0000"/>
                </a:solidFill>
              </a:rPr>
              <a:t>period</a:t>
            </a:r>
            <a:r>
              <a:rPr lang="it-IT" sz="1600" dirty="0">
                <a:solidFill>
                  <a:srgbClr val="FF0000"/>
                </a:solidFill>
              </a:rPr>
              <a:t> of </a:t>
            </a:r>
            <a:r>
              <a:rPr lang="it-IT" sz="1600" dirty="0" err="1">
                <a:solidFill>
                  <a:srgbClr val="FF0000"/>
                </a:solidFill>
              </a:rPr>
              <a:t>sluggish</a:t>
            </a:r>
            <a:r>
              <a:rPr lang="it-IT" sz="1600" dirty="0">
                <a:solidFill>
                  <a:srgbClr val="FF0000"/>
                </a:solidFill>
              </a:rPr>
              <a:t> </a:t>
            </a:r>
            <a:r>
              <a:rPr lang="it-IT" sz="1600" dirty="0" err="1">
                <a:solidFill>
                  <a:srgbClr val="FF0000"/>
                </a:solidFill>
              </a:rPr>
              <a:t>growth</a:t>
            </a:r>
            <a:r>
              <a:rPr lang="it-IT" sz="1600" dirty="0"/>
              <a:t>.</a:t>
            </a:r>
          </a:p>
          <a:p>
            <a:r>
              <a:rPr lang="it-IT" sz="1600" b="1" dirty="0"/>
              <a:t>1999</a:t>
            </a:r>
            <a:r>
              <a:rPr lang="it-IT" sz="1600" dirty="0"/>
              <a:t>. </a:t>
            </a:r>
            <a:r>
              <a:rPr lang="it-IT" sz="1600" dirty="0" err="1"/>
              <a:t>Bank</a:t>
            </a:r>
            <a:r>
              <a:rPr lang="it-IT" sz="1600" dirty="0"/>
              <a:t> of Canada: </a:t>
            </a:r>
            <a:r>
              <a:rPr lang="it-IT" sz="1600" dirty="0" err="1"/>
              <a:t>Likelihood</a:t>
            </a:r>
            <a:r>
              <a:rPr lang="it-IT" sz="1600" dirty="0"/>
              <a:t> of a </a:t>
            </a:r>
            <a:r>
              <a:rPr lang="it-IT" sz="1600" dirty="0">
                <a:solidFill>
                  <a:srgbClr val="FF0000"/>
                </a:solidFill>
              </a:rPr>
              <a:t>hard </a:t>
            </a:r>
            <a:r>
              <a:rPr lang="it-IT" sz="1600" dirty="0" err="1">
                <a:solidFill>
                  <a:srgbClr val="FF0000"/>
                </a:solidFill>
              </a:rPr>
              <a:t>landing</a:t>
            </a:r>
            <a:r>
              <a:rPr lang="it-IT" sz="1600" dirty="0">
                <a:solidFill>
                  <a:srgbClr val="FF0000"/>
                </a:solidFill>
              </a:rPr>
              <a:t> </a:t>
            </a:r>
            <a:r>
              <a:rPr lang="it-IT" sz="1600" dirty="0"/>
              <a:t>for the </a:t>
            </a:r>
            <a:r>
              <a:rPr lang="it-IT" sz="1600" dirty="0" err="1"/>
              <a:t>Chinese</a:t>
            </a:r>
            <a:r>
              <a:rPr lang="it-IT" sz="1600" dirty="0"/>
              <a:t> economy.</a:t>
            </a:r>
          </a:p>
          <a:p>
            <a:r>
              <a:rPr lang="it-IT" sz="1600" b="1" dirty="0"/>
              <a:t>2000</a:t>
            </a:r>
            <a:r>
              <a:rPr lang="it-IT" sz="1600" dirty="0"/>
              <a:t>. Chicago Tribune: China </a:t>
            </a:r>
            <a:r>
              <a:rPr lang="it-IT" sz="1600" dirty="0" err="1"/>
              <a:t>currency</a:t>
            </a:r>
            <a:r>
              <a:rPr lang="it-IT" sz="1600" dirty="0"/>
              <a:t> </a:t>
            </a:r>
            <a:r>
              <a:rPr lang="it-IT" sz="1600" dirty="0" err="1"/>
              <a:t>move</a:t>
            </a:r>
            <a:r>
              <a:rPr lang="it-IT" sz="1600" dirty="0"/>
              <a:t> </a:t>
            </a:r>
            <a:r>
              <a:rPr lang="it-IT" sz="1600" dirty="0" err="1"/>
              <a:t>nails</a:t>
            </a:r>
            <a:r>
              <a:rPr lang="it-IT" sz="1600" dirty="0"/>
              <a:t> </a:t>
            </a:r>
            <a:r>
              <a:rPr lang="it-IT" sz="1600" dirty="0">
                <a:solidFill>
                  <a:srgbClr val="FF0000"/>
                </a:solidFill>
              </a:rPr>
              <a:t>hard </a:t>
            </a:r>
            <a:r>
              <a:rPr lang="it-IT" sz="1600" dirty="0" err="1">
                <a:solidFill>
                  <a:srgbClr val="FF0000"/>
                </a:solidFill>
              </a:rPr>
              <a:t>landing</a:t>
            </a:r>
            <a:r>
              <a:rPr lang="it-IT" sz="1600" dirty="0">
                <a:solidFill>
                  <a:srgbClr val="FF0000"/>
                </a:solidFill>
              </a:rPr>
              <a:t> </a:t>
            </a:r>
            <a:r>
              <a:rPr lang="it-IT" sz="1600" dirty="0" err="1"/>
              <a:t>risk</a:t>
            </a:r>
            <a:r>
              <a:rPr lang="it-IT" sz="1600" dirty="0"/>
              <a:t> </a:t>
            </a:r>
            <a:r>
              <a:rPr lang="it-IT" sz="1600" dirty="0" err="1"/>
              <a:t>coffin</a:t>
            </a:r>
            <a:r>
              <a:rPr lang="it-IT" sz="1600" dirty="0"/>
              <a:t>.</a:t>
            </a:r>
          </a:p>
          <a:p>
            <a:r>
              <a:rPr lang="it-IT" sz="1600" b="1" dirty="0"/>
              <a:t>2001</a:t>
            </a:r>
            <a:r>
              <a:rPr lang="it-IT" sz="1600" dirty="0"/>
              <a:t>. </a:t>
            </a:r>
            <a:r>
              <a:rPr lang="it-IT" sz="1600" dirty="0" err="1"/>
              <a:t>Wilbanks</a:t>
            </a:r>
            <a:r>
              <a:rPr lang="it-IT" sz="1600" dirty="0"/>
              <a:t>, Smith &amp; Thomas: A </a:t>
            </a:r>
            <a:r>
              <a:rPr lang="it-IT" sz="1600" dirty="0">
                <a:solidFill>
                  <a:srgbClr val="FF0000"/>
                </a:solidFill>
              </a:rPr>
              <a:t>hard </a:t>
            </a:r>
            <a:r>
              <a:rPr lang="it-IT" sz="1600" dirty="0" err="1">
                <a:solidFill>
                  <a:srgbClr val="FF0000"/>
                </a:solidFill>
              </a:rPr>
              <a:t>landing</a:t>
            </a:r>
            <a:r>
              <a:rPr lang="it-IT" sz="1600" dirty="0">
                <a:solidFill>
                  <a:srgbClr val="FF0000"/>
                </a:solidFill>
              </a:rPr>
              <a:t> </a:t>
            </a:r>
            <a:r>
              <a:rPr lang="it-IT" sz="1600" dirty="0"/>
              <a:t>in China.</a:t>
            </a:r>
          </a:p>
          <a:p>
            <a:r>
              <a:rPr lang="it-IT" sz="1600" b="1" dirty="0"/>
              <a:t>2002</a:t>
            </a:r>
            <a:r>
              <a:rPr lang="it-IT" sz="1600" dirty="0"/>
              <a:t>. </a:t>
            </a:r>
            <a:r>
              <a:rPr lang="it-IT" sz="1600" dirty="0" err="1"/>
              <a:t>Westchester</a:t>
            </a:r>
            <a:r>
              <a:rPr lang="it-IT" sz="1600" dirty="0"/>
              <a:t> </a:t>
            </a:r>
            <a:r>
              <a:rPr lang="it-IT" sz="1600" dirty="0" err="1"/>
              <a:t>University</a:t>
            </a:r>
            <a:r>
              <a:rPr lang="it-IT" sz="1600" dirty="0"/>
              <a:t>: China </a:t>
            </a:r>
            <a:r>
              <a:rPr lang="it-IT" sz="1600" dirty="0" err="1">
                <a:solidFill>
                  <a:srgbClr val="FF0000"/>
                </a:solidFill>
              </a:rPr>
              <a:t>Anxiously</a:t>
            </a:r>
            <a:r>
              <a:rPr lang="it-IT" sz="1600" dirty="0">
                <a:solidFill>
                  <a:srgbClr val="FF0000"/>
                </a:solidFill>
              </a:rPr>
              <a:t> </a:t>
            </a:r>
            <a:r>
              <a:rPr lang="it-IT" sz="1600" dirty="0" err="1">
                <a:solidFill>
                  <a:srgbClr val="FF0000"/>
                </a:solidFill>
              </a:rPr>
              <a:t>Seeks</a:t>
            </a:r>
            <a:r>
              <a:rPr lang="it-IT" sz="1600" dirty="0">
                <a:solidFill>
                  <a:srgbClr val="FF0000"/>
                </a:solidFill>
              </a:rPr>
              <a:t> a Soft </a:t>
            </a:r>
            <a:r>
              <a:rPr lang="it-IT" sz="1600" dirty="0" err="1">
                <a:solidFill>
                  <a:srgbClr val="FF0000"/>
                </a:solidFill>
              </a:rPr>
              <a:t>Economic</a:t>
            </a:r>
            <a:r>
              <a:rPr lang="it-IT" sz="1600" dirty="0">
                <a:solidFill>
                  <a:srgbClr val="FF0000"/>
                </a:solidFill>
              </a:rPr>
              <a:t> Landing</a:t>
            </a:r>
          </a:p>
          <a:p>
            <a:r>
              <a:rPr lang="it-IT" sz="1600" b="1" dirty="0"/>
              <a:t>2003</a:t>
            </a:r>
            <a:r>
              <a:rPr lang="it-IT" sz="1600" dirty="0"/>
              <a:t>. New York Times: </a:t>
            </a:r>
            <a:r>
              <a:rPr lang="it-IT" sz="1600" dirty="0">
                <a:solidFill>
                  <a:srgbClr val="FF0000"/>
                </a:solidFill>
              </a:rPr>
              <a:t>Banking </a:t>
            </a:r>
            <a:r>
              <a:rPr lang="it-IT" sz="1600" dirty="0" err="1">
                <a:solidFill>
                  <a:srgbClr val="FF0000"/>
                </a:solidFill>
              </a:rPr>
              <a:t>crisis</a:t>
            </a:r>
            <a:r>
              <a:rPr lang="it-IT" sz="1600" dirty="0">
                <a:solidFill>
                  <a:srgbClr val="FF0000"/>
                </a:solidFill>
              </a:rPr>
              <a:t> </a:t>
            </a:r>
            <a:r>
              <a:rPr lang="it-IT" sz="1600" dirty="0" err="1">
                <a:solidFill>
                  <a:srgbClr val="FF0000"/>
                </a:solidFill>
              </a:rPr>
              <a:t>imperils</a:t>
            </a:r>
            <a:r>
              <a:rPr lang="it-IT" sz="1600" dirty="0">
                <a:solidFill>
                  <a:srgbClr val="FF0000"/>
                </a:solidFill>
              </a:rPr>
              <a:t> China</a:t>
            </a:r>
          </a:p>
          <a:p>
            <a:r>
              <a:rPr lang="it-IT" sz="1600" b="1" dirty="0"/>
              <a:t>2004</a:t>
            </a:r>
            <a:r>
              <a:rPr lang="it-IT" sz="1600" dirty="0"/>
              <a:t>. The </a:t>
            </a:r>
            <a:r>
              <a:rPr lang="it-IT" sz="1600" dirty="0" err="1"/>
              <a:t>Economist</a:t>
            </a:r>
            <a:r>
              <a:rPr lang="it-IT" sz="1600" dirty="0"/>
              <a:t>: </a:t>
            </a:r>
            <a:r>
              <a:rPr lang="it-IT" sz="1600" dirty="0">
                <a:solidFill>
                  <a:srgbClr val="FF0000"/>
                </a:solidFill>
              </a:rPr>
              <a:t>The </a:t>
            </a:r>
            <a:r>
              <a:rPr lang="it-IT" sz="1600" dirty="0" err="1">
                <a:solidFill>
                  <a:srgbClr val="FF0000"/>
                </a:solidFill>
              </a:rPr>
              <a:t>great</a:t>
            </a:r>
            <a:r>
              <a:rPr lang="it-IT" sz="1600" dirty="0">
                <a:solidFill>
                  <a:srgbClr val="FF0000"/>
                </a:solidFill>
              </a:rPr>
              <a:t> </a:t>
            </a:r>
            <a:r>
              <a:rPr lang="it-IT" sz="1600" dirty="0" err="1">
                <a:solidFill>
                  <a:srgbClr val="FF0000"/>
                </a:solidFill>
              </a:rPr>
              <a:t>fall</a:t>
            </a:r>
            <a:r>
              <a:rPr lang="it-IT" sz="1600" dirty="0">
                <a:solidFill>
                  <a:srgbClr val="FF0000"/>
                </a:solidFill>
              </a:rPr>
              <a:t> of China</a:t>
            </a:r>
            <a:r>
              <a:rPr lang="it-IT" sz="1600" dirty="0" smtClean="0">
                <a:solidFill>
                  <a:srgbClr val="FF0000"/>
                </a:solidFill>
              </a:rPr>
              <a:t>?</a:t>
            </a:r>
            <a:endParaRPr lang="it-IT" sz="1600" dirty="0">
              <a:solidFill>
                <a:srgbClr val="FF0000"/>
              </a:solidFill>
            </a:endParaRPr>
          </a:p>
        </p:txBody>
      </p:sp>
    </p:spTree>
    <p:extLst>
      <p:ext uri="{BB962C8B-B14F-4D97-AF65-F5344CB8AC3E}">
        <p14:creationId xmlns:p14="http://schemas.microsoft.com/office/powerpoint/2010/main" val="250625611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68300" y="-38100"/>
            <a:ext cx="8192868" cy="3662541"/>
          </a:xfrm>
          <a:prstGeom prst="rect">
            <a:avLst/>
          </a:prstGeom>
          <a:noFill/>
        </p:spPr>
        <p:txBody>
          <a:bodyPr wrap="none" rtlCol="0">
            <a:spAutoFit/>
          </a:bodyPr>
          <a:lstStyle/>
          <a:p>
            <a:r>
              <a:rPr lang="it-IT" u="sng" dirty="0">
                <a:hlinkClick r:id="rId2"/>
              </a:rPr>
              <a:t>https://www.quora.com/profile/Godfree-Roberts</a:t>
            </a:r>
          </a:p>
          <a:p>
            <a:endParaRPr lang="it-IT" dirty="0" smtClean="0"/>
          </a:p>
          <a:p>
            <a:r>
              <a:rPr lang="it-IT" b="1" dirty="0" smtClean="0"/>
              <a:t>ECONOMIC PREDICTIONS ABOUT CHINA:</a:t>
            </a:r>
            <a:endParaRPr lang="it-IT" b="1" dirty="0"/>
          </a:p>
          <a:p>
            <a:endParaRPr lang="it-IT" dirty="0"/>
          </a:p>
          <a:p>
            <a:r>
              <a:rPr lang="it-IT" sz="1600" b="1" dirty="0"/>
              <a:t>1990</a:t>
            </a:r>
            <a:r>
              <a:rPr lang="it-IT" sz="1600" dirty="0"/>
              <a:t>. The </a:t>
            </a:r>
            <a:r>
              <a:rPr lang="it-IT" sz="1600" dirty="0" err="1"/>
              <a:t>Economist</a:t>
            </a:r>
            <a:r>
              <a:rPr lang="it-IT" sz="1600" dirty="0"/>
              <a:t>. </a:t>
            </a:r>
            <a:r>
              <a:rPr lang="it-IT" sz="1600" dirty="0" err="1"/>
              <a:t>China's</a:t>
            </a:r>
            <a:r>
              <a:rPr lang="it-IT" sz="1600" dirty="0"/>
              <a:t> economy </a:t>
            </a:r>
            <a:r>
              <a:rPr lang="it-IT" sz="1600" dirty="0" err="1"/>
              <a:t>has</a:t>
            </a:r>
            <a:r>
              <a:rPr lang="it-IT" sz="1600" dirty="0"/>
              <a:t> come to a </a:t>
            </a:r>
            <a:r>
              <a:rPr lang="it-IT" sz="1600" dirty="0" err="1">
                <a:solidFill>
                  <a:srgbClr val="FF0000"/>
                </a:solidFill>
              </a:rPr>
              <a:t>halt</a:t>
            </a:r>
            <a:r>
              <a:rPr lang="it-IT" sz="1600" dirty="0"/>
              <a:t>.</a:t>
            </a:r>
          </a:p>
          <a:p>
            <a:r>
              <a:rPr lang="it-IT" sz="1600" b="1" dirty="0"/>
              <a:t>1996</a:t>
            </a:r>
            <a:r>
              <a:rPr lang="it-IT" sz="1600" dirty="0"/>
              <a:t>. The </a:t>
            </a:r>
            <a:r>
              <a:rPr lang="it-IT" sz="1600" dirty="0" err="1"/>
              <a:t>Economist</a:t>
            </a:r>
            <a:r>
              <a:rPr lang="it-IT" sz="1600" dirty="0"/>
              <a:t>. </a:t>
            </a:r>
            <a:r>
              <a:rPr lang="it-IT" sz="1600" dirty="0" err="1"/>
              <a:t>China's</a:t>
            </a:r>
            <a:r>
              <a:rPr lang="it-IT" sz="1600" dirty="0"/>
              <a:t> economy </a:t>
            </a:r>
            <a:r>
              <a:rPr lang="it-IT" sz="1600" dirty="0" err="1"/>
              <a:t>will</a:t>
            </a:r>
            <a:r>
              <a:rPr lang="it-IT" sz="1600" dirty="0"/>
              <a:t> face a </a:t>
            </a:r>
            <a:r>
              <a:rPr lang="it-IT" sz="1600" dirty="0">
                <a:solidFill>
                  <a:srgbClr val="FF0000"/>
                </a:solidFill>
              </a:rPr>
              <a:t>hard </a:t>
            </a:r>
            <a:r>
              <a:rPr lang="it-IT" sz="1600" dirty="0" err="1">
                <a:solidFill>
                  <a:srgbClr val="FF0000"/>
                </a:solidFill>
              </a:rPr>
              <a:t>landing</a:t>
            </a:r>
            <a:endParaRPr lang="it-IT" sz="1600" dirty="0">
              <a:solidFill>
                <a:srgbClr val="FF0000"/>
              </a:solidFill>
            </a:endParaRPr>
          </a:p>
          <a:p>
            <a:r>
              <a:rPr lang="it-IT" sz="1600" b="1" dirty="0"/>
              <a:t>1998</a:t>
            </a:r>
            <a:r>
              <a:rPr lang="it-IT" sz="1600" dirty="0"/>
              <a:t>. The </a:t>
            </a:r>
            <a:r>
              <a:rPr lang="it-IT" sz="1600" dirty="0" err="1"/>
              <a:t>Economist</a:t>
            </a:r>
            <a:r>
              <a:rPr lang="it-IT" sz="1600" dirty="0"/>
              <a:t>: </a:t>
            </a:r>
            <a:r>
              <a:rPr lang="it-IT" sz="1600" dirty="0" err="1"/>
              <a:t>China's</a:t>
            </a:r>
            <a:r>
              <a:rPr lang="it-IT" sz="1600" dirty="0"/>
              <a:t> economy </a:t>
            </a:r>
            <a:r>
              <a:rPr lang="it-IT" sz="1600" dirty="0" err="1"/>
              <a:t>entering</a:t>
            </a:r>
            <a:r>
              <a:rPr lang="it-IT" sz="1600" dirty="0"/>
              <a:t> a </a:t>
            </a:r>
            <a:r>
              <a:rPr lang="it-IT" sz="1600" dirty="0" err="1">
                <a:solidFill>
                  <a:srgbClr val="FF0000"/>
                </a:solidFill>
              </a:rPr>
              <a:t>dangerous</a:t>
            </a:r>
            <a:r>
              <a:rPr lang="it-IT" sz="1600" dirty="0">
                <a:solidFill>
                  <a:srgbClr val="FF0000"/>
                </a:solidFill>
              </a:rPr>
              <a:t> </a:t>
            </a:r>
            <a:r>
              <a:rPr lang="it-IT" sz="1600" dirty="0" err="1">
                <a:solidFill>
                  <a:srgbClr val="FF0000"/>
                </a:solidFill>
              </a:rPr>
              <a:t>period</a:t>
            </a:r>
            <a:r>
              <a:rPr lang="it-IT" sz="1600" dirty="0">
                <a:solidFill>
                  <a:srgbClr val="FF0000"/>
                </a:solidFill>
              </a:rPr>
              <a:t> of </a:t>
            </a:r>
            <a:r>
              <a:rPr lang="it-IT" sz="1600" dirty="0" err="1">
                <a:solidFill>
                  <a:srgbClr val="FF0000"/>
                </a:solidFill>
              </a:rPr>
              <a:t>sluggish</a:t>
            </a:r>
            <a:r>
              <a:rPr lang="it-IT" sz="1600" dirty="0">
                <a:solidFill>
                  <a:srgbClr val="FF0000"/>
                </a:solidFill>
              </a:rPr>
              <a:t> </a:t>
            </a:r>
            <a:r>
              <a:rPr lang="it-IT" sz="1600" dirty="0" err="1">
                <a:solidFill>
                  <a:srgbClr val="FF0000"/>
                </a:solidFill>
              </a:rPr>
              <a:t>growth</a:t>
            </a:r>
            <a:r>
              <a:rPr lang="it-IT" sz="1600" dirty="0"/>
              <a:t>.</a:t>
            </a:r>
          </a:p>
          <a:p>
            <a:r>
              <a:rPr lang="it-IT" sz="1600" b="1" dirty="0"/>
              <a:t>1999</a:t>
            </a:r>
            <a:r>
              <a:rPr lang="it-IT" sz="1600" dirty="0"/>
              <a:t>. </a:t>
            </a:r>
            <a:r>
              <a:rPr lang="it-IT" sz="1600" dirty="0" err="1"/>
              <a:t>Bank</a:t>
            </a:r>
            <a:r>
              <a:rPr lang="it-IT" sz="1600" dirty="0"/>
              <a:t> of Canada: </a:t>
            </a:r>
            <a:r>
              <a:rPr lang="it-IT" sz="1600" dirty="0" err="1"/>
              <a:t>Likelihood</a:t>
            </a:r>
            <a:r>
              <a:rPr lang="it-IT" sz="1600" dirty="0"/>
              <a:t> of a </a:t>
            </a:r>
            <a:r>
              <a:rPr lang="it-IT" sz="1600" dirty="0">
                <a:solidFill>
                  <a:srgbClr val="FF0000"/>
                </a:solidFill>
              </a:rPr>
              <a:t>hard </a:t>
            </a:r>
            <a:r>
              <a:rPr lang="it-IT" sz="1600" dirty="0" err="1">
                <a:solidFill>
                  <a:srgbClr val="FF0000"/>
                </a:solidFill>
              </a:rPr>
              <a:t>landing</a:t>
            </a:r>
            <a:r>
              <a:rPr lang="it-IT" sz="1600" dirty="0">
                <a:solidFill>
                  <a:srgbClr val="FF0000"/>
                </a:solidFill>
              </a:rPr>
              <a:t> </a:t>
            </a:r>
            <a:r>
              <a:rPr lang="it-IT" sz="1600" dirty="0"/>
              <a:t>for the </a:t>
            </a:r>
            <a:r>
              <a:rPr lang="it-IT" sz="1600" dirty="0" err="1"/>
              <a:t>Chinese</a:t>
            </a:r>
            <a:r>
              <a:rPr lang="it-IT" sz="1600" dirty="0"/>
              <a:t> economy.</a:t>
            </a:r>
          </a:p>
          <a:p>
            <a:r>
              <a:rPr lang="it-IT" sz="1600" b="1" dirty="0"/>
              <a:t>2000</a:t>
            </a:r>
            <a:r>
              <a:rPr lang="it-IT" sz="1600" dirty="0"/>
              <a:t>. Chicago Tribune: China </a:t>
            </a:r>
            <a:r>
              <a:rPr lang="it-IT" sz="1600" dirty="0" err="1"/>
              <a:t>currency</a:t>
            </a:r>
            <a:r>
              <a:rPr lang="it-IT" sz="1600" dirty="0"/>
              <a:t> </a:t>
            </a:r>
            <a:r>
              <a:rPr lang="it-IT" sz="1600" dirty="0" err="1"/>
              <a:t>move</a:t>
            </a:r>
            <a:r>
              <a:rPr lang="it-IT" sz="1600" dirty="0"/>
              <a:t> </a:t>
            </a:r>
            <a:r>
              <a:rPr lang="it-IT" sz="1600" dirty="0" err="1"/>
              <a:t>nails</a:t>
            </a:r>
            <a:r>
              <a:rPr lang="it-IT" sz="1600" dirty="0"/>
              <a:t> </a:t>
            </a:r>
            <a:r>
              <a:rPr lang="it-IT" sz="1600" dirty="0">
                <a:solidFill>
                  <a:srgbClr val="FF0000"/>
                </a:solidFill>
              </a:rPr>
              <a:t>hard </a:t>
            </a:r>
            <a:r>
              <a:rPr lang="it-IT" sz="1600" dirty="0" err="1">
                <a:solidFill>
                  <a:srgbClr val="FF0000"/>
                </a:solidFill>
              </a:rPr>
              <a:t>landing</a:t>
            </a:r>
            <a:r>
              <a:rPr lang="it-IT" sz="1600" dirty="0">
                <a:solidFill>
                  <a:srgbClr val="FF0000"/>
                </a:solidFill>
              </a:rPr>
              <a:t> </a:t>
            </a:r>
            <a:r>
              <a:rPr lang="it-IT" sz="1600" dirty="0" err="1"/>
              <a:t>risk</a:t>
            </a:r>
            <a:r>
              <a:rPr lang="it-IT" sz="1600" dirty="0"/>
              <a:t> </a:t>
            </a:r>
            <a:r>
              <a:rPr lang="it-IT" sz="1600" dirty="0" err="1"/>
              <a:t>coffin</a:t>
            </a:r>
            <a:r>
              <a:rPr lang="it-IT" sz="1600" dirty="0"/>
              <a:t>.</a:t>
            </a:r>
          </a:p>
          <a:p>
            <a:r>
              <a:rPr lang="it-IT" sz="1600" b="1" dirty="0"/>
              <a:t>2001</a:t>
            </a:r>
            <a:r>
              <a:rPr lang="it-IT" sz="1600" dirty="0"/>
              <a:t>. </a:t>
            </a:r>
            <a:r>
              <a:rPr lang="it-IT" sz="1600" dirty="0" err="1"/>
              <a:t>Wilbanks</a:t>
            </a:r>
            <a:r>
              <a:rPr lang="it-IT" sz="1600" dirty="0"/>
              <a:t>, Smith &amp; Thomas: A </a:t>
            </a:r>
            <a:r>
              <a:rPr lang="it-IT" sz="1600" dirty="0">
                <a:solidFill>
                  <a:srgbClr val="FF0000"/>
                </a:solidFill>
              </a:rPr>
              <a:t>hard </a:t>
            </a:r>
            <a:r>
              <a:rPr lang="it-IT" sz="1600" dirty="0" err="1">
                <a:solidFill>
                  <a:srgbClr val="FF0000"/>
                </a:solidFill>
              </a:rPr>
              <a:t>landing</a:t>
            </a:r>
            <a:r>
              <a:rPr lang="it-IT" sz="1600" dirty="0">
                <a:solidFill>
                  <a:srgbClr val="FF0000"/>
                </a:solidFill>
              </a:rPr>
              <a:t> </a:t>
            </a:r>
            <a:r>
              <a:rPr lang="it-IT" sz="1600" dirty="0"/>
              <a:t>in China.</a:t>
            </a:r>
          </a:p>
          <a:p>
            <a:r>
              <a:rPr lang="it-IT" sz="1600" b="1" dirty="0"/>
              <a:t>2002</a:t>
            </a:r>
            <a:r>
              <a:rPr lang="it-IT" sz="1600" dirty="0"/>
              <a:t>. </a:t>
            </a:r>
            <a:r>
              <a:rPr lang="it-IT" sz="1600" dirty="0" err="1"/>
              <a:t>Westchester</a:t>
            </a:r>
            <a:r>
              <a:rPr lang="it-IT" sz="1600" dirty="0"/>
              <a:t> </a:t>
            </a:r>
            <a:r>
              <a:rPr lang="it-IT" sz="1600" dirty="0" err="1"/>
              <a:t>University</a:t>
            </a:r>
            <a:r>
              <a:rPr lang="it-IT" sz="1600" dirty="0"/>
              <a:t>: China </a:t>
            </a:r>
            <a:r>
              <a:rPr lang="it-IT" sz="1600" dirty="0" err="1">
                <a:solidFill>
                  <a:srgbClr val="FF0000"/>
                </a:solidFill>
              </a:rPr>
              <a:t>Anxiously</a:t>
            </a:r>
            <a:r>
              <a:rPr lang="it-IT" sz="1600" dirty="0">
                <a:solidFill>
                  <a:srgbClr val="FF0000"/>
                </a:solidFill>
              </a:rPr>
              <a:t> </a:t>
            </a:r>
            <a:r>
              <a:rPr lang="it-IT" sz="1600" dirty="0" err="1">
                <a:solidFill>
                  <a:srgbClr val="FF0000"/>
                </a:solidFill>
              </a:rPr>
              <a:t>Seeks</a:t>
            </a:r>
            <a:r>
              <a:rPr lang="it-IT" sz="1600" dirty="0">
                <a:solidFill>
                  <a:srgbClr val="FF0000"/>
                </a:solidFill>
              </a:rPr>
              <a:t> a Soft </a:t>
            </a:r>
            <a:r>
              <a:rPr lang="it-IT" sz="1600" dirty="0" err="1">
                <a:solidFill>
                  <a:srgbClr val="FF0000"/>
                </a:solidFill>
              </a:rPr>
              <a:t>Economic</a:t>
            </a:r>
            <a:r>
              <a:rPr lang="it-IT" sz="1600" dirty="0">
                <a:solidFill>
                  <a:srgbClr val="FF0000"/>
                </a:solidFill>
              </a:rPr>
              <a:t> Landing</a:t>
            </a:r>
          </a:p>
          <a:p>
            <a:r>
              <a:rPr lang="it-IT" sz="1600" b="1" dirty="0"/>
              <a:t>2003</a:t>
            </a:r>
            <a:r>
              <a:rPr lang="it-IT" sz="1600" dirty="0"/>
              <a:t>. New York Times: </a:t>
            </a:r>
            <a:r>
              <a:rPr lang="it-IT" sz="1600" dirty="0">
                <a:solidFill>
                  <a:srgbClr val="FF0000"/>
                </a:solidFill>
              </a:rPr>
              <a:t>Banking </a:t>
            </a:r>
            <a:r>
              <a:rPr lang="it-IT" sz="1600" dirty="0" err="1">
                <a:solidFill>
                  <a:srgbClr val="FF0000"/>
                </a:solidFill>
              </a:rPr>
              <a:t>crisis</a:t>
            </a:r>
            <a:r>
              <a:rPr lang="it-IT" sz="1600" dirty="0">
                <a:solidFill>
                  <a:srgbClr val="FF0000"/>
                </a:solidFill>
              </a:rPr>
              <a:t> </a:t>
            </a:r>
            <a:r>
              <a:rPr lang="it-IT" sz="1600" dirty="0" err="1">
                <a:solidFill>
                  <a:srgbClr val="FF0000"/>
                </a:solidFill>
              </a:rPr>
              <a:t>imperils</a:t>
            </a:r>
            <a:r>
              <a:rPr lang="it-IT" sz="1600" dirty="0">
                <a:solidFill>
                  <a:srgbClr val="FF0000"/>
                </a:solidFill>
              </a:rPr>
              <a:t> China</a:t>
            </a:r>
          </a:p>
          <a:p>
            <a:r>
              <a:rPr lang="it-IT" sz="1600" b="1" dirty="0"/>
              <a:t>2004</a:t>
            </a:r>
            <a:r>
              <a:rPr lang="it-IT" sz="1600" dirty="0"/>
              <a:t>. The </a:t>
            </a:r>
            <a:r>
              <a:rPr lang="it-IT" sz="1600" dirty="0" err="1"/>
              <a:t>Economist</a:t>
            </a:r>
            <a:r>
              <a:rPr lang="it-IT" sz="1600" dirty="0"/>
              <a:t>: </a:t>
            </a:r>
            <a:r>
              <a:rPr lang="it-IT" sz="1600" dirty="0">
                <a:solidFill>
                  <a:srgbClr val="FF0000"/>
                </a:solidFill>
              </a:rPr>
              <a:t>The </a:t>
            </a:r>
            <a:r>
              <a:rPr lang="it-IT" sz="1600" dirty="0" err="1">
                <a:solidFill>
                  <a:srgbClr val="FF0000"/>
                </a:solidFill>
              </a:rPr>
              <a:t>great</a:t>
            </a:r>
            <a:r>
              <a:rPr lang="it-IT" sz="1600" dirty="0">
                <a:solidFill>
                  <a:srgbClr val="FF0000"/>
                </a:solidFill>
              </a:rPr>
              <a:t> </a:t>
            </a:r>
            <a:r>
              <a:rPr lang="it-IT" sz="1600" dirty="0" err="1">
                <a:solidFill>
                  <a:srgbClr val="FF0000"/>
                </a:solidFill>
              </a:rPr>
              <a:t>fall</a:t>
            </a:r>
            <a:r>
              <a:rPr lang="it-IT" sz="1600" dirty="0">
                <a:solidFill>
                  <a:srgbClr val="FF0000"/>
                </a:solidFill>
              </a:rPr>
              <a:t> of China?</a:t>
            </a:r>
          </a:p>
          <a:p>
            <a:r>
              <a:rPr lang="it-IT" sz="1600" b="1" dirty="0"/>
              <a:t>2005</a:t>
            </a:r>
            <a:r>
              <a:rPr lang="it-IT" sz="1600" dirty="0"/>
              <a:t>. </a:t>
            </a:r>
            <a:r>
              <a:rPr lang="it-IT" sz="1600" dirty="0" err="1"/>
              <a:t>Nouriel</a:t>
            </a:r>
            <a:r>
              <a:rPr lang="it-IT" sz="1600" dirty="0"/>
              <a:t> </a:t>
            </a:r>
            <a:r>
              <a:rPr lang="it-IT" sz="1600" dirty="0" err="1"/>
              <a:t>Roubini</a:t>
            </a:r>
            <a:r>
              <a:rPr lang="it-IT" sz="1600" dirty="0"/>
              <a:t>: The </a:t>
            </a:r>
            <a:r>
              <a:rPr lang="it-IT" sz="1600" dirty="0" err="1"/>
              <a:t>Risk</a:t>
            </a:r>
            <a:r>
              <a:rPr lang="it-IT" sz="1600" dirty="0"/>
              <a:t> of a </a:t>
            </a:r>
            <a:r>
              <a:rPr lang="it-IT" sz="1600" dirty="0">
                <a:solidFill>
                  <a:srgbClr val="FF0000"/>
                </a:solidFill>
              </a:rPr>
              <a:t>Hard Landing </a:t>
            </a:r>
            <a:r>
              <a:rPr lang="it-IT" sz="1600" dirty="0"/>
              <a:t>in </a:t>
            </a:r>
            <a:r>
              <a:rPr lang="it-IT" sz="1600" dirty="0" smtClean="0"/>
              <a:t>China</a:t>
            </a:r>
            <a:endParaRPr lang="it-IT" sz="1600" dirty="0"/>
          </a:p>
        </p:txBody>
      </p:sp>
    </p:spTree>
    <p:extLst>
      <p:ext uri="{BB962C8B-B14F-4D97-AF65-F5344CB8AC3E}">
        <p14:creationId xmlns:p14="http://schemas.microsoft.com/office/powerpoint/2010/main" val="82569509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68300" y="-38100"/>
            <a:ext cx="8192868" cy="4893648"/>
          </a:xfrm>
          <a:prstGeom prst="rect">
            <a:avLst/>
          </a:prstGeom>
          <a:noFill/>
        </p:spPr>
        <p:txBody>
          <a:bodyPr wrap="none" rtlCol="0">
            <a:spAutoFit/>
          </a:bodyPr>
          <a:lstStyle/>
          <a:p>
            <a:r>
              <a:rPr lang="it-IT" u="sng" dirty="0">
                <a:hlinkClick r:id="rId2"/>
              </a:rPr>
              <a:t>https://www.quora.com/profile/Godfree-Roberts</a:t>
            </a:r>
          </a:p>
          <a:p>
            <a:endParaRPr lang="it-IT" dirty="0" smtClean="0"/>
          </a:p>
          <a:p>
            <a:r>
              <a:rPr lang="it-IT" b="1" dirty="0" smtClean="0"/>
              <a:t>ECONOMIC PREDICTIONS ABOUT CHINA:</a:t>
            </a:r>
            <a:endParaRPr lang="it-IT" b="1" dirty="0"/>
          </a:p>
          <a:p>
            <a:endParaRPr lang="it-IT" dirty="0"/>
          </a:p>
          <a:p>
            <a:r>
              <a:rPr lang="it-IT" sz="1600" b="1" dirty="0"/>
              <a:t>1990</a:t>
            </a:r>
            <a:r>
              <a:rPr lang="it-IT" sz="1600" dirty="0"/>
              <a:t>. The </a:t>
            </a:r>
            <a:r>
              <a:rPr lang="it-IT" sz="1600" dirty="0" err="1"/>
              <a:t>Economist</a:t>
            </a:r>
            <a:r>
              <a:rPr lang="it-IT" sz="1600" dirty="0"/>
              <a:t>. </a:t>
            </a:r>
            <a:r>
              <a:rPr lang="it-IT" sz="1600" dirty="0" err="1"/>
              <a:t>China's</a:t>
            </a:r>
            <a:r>
              <a:rPr lang="it-IT" sz="1600" dirty="0"/>
              <a:t> economy </a:t>
            </a:r>
            <a:r>
              <a:rPr lang="it-IT" sz="1600" dirty="0" err="1"/>
              <a:t>has</a:t>
            </a:r>
            <a:r>
              <a:rPr lang="it-IT" sz="1600" dirty="0"/>
              <a:t> come to a </a:t>
            </a:r>
            <a:r>
              <a:rPr lang="it-IT" sz="1600" dirty="0" err="1">
                <a:solidFill>
                  <a:srgbClr val="FF0000"/>
                </a:solidFill>
              </a:rPr>
              <a:t>halt</a:t>
            </a:r>
            <a:r>
              <a:rPr lang="it-IT" sz="1600" dirty="0"/>
              <a:t>.</a:t>
            </a:r>
          </a:p>
          <a:p>
            <a:r>
              <a:rPr lang="it-IT" sz="1600" b="1" dirty="0"/>
              <a:t>1996</a:t>
            </a:r>
            <a:r>
              <a:rPr lang="it-IT" sz="1600" dirty="0"/>
              <a:t>. The </a:t>
            </a:r>
            <a:r>
              <a:rPr lang="it-IT" sz="1600" dirty="0" err="1"/>
              <a:t>Economist</a:t>
            </a:r>
            <a:r>
              <a:rPr lang="it-IT" sz="1600" dirty="0"/>
              <a:t>. </a:t>
            </a:r>
            <a:r>
              <a:rPr lang="it-IT" sz="1600" dirty="0" err="1"/>
              <a:t>China's</a:t>
            </a:r>
            <a:r>
              <a:rPr lang="it-IT" sz="1600" dirty="0"/>
              <a:t> economy </a:t>
            </a:r>
            <a:r>
              <a:rPr lang="it-IT" sz="1600" dirty="0" err="1"/>
              <a:t>will</a:t>
            </a:r>
            <a:r>
              <a:rPr lang="it-IT" sz="1600" dirty="0"/>
              <a:t> face a </a:t>
            </a:r>
            <a:r>
              <a:rPr lang="it-IT" sz="1600" dirty="0">
                <a:solidFill>
                  <a:srgbClr val="FF0000"/>
                </a:solidFill>
              </a:rPr>
              <a:t>hard </a:t>
            </a:r>
            <a:r>
              <a:rPr lang="it-IT" sz="1600" dirty="0" err="1">
                <a:solidFill>
                  <a:srgbClr val="FF0000"/>
                </a:solidFill>
              </a:rPr>
              <a:t>landing</a:t>
            </a:r>
            <a:endParaRPr lang="it-IT" sz="1600" dirty="0">
              <a:solidFill>
                <a:srgbClr val="FF0000"/>
              </a:solidFill>
            </a:endParaRPr>
          </a:p>
          <a:p>
            <a:r>
              <a:rPr lang="it-IT" sz="1600" b="1" dirty="0"/>
              <a:t>1998</a:t>
            </a:r>
            <a:r>
              <a:rPr lang="it-IT" sz="1600" dirty="0"/>
              <a:t>. The </a:t>
            </a:r>
            <a:r>
              <a:rPr lang="it-IT" sz="1600" dirty="0" err="1"/>
              <a:t>Economist</a:t>
            </a:r>
            <a:r>
              <a:rPr lang="it-IT" sz="1600" dirty="0"/>
              <a:t>: </a:t>
            </a:r>
            <a:r>
              <a:rPr lang="it-IT" sz="1600" dirty="0" err="1"/>
              <a:t>China's</a:t>
            </a:r>
            <a:r>
              <a:rPr lang="it-IT" sz="1600" dirty="0"/>
              <a:t> economy </a:t>
            </a:r>
            <a:r>
              <a:rPr lang="it-IT" sz="1600" dirty="0" err="1"/>
              <a:t>entering</a:t>
            </a:r>
            <a:r>
              <a:rPr lang="it-IT" sz="1600" dirty="0"/>
              <a:t> a </a:t>
            </a:r>
            <a:r>
              <a:rPr lang="it-IT" sz="1600" dirty="0" err="1">
                <a:solidFill>
                  <a:srgbClr val="FF0000"/>
                </a:solidFill>
              </a:rPr>
              <a:t>dangerous</a:t>
            </a:r>
            <a:r>
              <a:rPr lang="it-IT" sz="1600" dirty="0">
                <a:solidFill>
                  <a:srgbClr val="FF0000"/>
                </a:solidFill>
              </a:rPr>
              <a:t> </a:t>
            </a:r>
            <a:r>
              <a:rPr lang="it-IT" sz="1600" dirty="0" err="1">
                <a:solidFill>
                  <a:srgbClr val="FF0000"/>
                </a:solidFill>
              </a:rPr>
              <a:t>period</a:t>
            </a:r>
            <a:r>
              <a:rPr lang="it-IT" sz="1600" dirty="0">
                <a:solidFill>
                  <a:srgbClr val="FF0000"/>
                </a:solidFill>
              </a:rPr>
              <a:t> of </a:t>
            </a:r>
            <a:r>
              <a:rPr lang="it-IT" sz="1600" dirty="0" err="1">
                <a:solidFill>
                  <a:srgbClr val="FF0000"/>
                </a:solidFill>
              </a:rPr>
              <a:t>sluggish</a:t>
            </a:r>
            <a:r>
              <a:rPr lang="it-IT" sz="1600" dirty="0">
                <a:solidFill>
                  <a:srgbClr val="FF0000"/>
                </a:solidFill>
              </a:rPr>
              <a:t> </a:t>
            </a:r>
            <a:r>
              <a:rPr lang="it-IT" sz="1600" dirty="0" err="1">
                <a:solidFill>
                  <a:srgbClr val="FF0000"/>
                </a:solidFill>
              </a:rPr>
              <a:t>growth</a:t>
            </a:r>
            <a:r>
              <a:rPr lang="it-IT" sz="1600" dirty="0"/>
              <a:t>.</a:t>
            </a:r>
          </a:p>
          <a:p>
            <a:r>
              <a:rPr lang="it-IT" sz="1600" b="1" dirty="0"/>
              <a:t>1999</a:t>
            </a:r>
            <a:r>
              <a:rPr lang="it-IT" sz="1600" dirty="0"/>
              <a:t>. </a:t>
            </a:r>
            <a:r>
              <a:rPr lang="it-IT" sz="1600" dirty="0" err="1"/>
              <a:t>Bank</a:t>
            </a:r>
            <a:r>
              <a:rPr lang="it-IT" sz="1600" dirty="0"/>
              <a:t> of Canada: </a:t>
            </a:r>
            <a:r>
              <a:rPr lang="it-IT" sz="1600" dirty="0" err="1"/>
              <a:t>Likelihood</a:t>
            </a:r>
            <a:r>
              <a:rPr lang="it-IT" sz="1600" dirty="0"/>
              <a:t> of a </a:t>
            </a:r>
            <a:r>
              <a:rPr lang="it-IT" sz="1600" dirty="0">
                <a:solidFill>
                  <a:srgbClr val="FF0000"/>
                </a:solidFill>
              </a:rPr>
              <a:t>hard </a:t>
            </a:r>
            <a:r>
              <a:rPr lang="it-IT" sz="1600" dirty="0" err="1">
                <a:solidFill>
                  <a:srgbClr val="FF0000"/>
                </a:solidFill>
              </a:rPr>
              <a:t>landing</a:t>
            </a:r>
            <a:r>
              <a:rPr lang="it-IT" sz="1600" dirty="0">
                <a:solidFill>
                  <a:srgbClr val="FF0000"/>
                </a:solidFill>
              </a:rPr>
              <a:t> </a:t>
            </a:r>
            <a:r>
              <a:rPr lang="it-IT" sz="1600" dirty="0"/>
              <a:t>for the </a:t>
            </a:r>
            <a:r>
              <a:rPr lang="it-IT" sz="1600" dirty="0" err="1"/>
              <a:t>Chinese</a:t>
            </a:r>
            <a:r>
              <a:rPr lang="it-IT" sz="1600" dirty="0"/>
              <a:t> economy.</a:t>
            </a:r>
          </a:p>
          <a:p>
            <a:r>
              <a:rPr lang="it-IT" sz="1600" b="1" dirty="0"/>
              <a:t>2000</a:t>
            </a:r>
            <a:r>
              <a:rPr lang="it-IT" sz="1600" dirty="0"/>
              <a:t>. Chicago Tribune: China </a:t>
            </a:r>
            <a:r>
              <a:rPr lang="it-IT" sz="1600" dirty="0" err="1"/>
              <a:t>currency</a:t>
            </a:r>
            <a:r>
              <a:rPr lang="it-IT" sz="1600" dirty="0"/>
              <a:t> </a:t>
            </a:r>
            <a:r>
              <a:rPr lang="it-IT" sz="1600" dirty="0" err="1"/>
              <a:t>move</a:t>
            </a:r>
            <a:r>
              <a:rPr lang="it-IT" sz="1600" dirty="0"/>
              <a:t> </a:t>
            </a:r>
            <a:r>
              <a:rPr lang="it-IT" sz="1600" dirty="0" err="1"/>
              <a:t>nails</a:t>
            </a:r>
            <a:r>
              <a:rPr lang="it-IT" sz="1600" dirty="0"/>
              <a:t> </a:t>
            </a:r>
            <a:r>
              <a:rPr lang="it-IT" sz="1600" dirty="0">
                <a:solidFill>
                  <a:srgbClr val="FF0000"/>
                </a:solidFill>
              </a:rPr>
              <a:t>hard </a:t>
            </a:r>
            <a:r>
              <a:rPr lang="it-IT" sz="1600" dirty="0" err="1">
                <a:solidFill>
                  <a:srgbClr val="FF0000"/>
                </a:solidFill>
              </a:rPr>
              <a:t>landing</a:t>
            </a:r>
            <a:r>
              <a:rPr lang="it-IT" sz="1600" dirty="0">
                <a:solidFill>
                  <a:srgbClr val="FF0000"/>
                </a:solidFill>
              </a:rPr>
              <a:t> </a:t>
            </a:r>
            <a:r>
              <a:rPr lang="it-IT" sz="1600" dirty="0" err="1"/>
              <a:t>risk</a:t>
            </a:r>
            <a:r>
              <a:rPr lang="it-IT" sz="1600" dirty="0"/>
              <a:t> </a:t>
            </a:r>
            <a:r>
              <a:rPr lang="it-IT" sz="1600" dirty="0" err="1"/>
              <a:t>coffin</a:t>
            </a:r>
            <a:r>
              <a:rPr lang="it-IT" sz="1600" dirty="0"/>
              <a:t>.</a:t>
            </a:r>
          </a:p>
          <a:p>
            <a:r>
              <a:rPr lang="it-IT" sz="1600" b="1" dirty="0"/>
              <a:t>2001</a:t>
            </a:r>
            <a:r>
              <a:rPr lang="it-IT" sz="1600" dirty="0"/>
              <a:t>. </a:t>
            </a:r>
            <a:r>
              <a:rPr lang="it-IT" sz="1600" dirty="0" err="1"/>
              <a:t>Wilbanks</a:t>
            </a:r>
            <a:r>
              <a:rPr lang="it-IT" sz="1600" dirty="0"/>
              <a:t>, Smith &amp; Thomas: A </a:t>
            </a:r>
            <a:r>
              <a:rPr lang="it-IT" sz="1600" dirty="0">
                <a:solidFill>
                  <a:srgbClr val="FF0000"/>
                </a:solidFill>
              </a:rPr>
              <a:t>hard </a:t>
            </a:r>
            <a:r>
              <a:rPr lang="it-IT" sz="1600" dirty="0" err="1">
                <a:solidFill>
                  <a:srgbClr val="FF0000"/>
                </a:solidFill>
              </a:rPr>
              <a:t>landing</a:t>
            </a:r>
            <a:r>
              <a:rPr lang="it-IT" sz="1600" dirty="0">
                <a:solidFill>
                  <a:srgbClr val="FF0000"/>
                </a:solidFill>
              </a:rPr>
              <a:t> </a:t>
            </a:r>
            <a:r>
              <a:rPr lang="it-IT" sz="1600" dirty="0"/>
              <a:t>in China.</a:t>
            </a:r>
          </a:p>
          <a:p>
            <a:r>
              <a:rPr lang="it-IT" sz="1600" b="1" dirty="0"/>
              <a:t>2002</a:t>
            </a:r>
            <a:r>
              <a:rPr lang="it-IT" sz="1600" dirty="0"/>
              <a:t>. </a:t>
            </a:r>
            <a:r>
              <a:rPr lang="it-IT" sz="1600" dirty="0" err="1"/>
              <a:t>Westchester</a:t>
            </a:r>
            <a:r>
              <a:rPr lang="it-IT" sz="1600" dirty="0"/>
              <a:t> </a:t>
            </a:r>
            <a:r>
              <a:rPr lang="it-IT" sz="1600" dirty="0" err="1"/>
              <a:t>University</a:t>
            </a:r>
            <a:r>
              <a:rPr lang="it-IT" sz="1600" dirty="0"/>
              <a:t>: China </a:t>
            </a:r>
            <a:r>
              <a:rPr lang="it-IT" sz="1600" dirty="0" err="1">
                <a:solidFill>
                  <a:srgbClr val="FF0000"/>
                </a:solidFill>
              </a:rPr>
              <a:t>Anxiously</a:t>
            </a:r>
            <a:r>
              <a:rPr lang="it-IT" sz="1600" dirty="0">
                <a:solidFill>
                  <a:srgbClr val="FF0000"/>
                </a:solidFill>
              </a:rPr>
              <a:t> </a:t>
            </a:r>
            <a:r>
              <a:rPr lang="it-IT" sz="1600" dirty="0" err="1">
                <a:solidFill>
                  <a:srgbClr val="FF0000"/>
                </a:solidFill>
              </a:rPr>
              <a:t>Seeks</a:t>
            </a:r>
            <a:r>
              <a:rPr lang="it-IT" sz="1600" dirty="0">
                <a:solidFill>
                  <a:srgbClr val="FF0000"/>
                </a:solidFill>
              </a:rPr>
              <a:t> a Soft </a:t>
            </a:r>
            <a:r>
              <a:rPr lang="it-IT" sz="1600" dirty="0" err="1">
                <a:solidFill>
                  <a:srgbClr val="FF0000"/>
                </a:solidFill>
              </a:rPr>
              <a:t>Economic</a:t>
            </a:r>
            <a:r>
              <a:rPr lang="it-IT" sz="1600" dirty="0">
                <a:solidFill>
                  <a:srgbClr val="FF0000"/>
                </a:solidFill>
              </a:rPr>
              <a:t> Landing</a:t>
            </a:r>
          </a:p>
          <a:p>
            <a:r>
              <a:rPr lang="it-IT" sz="1600" b="1" dirty="0"/>
              <a:t>2003</a:t>
            </a:r>
            <a:r>
              <a:rPr lang="it-IT" sz="1600" dirty="0"/>
              <a:t>. New York Times: </a:t>
            </a:r>
            <a:r>
              <a:rPr lang="it-IT" sz="1600" dirty="0">
                <a:solidFill>
                  <a:srgbClr val="FF0000"/>
                </a:solidFill>
              </a:rPr>
              <a:t>Banking </a:t>
            </a:r>
            <a:r>
              <a:rPr lang="it-IT" sz="1600" dirty="0" err="1">
                <a:solidFill>
                  <a:srgbClr val="FF0000"/>
                </a:solidFill>
              </a:rPr>
              <a:t>crisis</a:t>
            </a:r>
            <a:r>
              <a:rPr lang="it-IT" sz="1600" dirty="0">
                <a:solidFill>
                  <a:srgbClr val="FF0000"/>
                </a:solidFill>
              </a:rPr>
              <a:t> </a:t>
            </a:r>
            <a:r>
              <a:rPr lang="it-IT" sz="1600" dirty="0" err="1">
                <a:solidFill>
                  <a:srgbClr val="FF0000"/>
                </a:solidFill>
              </a:rPr>
              <a:t>imperils</a:t>
            </a:r>
            <a:r>
              <a:rPr lang="it-IT" sz="1600" dirty="0">
                <a:solidFill>
                  <a:srgbClr val="FF0000"/>
                </a:solidFill>
              </a:rPr>
              <a:t> China</a:t>
            </a:r>
          </a:p>
          <a:p>
            <a:r>
              <a:rPr lang="it-IT" sz="1600" b="1" dirty="0"/>
              <a:t>2004</a:t>
            </a:r>
            <a:r>
              <a:rPr lang="it-IT" sz="1600" dirty="0"/>
              <a:t>. The </a:t>
            </a:r>
            <a:r>
              <a:rPr lang="it-IT" sz="1600" dirty="0" err="1"/>
              <a:t>Economist</a:t>
            </a:r>
            <a:r>
              <a:rPr lang="it-IT" sz="1600" dirty="0"/>
              <a:t>: </a:t>
            </a:r>
            <a:r>
              <a:rPr lang="it-IT" sz="1600" dirty="0">
                <a:solidFill>
                  <a:srgbClr val="FF0000"/>
                </a:solidFill>
              </a:rPr>
              <a:t>The </a:t>
            </a:r>
            <a:r>
              <a:rPr lang="it-IT" sz="1600" dirty="0" err="1">
                <a:solidFill>
                  <a:srgbClr val="FF0000"/>
                </a:solidFill>
              </a:rPr>
              <a:t>great</a:t>
            </a:r>
            <a:r>
              <a:rPr lang="it-IT" sz="1600" dirty="0">
                <a:solidFill>
                  <a:srgbClr val="FF0000"/>
                </a:solidFill>
              </a:rPr>
              <a:t> </a:t>
            </a:r>
            <a:r>
              <a:rPr lang="it-IT" sz="1600" dirty="0" err="1">
                <a:solidFill>
                  <a:srgbClr val="FF0000"/>
                </a:solidFill>
              </a:rPr>
              <a:t>fall</a:t>
            </a:r>
            <a:r>
              <a:rPr lang="it-IT" sz="1600" dirty="0">
                <a:solidFill>
                  <a:srgbClr val="FF0000"/>
                </a:solidFill>
              </a:rPr>
              <a:t> of China?</a:t>
            </a:r>
          </a:p>
          <a:p>
            <a:r>
              <a:rPr lang="it-IT" sz="1600" b="1" dirty="0"/>
              <a:t>2005</a:t>
            </a:r>
            <a:r>
              <a:rPr lang="it-IT" sz="1600" dirty="0"/>
              <a:t>. </a:t>
            </a:r>
            <a:r>
              <a:rPr lang="it-IT" sz="1600" dirty="0" err="1"/>
              <a:t>Nouriel</a:t>
            </a:r>
            <a:r>
              <a:rPr lang="it-IT" sz="1600" dirty="0"/>
              <a:t> </a:t>
            </a:r>
            <a:r>
              <a:rPr lang="it-IT" sz="1600" dirty="0" err="1"/>
              <a:t>Roubini</a:t>
            </a:r>
            <a:r>
              <a:rPr lang="it-IT" sz="1600" dirty="0"/>
              <a:t>: The </a:t>
            </a:r>
            <a:r>
              <a:rPr lang="it-IT" sz="1600" dirty="0" err="1"/>
              <a:t>Risk</a:t>
            </a:r>
            <a:r>
              <a:rPr lang="it-IT" sz="1600" dirty="0"/>
              <a:t> of a </a:t>
            </a:r>
            <a:r>
              <a:rPr lang="it-IT" sz="1600" dirty="0">
                <a:solidFill>
                  <a:srgbClr val="FF0000"/>
                </a:solidFill>
              </a:rPr>
              <a:t>Hard Landing </a:t>
            </a:r>
            <a:r>
              <a:rPr lang="it-IT" sz="1600" dirty="0"/>
              <a:t>in China</a:t>
            </a:r>
          </a:p>
          <a:p>
            <a:r>
              <a:rPr lang="it-IT" sz="1600" b="1" dirty="0"/>
              <a:t>2006</a:t>
            </a:r>
            <a:r>
              <a:rPr lang="it-IT" sz="1600" dirty="0"/>
              <a:t>. International Economy: Can China </a:t>
            </a:r>
            <a:r>
              <a:rPr lang="it-IT" sz="1600" dirty="0" err="1"/>
              <a:t>Achieve</a:t>
            </a:r>
            <a:r>
              <a:rPr lang="it-IT" sz="1600" dirty="0"/>
              <a:t> a </a:t>
            </a:r>
            <a:r>
              <a:rPr lang="it-IT" sz="1600" dirty="0">
                <a:solidFill>
                  <a:srgbClr val="FF0000"/>
                </a:solidFill>
              </a:rPr>
              <a:t>Soft Landing</a:t>
            </a:r>
            <a:r>
              <a:rPr lang="it-IT" sz="1600" dirty="0"/>
              <a:t>?</a:t>
            </a:r>
          </a:p>
          <a:p>
            <a:r>
              <a:rPr lang="it-IT" sz="1600" b="1" dirty="0"/>
              <a:t>2007</a:t>
            </a:r>
            <a:r>
              <a:rPr lang="it-IT" sz="1600" dirty="0"/>
              <a:t>. TIME: </a:t>
            </a:r>
            <a:r>
              <a:rPr lang="it-IT" sz="1600" dirty="0" err="1"/>
              <a:t>Is</a:t>
            </a:r>
            <a:r>
              <a:rPr lang="it-IT" sz="1600" dirty="0"/>
              <a:t> </a:t>
            </a:r>
            <a:r>
              <a:rPr lang="it-IT" sz="1600" dirty="0" err="1"/>
              <a:t>China's</a:t>
            </a:r>
            <a:r>
              <a:rPr lang="it-IT" sz="1600" dirty="0"/>
              <a:t> Economy </a:t>
            </a:r>
            <a:r>
              <a:rPr lang="it-IT" sz="1600" dirty="0" err="1">
                <a:solidFill>
                  <a:srgbClr val="FF0000"/>
                </a:solidFill>
              </a:rPr>
              <a:t>Overheating</a:t>
            </a:r>
            <a:r>
              <a:rPr lang="it-IT" sz="1600" dirty="0"/>
              <a:t>? Can China </a:t>
            </a:r>
            <a:r>
              <a:rPr lang="it-IT" sz="1600" dirty="0" err="1"/>
              <a:t>avoid</a:t>
            </a:r>
            <a:r>
              <a:rPr lang="it-IT" sz="1600" dirty="0"/>
              <a:t> a </a:t>
            </a:r>
            <a:r>
              <a:rPr lang="it-IT" sz="1600" dirty="0">
                <a:solidFill>
                  <a:srgbClr val="FF0000"/>
                </a:solidFill>
              </a:rPr>
              <a:t>hard </a:t>
            </a:r>
            <a:r>
              <a:rPr lang="it-IT" sz="1600" dirty="0" err="1">
                <a:solidFill>
                  <a:srgbClr val="FF0000"/>
                </a:solidFill>
              </a:rPr>
              <a:t>landing</a:t>
            </a:r>
            <a:r>
              <a:rPr lang="it-IT" sz="1600" dirty="0"/>
              <a:t>?</a:t>
            </a:r>
          </a:p>
          <a:p>
            <a:r>
              <a:rPr lang="it-IT" sz="1600" b="1" dirty="0"/>
              <a:t>2008</a:t>
            </a:r>
            <a:r>
              <a:rPr lang="it-IT" sz="1600" dirty="0"/>
              <a:t>. </a:t>
            </a:r>
            <a:r>
              <a:rPr lang="it-IT" sz="1600" dirty="0" err="1"/>
              <a:t>Forbes</a:t>
            </a:r>
            <a:r>
              <a:rPr lang="it-IT" sz="1600" dirty="0"/>
              <a:t>: </a:t>
            </a:r>
            <a:r>
              <a:rPr lang="it-IT" sz="1600" dirty="0">
                <a:solidFill>
                  <a:srgbClr val="FF0000"/>
                </a:solidFill>
              </a:rPr>
              <a:t>Hard Landing </a:t>
            </a:r>
            <a:r>
              <a:rPr lang="it-IT" sz="1600" dirty="0"/>
              <a:t>In China?</a:t>
            </a:r>
          </a:p>
          <a:p>
            <a:r>
              <a:rPr lang="it-IT" sz="1600" b="1" dirty="0"/>
              <a:t>2009</a:t>
            </a:r>
            <a:r>
              <a:rPr lang="it-IT" sz="1600" dirty="0"/>
              <a:t>. Fortune: </a:t>
            </a:r>
            <a:r>
              <a:rPr lang="it-IT" sz="1600" dirty="0" err="1"/>
              <a:t>China's</a:t>
            </a:r>
            <a:r>
              <a:rPr lang="it-IT" sz="1600" dirty="0"/>
              <a:t> </a:t>
            </a:r>
            <a:r>
              <a:rPr lang="it-IT" sz="1600" dirty="0">
                <a:solidFill>
                  <a:srgbClr val="FF0000"/>
                </a:solidFill>
              </a:rPr>
              <a:t>hard </a:t>
            </a:r>
            <a:r>
              <a:rPr lang="it-IT" sz="1600" dirty="0" err="1">
                <a:solidFill>
                  <a:srgbClr val="FF0000"/>
                </a:solidFill>
              </a:rPr>
              <a:t>landing</a:t>
            </a:r>
            <a:r>
              <a:rPr lang="it-IT" sz="1600" dirty="0"/>
              <a:t>. China must </a:t>
            </a:r>
            <a:r>
              <a:rPr lang="it-IT" sz="1600" dirty="0" err="1"/>
              <a:t>find</a:t>
            </a:r>
            <a:r>
              <a:rPr lang="it-IT" sz="1600" dirty="0"/>
              <a:t> a way </a:t>
            </a:r>
            <a:r>
              <a:rPr lang="it-IT" sz="1600" dirty="0">
                <a:solidFill>
                  <a:srgbClr val="FF0000"/>
                </a:solidFill>
              </a:rPr>
              <a:t>to </a:t>
            </a:r>
            <a:r>
              <a:rPr lang="it-IT" sz="1600" dirty="0" err="1">
                <a:solidFill>
                  <a:srgbClr val="FF0000"/>
                </a:solidFill>
              </a:rPr>
              <a:t>recover</a:t>
            </a:r>
            <a:r>
              <a:rPr lang="it-IT" sz="1600" dirty="0"/>
              <a:t>.</a:t>
            </a:r>
          </a:p>
          <a:p>
            <a:r>
              <a:rPr lang="it-IT" sz="1600" b="1" dirty="0"/>
              <a:t>2010</a:t>
            </a:r>
            <a:r>
              <a:rPr lang="it-IT" sz="1600" dirty="0"/>
              <a:t>: </a:t>
            </a:r>
            <a:r>
              <a:rPr lang="it-IT" sz="1600" dirty="0" err="1"/>
              <a:t>Nouriel</a:t>
            </a:r>
            <a:r>
              <a:rPr lang="it-IT" sz="1600" dirty="0"/>
              <a:t> </a:t>
            </a:r>
            <a:r>
              <a:rPr lang="it-IT" sz="1600" dirty="0" err="1"/>
              <a:t>Roubini</a:t>
            </a:r>
            <a:r>
              <a:rPr lang="it-IT" sz="1600" dirty="0"/>
              <a:t>: </a:t>
            </a:r>
            <a:r>
              <a:rPr lang="it-IT" sz="1600" dirty="0">
                <a:solidFill>
                  <a:srgbClr val="FF0000"/>
                </a:solidFill>
              </a:rPr>
              <a:t>Hard </a:t>
            </a:r>
            <a:r>
              <a:rPr lang="it-IT" sz="1600" dirty="0" err="1">
                <a:solidFill>
                  <a:srgbClr val="FF0000"/>
                </a:solidFill>
              </a:rPr>
              <a:t>landing</a:t>
            </a:r>
            <a:r>
              <a:rPr lang="it-IT" sz="1600" dirty="0">
                <a:solidFill>
                  <a:srgbClr val="FF0000"/>
                </a:solidFill>
              </a:rPr>
              <a:t> </a:t>
            </a:r>
            <a:r>
              <a:rPr lang="it-IT" sz="1600" dirty="0" err="1"/>
              <a:t>coming</a:t>
            </a:r>
            <a:r>
              <a:rPr lang="it-IT" sz="1600" dirty="0"/>
              <a:t> in China</a:t>
            </a:r>
            <a:r>
              <a:rPr lang="it-IT" sz="1600" dirty="0" smtClean="0"/>
              <a:t>.</a:t>
            </a:r>
            <a:endParaRPr lang="it-IT" sz="1600" dirty="0"/>
          </a:p>
        </p:txBody>
      </p:sp>
    </p:spTree>
    <p:extLst>
      <p:ext uri="{BB962C8B-B14F-4D97-AF65-F5344CB8AC3E}">
        <p14:creationId xmlns:p14="http://schemas.microsoft.com/office/powerpoint/2010/main" val="149751067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spDef>
      <a:spPr>
        <a:solidFill>
          <a:srgbClr val="5B5B5B"/>
        </a:solidFill>
      </a:spPr>
      <a:bodyPr rtlCol="0" anchor="ctr"/>
      <a:lstStyle>
        <a:defPPr algn="ctr">
          <a:defRPr dirty="0" err="1" smtClean="0"/>
        </a:defPPr>
      </a:lstStyle>
      <a:style>
        <a:lnRef idx="2">
          <a:schemeClr val="accent2">
            <a:shade val="50000"/>
          </a:schemeClr>
        </a:lnRef>
        <a:fillRef idx="1">
          <a:schemeClr val="accent2"/>
        </a:fillRef>
        <a:effectRef idx="0">
          <a:schemeClr val="accent2"/>
        </a:effectRef>
        <a:fontRef idx="minor">
          <a:schemeClr val="lt1"/>
        </a:fontRef>
      </a:style>
    </a:sp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Alta moda.thmx</Template>
  <TotalTime>3954</TotalTime>
  <Words>3087</Words>
  <Application>Microsoft Macintosh PowerPoint</Application>
  <PresentationFormat>Presentazione su schermo (4:3)</PresentationFormat>
  <Paragraphs>419</Paragraphs>
  <Slides>67</Slides>
  <Notes>14</Notes>
  <HiddenSlides>0</HiddenSlides>
  <MMClips>0</MMClips>
  <ScaleCrop>false</ScaleCrop>
  <HeadingPairs>
    <vt:vector size="4" baseType="variant">
      <vt:variant>
        <vt:lpstr>Tema</vt:lpstr>
      </vt:variant>
      <vt:variant>
        <vt:i4>1</vt:i4>
      </vt:variant>
      <vt:variant>
        <vt:lpstr>Titoli diapositive</vt:lpstr>
      </vt:variant>
      <vt:variant>
        <vt:i4>67</vt:i4>
      </vt:variant>
    </vt:vector>
  </HeadingPairs>
  <TitlesOfParts>
    <vt:vector size="68" baseType="lpstr">
      <vt:lpstr>Clarity</vt:lpstr>
      <vt:lpstr>ECONOMIC COMPLEXITY: </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THE CONCEPT OF HIDDEN CAPABILITIES</vt:lpstr>
      <vt:lpstr>SPECIALIZATION VS. DIVERSIFICATION</vt:lpstr>
      <vt:lpstr>Presentazione di PowerPoint</vt:lpstr>
      <vt:lpstr>Presentazione di PowerPoint</vt:lpstr>
      <vt:lpstr>Presentazione di PowerPoint</vt:lpstr>
      <vt:lpstr>Presentazione di PowerPoint</vt:lpstr>
      <vt:lpstr>Presentazione di PowerPoint</vt:lpstr>
      <vt:lpstr>Presentazione di PowerPoint</vt:lpstr>
      <vt:lpstr>RISK: FITNESS vs. GDPpc</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1. Feature Selector in a suitable space (Fitness-GDPpc Plane) to find candidates for analogues events 2. Operative Method to assess the goodness of the analogues selected and therefore how fit is the strategy to forecast the future with the past (i.e. it measures the level of predictability of the economic dynamics)</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New game: Product Complexity Dynamics  Asymptotic zone corresponds to maximum competition</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Metrics for Economic Complexity</dc:title>
  <dc:creator>Andrea  Tacchella</dc:creator>
  <cp:lastModifiedBy>Luciano Pietronero</cp:lastModifiedBy>
  <cp:revision>854</cp:revision>
  <cp:lastPrinted>2013-04-15T11:04:40Z</cp:lastPrinted>
  <dcterms:created xsi:type="dcterms:W3CDTF">2013-03-29T09:46:35Z</dcterms:created>
  <dcterms:modified xsi:type="dcterms:W3CDTF">2017-09-07T12:02:55Z</dcterms:modified>
</cp:coreProperties>
</file>