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27"/>
  </p:notesMasterIdLst>
  <p:sldIdLst>
    <p:sldId id="256" r:id="rId2"/>
    <p:sldId id="288" r:id="rId3"/>
    <p:sldId id="261" r:id="rId4"/>
    <p:sldId id="292" r:id="rId5"/>
    <p:sldId id="262" r:id="rId6"/>
    <p:sldId id="293" r:id="rId7"/>
    <p:sldId id="294" r:id="rId8"/>
    <p:sldId id="300" r:id="rId9"/>
    <p:sldId id="301" r:id="rId10"/>
    <p:sldId id="297" r:id="rId11"/>
    <p:sldId id="298" r:id="rId12"/>
    <p:sldId id="299" r:id="rId13"/>
    <p:sldId id="279" r:id="rId14"/>
    <p:sldId id="280" r:id="rId15"/>
    <p:sldId id="257" r:id="rId16"/>
    <p:sldId id="281" r:id="rId17"/>
    <p:sldId id="258" r:id="rId18"/>
    <p:sldId id="283" r:id="rId19"/>
    <p:sldId id="260" r:id="rId20"/>
    <p:sldId id="284" r:id="rId21"/>
    <p:sldId id="285" r:id="rId22"/>
    <p:sldId id="287" r:id="rId23"/>
    <p:sldId id="264" r:id="rId24"/>
    <p:sldId id="265" r:id="rId25"/>
    <p:sldId id="291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2954"/>
  </p:normalViewPr>
  <p:slideViewPr>
    <p:cSldViewPr snapToGrid="0" snapToObjects="1">
      <p:cViewPr>
        <p:scale>
          <a:sx n="80" d="100"/>
          <a:sy n="80" d="100"/>
        </p:scale>
        <p:origin x="-1386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conclusion, this research shows that science centers carry an important responsibility. With their activities, they shape the public that visit them.</a:t>
            </a:r>
          </a:p>
          <a:p>
            <a:endParaRPr/>
          </a:p>
          <a:p>
            <a:r>
              <a:t>They can truly democratize public participation in science; and offer a place for all citizens to become scientific citizens.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DANNY IF</a:t>
            </a:r>
            <a:r>
              <a:rPr lang="en-US" baseline="0" dirty="0" smtClean="0"/>
              <a:t> HE KNOWS WHERE THE LATEST VERSION OF THIS SLIDE LIVES – WITH VENICE!!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53413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14000"/>
              </a:lnSpc>
              <a:defRPr sz="1300"/>
            </a:pPr>
            <a:r>
              <a:rPr dirty="0"/>
              <a:t>Unlike other global science engagement activities that focus strongly on younger children aged 2-14, including science </a:t>
            </a:r>
            <a:r>
              <a:rPr dirty="0" err="1"/>
              <a:t>centres</a:t>
            </a:r>
            <a:r>
              <a:rPr dirty="0"/>
              <a:t> and museums, Science Gallery’s core target audience is made up of young adults, aged 15-25 that tend not to participate significantly in science-engagement activities.</a:t>
            </a:r>
          </a:p>
          <a:p>
            <a:pPr defTabSz="914400">
              <a:lnSpc>
                <a:spcPct val="114000"/>
              </a:lnSpc>
              <a:defRPr sz="1800"/>
            </a:pPr>
            <a:endParaRPr sz="2800" dirty="0"/>
          </a:p>
          <a:p>
            <a:pPr defTabSz="914400">
              <a:lnSpc>
                <a:spcPct val="114000"/>
              </a:lnSpc>
              <a:defRPr sz="1100"/>
            </a:pPr>
            <a:r>
              <a:rPr dirty="0"/>
              <a:t>A CRITICAL AGE FOR DECISION-MAKING</a:t>
            </a:r>
          </a:p>
          <a:p>
            <a:pPr defTabSz="914400">
              <a:lnSpc>
                <a:spcPct val="114000"/>
              </a:lnSpc>
              <a:defRPr sz="1100"/>
            </a:pPr>
            <a:r>
              <a:rPr dirty="0"/>
              <a:t>This age cohort straddles a critical point in relation to key decisions around future courses and careers, and Science Gallery’s university-linked model of science engagement offers an opportunity to bring young adults who would not normally consider studying in university into a positive engagement with “passionate peers” drawn from the university community – the student mediators who animate all Science Gallery </a:t>
            </a:r>
            <a:r>
              <a:rPr dirty="0" err="1"/>
              <a:t>programmes</a:t>
            </a:r>
            <a:r>
              <a:rPr dirty="0"/>
              <a:t>. Science Gallery has a significant focus on attracting young women into science and technology, with key </a:t>
            </a:r>
            <a:r>
              <a:rPr dirty="0" err="1"/>
              <a:t>programmes</a:t>
            </a:r>
            <a:r>
              <a:rPr dirty="0"/>
              <a:t> in this area including TWIST (Towards Women in Science and Technology).</a:t>
            </a:r>
            <a:br>
              <a:rPr dirty="0"/>
            </a:br>
            <a:endParaRPr dirty="0"/>
          </a:p>
          <a:p>
            <a:pPr defTabSz="914400">
              <a:lnSpc>
                <a:spcPct val="114000"/>
              </a:lnSpc>
              <a:defRPr sz="1100"/>
            </a:pPr>
            <a:r>
              <a:rPr dirty="0"/>
              <a:t>REACHING UNDER-REPRESENTED GROUPS</a:t>
            </a:r>
          </a:p>
          <a:p>
            <a:pPr defTabSz="914400">
              <a:lnSpc>
                <a:spcPct val="114000"/>
              </a:lnSpc>
              <a:defRPr sz="1100"/>
            </a:pPr>
            <a:r>
              <a:rPr dirty="0"/>
              <a:t>Science Gallery Dublin has emphasized working with vulnerable young adults through the Trinity Access </a:t>
            </a:r>
            <a:r>
              <a:rPr dirty="0" err="1"/>
              <a:t>Programme</a:t>
            </a:r>
            <a:r>
              <a:rPr dirty="0"/>
              <a:t> (TAP), Bridge to College and Simon Community, and is currently leading a flagship global project Science Learning Plus </a:t>
            </a:r>
            <a:r>
              <a:rPr dirty="0" err="1"/>
              <a:t>focussing</a:t>
            </a:r>
            <a:r>
              <a:rPr dirty="0"/>
              <a:t> on social inclusion in art-science engagement with support from </a:t>
            </a:r>
            <a:r>
              <a:rPr dirty="0" err="1"/>
              <a:t>Wellcome</a:t>
            </a:r>
            <a:r>
              <a:rPr dirty="0"/>
              <a:t> Trust and the US National Science Foundation. Science Gallery Dublin currently attracts a majority of female visitors to its exhibitions, with different exhibitions attracting between 51% and 64% female visitors in 2014. 42% of visitors are in the 15-25 age group.</a:t>
            </a:r>
            <a:br>
              <a:rPr dirty="0"/>
            </a:br>
            <a:endParaRPr dirty="0"/>
          </a:p>
          <a:p>
            <a:pPr defTabSz="914400">
              <a:lnSpc>
                <a:spcPct val="114000"/>
              </a:lnSpc>
              <a:defRPr sz="1100"/>
            </a:pPr>
            <a:r>
              <a:rPr dirty="0"/>
              <a:t>DESIGNING FOR THE AUDIENCE</a:t>
            </a:r>
          </a:p>
          <a:p>
            <a:pPr defTabSz="914400">
              <a:lnSpc>
                <a:spcPct val="114000"/>
              </a:lnSpc>
              <a:defRPr sz="1100"/>
            </a:pPr>
            <a:r>
              <a:rPr dirty="0"/>
              <a:t>The focus on young adult visitors aged 15-25, on attracting women and girls into science engagement and on social inclusion to involve a broad and diverse community in science engagement is being extended further developed in other Network locations. In </a:t>
            </a:r>
            <a:r>
              <a:rPr dirty="0" err="1"/>
              <a:t>Bengaluru</a:t>
            </a:r>
            <a:r>
              <a:rPr dirty="0"/>
              <a:t> (Bangalore), extensive interviews have been carried out with focus groups from the target audience through research carried out by PwC and </a:t>
            </a:r>
            <a:r>
              <a:rPr dirty="0" err="1"/>
              <a:t>Niellsen</a:t>
            </a:r>
            <a:r>
              <a:rPr dirty="0"/>
              <a:t>, and audience groups have been consulted in relation to the types of exhibitions and workshops they would like to participate in. Pre-opening creative workshops have already been implemented by Science Gallery involving young people from Sri Lankan refugee schools in </a:t>
            </a:r>
            <a:r>
              <a:rPr dirty="0" err="1"/>
              <a:t>Bengaluru</a:t>
            </a:r>
            <a:r>
              <a:rPr dirty="0"/>
              <a:t> in preparation for the development of Science Gallery </a:t>
            </a:r>
            <a:r>
              <a:rPr dirty="0" err="1"/>
              <a:t>Bengaluru</a:t>
            </a:r>
            <a:r>
              <a:rPr dirty="0"/>
              <a:t>. Similar consultative activities are planned in other network locations to ensure that the target audience has the opportunity to feed into </a:t>
            </a:r>
            <a:r>
              <a:rPr dirty="0" err="1"/>
              <a:t>programme</a:t>
            </a:r>
            <a:r>
              <a:rPr dirty="0"/>
              <a:t> development.</a:t>
            </a:r>
          </a:p>
          <a:p>
            <a:pPr defTabSz="914400">
              <a:lnSpc>
                <a:spcPct val="114000"/>
              </a:lnSpc>
              <a:defRPr sz="1800"/>
            </a:pPr>
            <a:endParaRPr sz="2800" dirty="0"/>
          </a:p>
          <a:p>
            <a:pPr defTabSz="914400">
              <a:lnSpc>
                <a:spcPct val="114000"/>
              </a:lnSpc>
              <a:defRPr sz="1800"/>
            </a:pPr>
            <a:endParaRPr sz="2800" dirty="0"/>
          </a:p>
          <a:p>
            <a:pPr defTabSz="914400">
              <a:lnSpc>
                <a:spcPct val="125000"/>
              </a:lnSpc>
              <a:defRPr sz="1800"/>
            </a:pPr>
            <a:endParaRPr sz="2600" dirty="0"/>
          </a:p>
          <a:p>
            <a:pPr defTabSz="914400">
              <a:lnSpc>
                <a:spcPct val="125000"/>
              </a:lnSpc>
              <a:defRPr sz="1800"/>
            </a:pPr>
            <a:endParaRPr sz="26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My research addresses these questions, and it shows that science centers are places where all visitors can become “scientific citizens”. At the same time, however, there is a danger that only certain people, those privileged by socio-economic status, are invited to participate.</a:t>
            </a:r>
          </a:p>
          <a:p>
            <a:endParaRPr/>
          </a:p>
          <a:p>
            <a:r>
              <a:t>The first part of my research focused on defining what “participation” means in a science center. Scientific citizenship, we said, is the combination of competence and participation.</a:t>
            </a:r>
          </a:p>
          <a:p>
            <a:endParaRPr/>
          </a:p>
          <a:p>
            <a:r>
              <a:t>There’s little doubt that all science centers are well equipped to improve the competence of their visitors. However, when it comes to participation, the situation is quite different.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Climate Change</a:t>
            </a:r>
            <a:r>
              <a:rPr lang="en-US" baseline="0" dirty="0" smtClean="0"/>
              <a:t> and Economic Decline are creating a diaspora of young people that places The </a:t>
            </a:r>
            <a:r>
              <a:rPr lang="en-US" baseline="0" dirty="0" err="1" smtClean="0"/>
              <a:t>Serenissima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jeoparday</a:t>
            </a:r>
            <a:r>
              <a:rPr lang="en-US" baseline="0" dirty="0" smtClean="0"/>
              <a:t>.  And that is unfortunate not only for young Venetians, but for the global cultural heritage.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Theorists beyond the paradigms, experimentalists testing these theories and bringing them down to earth. Artists do both these things. So there is a natural affinity.</a:t>
            </a: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1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302100" y="311230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None/>
              <a:defRPr sz="1800"/>
            </a:lvl1pPr>
            <a:lvl2pPr lvl="1">
              <a:spcBef>
                <a:spcPts val="0"/>
              </a:spcBef>
              <a:buSzPct val="100000"/>
              <a:buNone/>
              <a:defRPr sz="1800"/>
            </a:lvl2pPr>
            <a:lvl3pPr lvl="2">
              <a:spcBef>
                <a:spcPts val="0"/>
              </a:spcBef>
              <a:buSzPct val="100000"/>
              <a:buNone/>
              <a:defRPr sz="1800"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pic>
        <p:nvPicPr>
          <p:cNvPr id="10" name="Shape 10" descr="SG_logo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5999" y="327650"/>
            <a:ext cx="1313924" cy="63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296000" y="1743950"/>
            <a:ext cx="7895399" cy="1214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u="sng"/>
            </a:lvl1pPr>
            <a:lvl2pPr lvl="1" rtl="0">
              <a:spcBef>
                <a:spcPts val="0"/>
              </a:spcBef>
              <a:buNone/>
              <a:defRPr u="sng"/>
            </a:lvl2pPr>
            <a:lvl3pPr lvl="2" rtl="0">
              <a:spcBef>
                <a:spcPts val="0"/>
              </a:spcBef>
              <a:buNone/>
              <a:defRPr u="sng"/>
            </a:lvl3pPr>
            <a:lvl4pPr lvl="3" rtl="0">
              <a:spcBef>
                <a:spcPts val="0"/>
              </a:spcBef>
              <a:buNone/>
              <a:defRPr u="sng"/>
            </a:lvl4pPr>
            <a:lvl5pPr lvl="4" rtl="0">
              <a:spcBef>
                <a:spcPts val="0"/>
              </a:spcBef>
              <a:buNone/>
              <a:defRPr u="sng"/>
            </a:lvl5pPr>
            <a:lvl6pPr lvl="5" rtl="0">
              <a:spcBef>
                <a:spcPts val="0"/>
              </a:spcBef>
              <a:buNone/>
              <a:defRPr u="sng"/>
            </a:lvl6pPr>
            <a:lvl7pPr lvl="6" rtl="0">
              <a:spcBef>
                <a:spcPts val="0"/>
              </a:spcBef>
              <a:buNone/>
              <a:defRPr u="sng"/>
            </a:lvl7pPr>
            <a:lvl8pPr lvl="7" rtl="0">
              <a:spcBef>
                <a:spcPts val="0"/>
              </a:spcBef>
              <a:buNone/>
              <a:defRPr u="sng"/>
            </a:lvl8pPr>
            <a:lvl9pPr lvl="8">
              <a:spcBef>
                <a:spcPts val="0"/>
              </a:spcBef>
              <a:buNone/>
              <a:defRPr u="sng"/>
            </a:lvl9pPr>
          </a:lstStyle>
          <a:p>
            <a:endParaRPr/>
          </a:p>
        </p:txBody>
      </p:sp>
      <p:cxnSp>
        <p:nvCxnSpPr>
          <p:cNvPr id="12" name="Shape 12"/>
          <p:cNvCxnSpPr/>
          <p:nvPr/>
        </p:nvCxnSpPr>
        <p:spPr>
          <a:xfrm>
            <a:off x="302100" y="4842300"/>
            <a:ext cx="851369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" name="Shape 13"/>
          <p:cNvSpPr txBox="1"/>
          <p:nvPr/>
        </p:nvSpPr>
        <p:spPr>
          <a:xfrm>
            <a:off x="6657172" y="4799707"/>
            <a:ext cx="26565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800">
                <a:solidFill>
                  <a:srgbClr val="FFFFFF"/>
                </a:solidFill>
              </a:rPr>
              <a:t>INTERNATIONAL.SCIENCEGALLERY.COM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257550" y="475837"/>
            <a:ext cx="7987800" cy="441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 u="sng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257550" y="993300"/>
            <a:ext cx="7892100" cy="3649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400"/>
            </a:lvl1pPr>
            <a:lvl2pPr lvl="1">
              <a:spcBef>
                <a:spcPts val="0"/>
              </a:spcBef>
              <a:buSzPct val="100000"/>
              <a:buChar char="○"/>
              <a:defRPr sz="1400"/>
            </a:lvl2pPr>
            <a:lvl3pPr lvl="2">
              <a:spcBef>
                <a:spcPts val="0"/>
              </a:spcBef>
              <a:buSzPct val="100000"/>
              <a:buChar char="■"/>
              <a:defRPr sz="1400"/>
            </a:lvl3pPr>
            <a:lvl4pPr lvl="3">
              <a:spcBef>
                <a:spcPts val="0"/>
              </a:spcBef>
              <a:buSzPct val="100000"/>
              <a:buChar char="●"/>
              <a:defRPr sz="1200"/>
            </a:lvl4pPr>
            <a:lvl5pPr lvl="4">
              <a:spcBef>
                <a:spcPts val="0"/>
              </a:spcBef>
              <a:buSzPct val="100000"/>
              <a:buChar char="○"/>
              <a:defRPr sz="1200"/>
            </a:lvl5pPr>
            <a:lvl6pPr lvl="5">
              <a:spcBef>
                <a:spcPts val="0"/>
              </a:spcBef>
              <a:buSzPct val="100000"/>
              <a:buChar char="■"/>
              <a:defRPr sz="1200"/>
            </a:lvl6pPr>
            <a:lvl7pPr lvl="6">
              <a:spcBef>
                <a:spcPts val="0"/>
              </a:spcBef>
              <a:buSzPct val="100000"/>
              <a:buChar char="●"/>
              <a:defRPr sz="1000"/>
            </a:lvl7pPr>
            <a:lvl8pPr lvl="7">
              <a:spcBef>
                <a:spcPts val="0"/>
              </a:spcBef>
              <a:buSzPct val="100000"/>
              <a:buChar char="○"/>
              <a:defRPr sz="1000"/>
            </a:lvl8pPr>
            <a:lvl9pPr lvl="8">
              <a:spcBef>
                <a:spcPts val="0"/>
              </a:spcBef>
              <a:buSzPct val="100000"/>
              <a:buChar char="■"/>
              <a:defRPr sz="1000"/>
            </a:lvl9pPr>
          </a:lstStyle>
          <a:p>
            <a:endParaRPr/>
          </a:p>
        </p:txBody>
      </p:sp>
      <p:cxnSp>
        <p:nvCxnSpPr>
          <p:cNvPr id="17" name="Shape 17"/>
          <p:cNvCxnSpPr/>
          <p:nvPr/>
        </p:nvCxnSpPr>
        <p:spPr>
          <a:xfrm>
            <a:off x="302100" y="4842300"/>
            <a:ext cx="851369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8" name="Shape 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6000" y="4893325"/>
            <a:ext cx="250175" cy="1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 txBox="1"/>
          <p:nvPr/>
        </p:nvSpPr>
        <p:spPr>
          <a:xfrm>
            <a:off x="6657172" y="4799707"/>
            <a:ext cx="26565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800">
                <a:solidFill>
                  <a:srgbClr val="FFFFFF"/>
                </a:solidFill>
              </a:rPr>
              <a:t>INTERNATIONAL.SCIENCEGALLERY.COM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34290" tIns="17145" rIns="34290" bIns="17145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4484637" y="4905375"/>
            <a:ext cx="169964" cy="176213"/>
          </a:xfrm>
          <a:prstGeom prst="rect">
            <a:avLst/>
          </a:prstGeom>
        </p:spPr>
        <p:txBody>
          <a:bodyPr lIns="34290" tIns="17145" rIns="34290" bIns="17145"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4484637" y="4905375"/>
            <a:ext cx="169964" cy="176213"/>
          </a:xfrm>
          <a:prstGeom prst="rect">
            <a:avLst/>
          </a:prstGeom>
        </p:spPr>
        <p:txBody>
          <a:bodyPr lIns="34290" tIns="17145" rIns="34290" bIns="17145"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27750" y="6401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600" b="1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None/>
              <a:defRPr sz="3600" b="1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None/>
              <a:defRPr sz="3600" b="1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None/>
              <a:defRPr sz="3600" b="1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None/>
              <a:defRPr sz="3600" b="1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None/>
              <a:defRPr sz="3600" b="1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None/>
              <a:defRPr sz="3600" b="1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None/>
              <a:defRPr sz="3600" b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None/>
              <a:defRPr sz="36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27750" y="1619575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FFFF"/>
              </a:buClr>
              <a:buSzPct val="100000"/>
              <a:buChar char="●"/>
              <a:defRPr sz="3000">
                <a:solidFill>
                  <a:srgbClr val="FFFFFF"/>
                </a:solidFill>
              </a:defRPr>
            </a:lvl1pPr>
            <a:lvl2pPr lvl="1">
              <a:spcBef>
                <a:spcPts val="480"/>
              </a:spcBef>
              <a:buClr>
                <a:srgbClr val="FFFFFF"/>
              </a:buClr>
              <a:buSzPct val="100000"/>
              <a:buChar char="○"/>
              <a:defRPr sz="2400">
                <a:solidFill>
                  <a:srgbClr val="FFFFFF"/>
                </a:solidFill>
              </a:defRPr>
            </a:lvl2pPr>
            <a:lvl3pPr lvl="2">
              <a:spcBef>
                <a:spcPts val="480"/>
              </a:spcBef>
              <a:buClr>
                <a:srgbClr val="FFFFFF"/>
              </a:buClr>
              <a:buSzPct val="100000"/>
              <a:buChar char="■"/>
              <a:defRPr sz="2400">
                <a:solidFill>
                  <a:srgbClr val="FFFFFF"/>
                </a:solidFill>
              </a:defRPr>
            </a:lvl3pPr>
            <a:lvl4pPr lvl="3">
              <a:spcBef>
                <a:spcPts val="360"/>
              </a:spcBef>
              <a:buClr>
                <a:srgbClr val="FFFFFF"/>
              </a:buClr>
              <a:buSzPct val="100000"/>
              <a:buChar char="●"/>
              <a:defRPr sz="1800">
                <a:solidFill>
                  <a:srgbClr val="FFFFFF"/>
                </a:solidFill>
              </a:defRPr>
            </a:lvl4pPr>
            <a:lvl5pPr lvl="4">
              <a:spcBef>
                <a:spcPts val="360"/>
              </a:spcBef>
              <a:buClr>
                <a:srgbClr val="FFFFFF"/>
              </a:buClr>
              <a:buSzPct val="100000"/>
              <a:buChar char="○"/>
              <a:defRPr sz="1800">
                <a:solidFill>
                  <a:srgbClr val="FFFFFF"/>
                </a:solidFill>
              </a:defRPr>
            </a:lvl5pPr>
            <a:lvl6pPr lvl="5">
              <a:spcBef>
                <a:spcPts val="360"/>
              </a:spcBef>
              <a:buClr>
                <a:srgbClr val="FFFFFF"/>
              </a:buClr>
              <a:buSzPct val="100000"/>
              <a:buChar char="■"/>
              <a:defRPr sz="1800">
                <a:solidFill>
                  <a:srgbClr val="FFFFFF"/>
                </a:solidFill>
              </a:defRPr>
            </a:lvl6pPr>
            <a:lvl7pPr lvl="6">
              <a:spcBef>
                <a:spcPts val="360"/>
              </a:spcBef>
              <a:buClr>
                <a:srgbClr val="FFFFFF"/>
              </a:buClr>
              <a:buSzPct val="100000"/>
              <a:buChar char="●"/>
              <a:defRPr sz="1800">
                <a:solidFill>
                  <a:srgbClr val="FFFFFF"/>
                </a:solidFill>
              </a:defRPr>
            </a:lvl7pPr>
            <a:lvl8pPr lvl="7">
              <a:spcBef>
                <a:spcPts val="360"/>
              </a:spcBef>
              <a:buClr>
                <a:srgbClr val="FFFFFF"/>
              </a:buClr>
              <a:buSzPct val="100000"/>
              <a:buChar char="○"/>
              <a:defRPr sz="1800">
                <a:solidFill>
                  <a:srgbClr val="FFFFFF"/>
                </a:solidFill>
              </a:defRPr>
            </a:lvl8pPr>
            <a:lvl9pPr lvl="8">
              <a:spcBef>
                <a:spcPts val="360"/>
              </a:spcBef>
              <a:buClr>
                <a:srgbClr val="FFFFFF"/>
              </a:buClr>
              <a:buSzPct val="1000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104061821630129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rkeyfoundation.org/generation-z-global-citizenship-survey" TargetMode="External"/><Relationship Id="rId2" Type="http://schemas.openxmlformats.org/officeDocument/2006/relationships/hyperlink" Target="https://portale.comune.venezia.it/millefoglie/statistiche/scheda/QUARTIERE-POPOLA-2$1$------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greenmetric.ui.ac.id/" TargetMode="External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296000" y="1853366"/>
            <a:ext cx="8848000" cy="121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800" dirty="0" smtClean="0"/>
              <a:t>SCIENCE GALLERY VENICE: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WHERE ART &amp; SCIENCE COLLIDE WITH </a:t>
            </a:r>
            <a:br>
              <a:rPr lang="en-US" sz="2800" dirty="0" smtClean="0"/>
            </a:br>
            <a:r>
              <a:rPr lang="en-US" sz="2800" dirty="0" smtClean="0"/>
              <a:t>OUR CITIES, OUR </a:t>
            </a:r>
            <a:r>
              <a:rPr lang="en-US" sz="2800" dirty="0" smtClean="0"/>
              <a:t>ENVIRONMENT, </a:t>
            </a:r>
            <a:r>
              <a:rPr lang="en-US" sz="2800" dirty="0" smtClean="0"/>
              <a:t>OUR SELVES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cienceGallery07.jp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 t="7812" b="78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Shape 218"/>
          <p:cNvSpPr/>
          <p:nvPr/>
        </p:nvSpPr>
        <p:spPr>
          <a:xfrm>
            <a:off x="0" y="4712613"/>
            <a:ext cx="6854441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Trade Gothic LT Std Light"/>
                <a:ea typeface="Trade Gothic LT Std Light"/>
                <a:cs typeface="Trade Gothic LT Std Light"/>
                <a:sym typeface="Trade Gothic LT Std Ligh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e Gothic LT Std Light"/>
                <a:sym typeface="Trade Gothic LT Std Light"/>
              </a:rPr>
              <a:t>Self Made by Christina </a:t>
            </a:r>
            <a:r>
              <a:rPr kumimoji="0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e Gothic LT Std Light"/>
                <a:sym typeface="Trade Gothic LT Std Light"/>
              </a:rPr>
              <a:t>Agapakis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e Gothic LT Std Light"/>
                <a:sym typeface="Trade Gothic LT Std Light"/>
              </a:rPr>
              <a:t> &amp; </a:t>
            </a:r>
            <a:r>
              <a:rPr kumimoji="0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e Gothic LT Std Light"/>
                <a:sym typeface="Trade Gothic LT Std Light"/>
              </a:rPr>
              <a:t>Sissel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e Gothic LT Std Light"/>
                <a:sym typeface="Trade Gothic LT Std Light"/>
              </a:rPr>
              <a:t> </a:t>
            </a:r>
            <a:r>
              <a:rPr kumimoji="0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e Gothic LT Std Light"/>
                <a:sym typeface="Trade Gothic LT Std Light"/>
              </a:rPr>
              <a:t>Tolaas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e Gothic LT Std Light"/>
                <a:sym typeface="Trade Gothic LT Std Light"/>
              </a:rPr>
              <a:t> from GROW YOUR OWN: LIFE AFTER NATURE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Human+ 002.jp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 t="7797" b="779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1" name="Shape 211"/>
          <p:cNvSpPr/>
          <p:nvPr/>
        </p:nvSpPr>
        <p:spPr>
          <a:xfrm>
            <a:off x="164967" y="4837893"/>
            <a:ext cx="6676508" cy="223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3000">
                <a:latin typeface="Trade Gothic LT Std Light"/>
                <a:ea typeface="Trade Gothic LT Std Light"/>
                <a:cs typeface="Trade Gothic LT Std Light"/>
                <a:sym typeface="Trade Gothic LT Std Light"/>
              </a:defRPr>
            </a:lvl1pPr>
          </a:lstStyle>
          <a:p>
            <a:pPr algn="ctr" defTabSz="309555" hangingPunct="0"/>
            <a:r>
              <a:rPr sz="1200" dirty="0">
                <a:solidFill>
                  <a:srgbClr val="FFFFFF"/>
                </a:solidFill>
              </a:rPr>
              <a:t>Euthanasia Rollercoaster by </a:t>
            </a:r>
            <a:r>
              <a:rPr sz="1200" dirty="0" err="1">
                <a:solidFill>
                  <a:srgbClr val="FFFFFF"/>
                </a:solidFill>
              </a:rPr>
              <a:t>Julijonas</a:t>
            </a:r>
            <a:r>
              <a:rPr sz="1200" dirty="0">
                <a:solidFill>
                  <a:srgbClr val="FFFFFF"/>
                </a:solidFill>
              </a:rPr>
              <a:t> </a:t>
            </a:r>
            <a:r>
              <a:rPr sz="1200" dirty="0" err="1">
                <a:solidFill>
                  <a:srgbClr val="FFFFFF"/>
                </a:solidFill>
              </a:rPr>
              <a:t>Urbonas</a:t>
            </a:r>
            <a:r>
              <a:rPr sz="1200" dirty="0">
                <a:solidFill>
                  <a:srgbClr val="FFFFFF"/>
                </a:solidFill>
              </a:rPr>
              <a:t> from HUMAN+: THE FUTURE OF OUR SPECIES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pasted-image.pdf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713" y="561807"/>
            <a:ext cx="8649834" cy="441600"/>
          </a:xfrm>
        </p:spPr>
        <p:txBody>
          <a:bodyPr/>
          <a:lstStyle/>
          <a:p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800" dirty="0" smtClean="0"/>
              <a:t>SCIENCE GALLERY VENICE</a:t>
            </a:r>
            <a:r>
              <a:rPr lang="en-US" sz="2000" dirty="0" smtClean="0"/>
              <a:t>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RE-GENERATION FOR VENICE, RE-IMAGINATION FOR THE WORLD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342" y="1211384"/>
            <a:ext cx="3913712" cy="3517684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SGV will be a living </a:t>
            </a:r>
            <a:r>
              <a:rPr lang="en-GB" dirty="0"/>
              <a:t>laboratory where arts and science </a:t>
            </a:r>
            <a:r>
              <a:rPr lang="en-GB" dirty="0" smtClean="0"/>
              <a:t>collide; a gallery</a:t>
            </a:r>
            <a:r>
              <a:rPr lang="en-GB" dirty="0"/>
              <a:t>, workshop and innovation hub for exploring our futures for ecology, the city and </a:t>
            </a:r>
            <a:r>
              <a:rPr lang="en-GB" dirty="0" smtClean="0"/>
              <a:t>living.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 smtClean="0"/>
              <a:t>SGV’S resources will be accessible to all, </a:t>
            </a:r>
          </a:p>
          <a:p>
            <a:pPr>
              <a:buNone/>
            </a:pPr>
            <a:r>
              <a:rPr lang="en-GB" b="1" i="1" dirty="0" smtClean="0"/>
              <a:t>free</a:t>
            </a:r>
            <a:r>
              <a:rPr lang="en-GB" dirty="0" smtClean="0"/>
              <a:t> </a:t>
            </a:r>
            <a:r>
              <a:rPr lang="en-GB" dirty="0"/>
              <a:t>of charge.  </a:t>
            </a:r>
            <a:endParaRPr lang="en-GB" dirty="0" smtClean="0"/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 smtClean="0"/>
              <a:t>SGV will create immersive experiences for the exploration of how global </a:t>
            </a:r>
            <a:r>
              <a:rPr lang="en-GB" dirty="0"/>
              <a:t>climate change, cultural heritage science, </a:t>
            </a:r>
            <a:r>
              <a:rPr lang="en-GB" dirty="0" err="1"/>
              <a:t>nano</a:t>
            </a:r>
            <a:r>
              <a:rPr lang="en-GB" dirty="0"/>
              <a:t> technologies and digital society </a:t>
            </a:r>
            <a:r>
              <a:rPr lang="en-GB" dirty="0" smtClean="0"/>
              <a:t>can collide </a:t>
            </a:r>
            <a:r>
              <a:rPr lang="en-GB" dirty="0"/>
              <a:t>with fashion, architecture, contemporary art, film, design and music to develop </a:t>
            </a:r>
            <a:r>
              <a:rPr lang="en-GB" dirty="0" smtClean="0"/>
              <a:t>better </a:t>
            </a:r>
            <a:r>
              <a:rPr lang="en-GB" dirty="0"/>
              <a:t>futures.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37" y="1469502"/>
            <a:ext cx="4053530" cy="270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8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185" y="382052"/>
            <a:ext cx="9081477" cy="743363"/>
          </a:xfrm>
        </p:spPr>
        <p:txBody>
          <a:bodyPr/>
          <a:lstStyle/>
          <a:p>
            <a:r>
              <a:rPr lang="en-US" sz="2000" dirty="0" smtClean="0"/>
              <a:t>OUR MISSION:</a:t>
            </a:r>
            <a:br>
              <a:rPr lang="en-US" sz="2000" dirty="0" smtClean="0"/>
            </a:br>
            <a:r>
              <a:rPr lang="en-US" sz="2000" dirty="0" smtClean="0"/>
              <a:t>ENABLING YOUNG PEOPLE TO CREATE BETTER FUTURES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1507" y="1717703"/>
            <a:ext cx="3163433" cy="194603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Our </a:t>
            </a:r>
            <a:r>
              <a:rPr lang="en-US" i="1" dirty="0" smtClean="0"/>
              <a:t>primary</a:t>
            </a:r>
            <a:r>
              <a:rPr lang="en-US" dirty="0" smtClean="0"/>
              <a:t> audience is young people, aged 15 – 25.  Our mission is to enable them with the art of imagination and the skills of innovation, to ask the questions and seek the solutions to create a better future.  But we are open and accessible to people of ALL ages and aim to create connections between the generations.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8524" y="1316461"/>
            <a:ext cx="2973237" cy="274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97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785984" y="1869189"/>
            <a:ext cx="4053252" cy="17727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indent="-285750"/>
            <a:endParaRPr lang="en-US" dirty="0" smtClean="0"/>
          </a:p>
          <a:p>
            <a:pPr>
              <a:buNone/>
            </a:pPr>
            <a:r>
              <a:rPr lang="en-US" dirty="0" smtClean="0"/>
              <a:t>Sea level rise caused by climate change leads scientists to estimate that Venice will be underwater within 100 years.</a:t>
            </a:r>
          </a:p>
          <a:p>
            <a:pPr>
              <a:buNone/>
            </a:pPr>
            <a:r>
              <a:rPr lang="en-US" sz="1000" i="1" dirty="0" smtClean="0"/>
              <a:t> (</a:t>
            </a:r>
            <a:r>
              <a:rPr lang="en-US" sz="1000" i="1" dirty="0" smtClean="0">
                <a:hlinkClick r:id="rId3"/>
              </a:rPr>
              <a:t>Quartenary International, 2017</a:t>
            </a:r>
            <a:r>
              <a:rPr lang="en-US" sz="1000" i="1" dirty="0" smtClean="0"/>
              <a:t>) </a:t>
            </a:r>
          </a:p>
          <a:p>
            <a:pPr marL="285750" indent="-285750"/>
            <a:endParaRPr lang="en-US" dirty="0"/>
          </a:p>
          <a:p>
            <a:pPr marL="285750" indent="-285750"/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1436" y="577437"/>
            <a:ext cx="7987800" cy="441600"/>
          </a:xfrm>
        </p:spPr>
        <p:txBody>
          <a:bodyPr/>
          <a:lstStyle/>
          <a:p>
            <a:r>
              <a:rPr lang="en-US" dirty="0" smtClean="0"/>
              <a:t>REGENERATING THE ENVIRONMENT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36" y="1578708"/>
            <a:ext cx="3540369" cy="2180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651" y="546175"/>
            <a:ext cx="8573835" cy="441600"/>
          </a:xfrm>
        </p:spPr>
        <p:txBody>
          <a:bodyPr/>
          <a:lstStyle/>
          <a:p>
            <a:r>
              <a:rPr lang="en-US" dirty="0" smtClean="0"/>
              <a:t>RE-IMAGINING THE WAY WE LIVE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5538" y="1327665"/>
            <a:ext cx="3780849" cy="268925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As tourism grows, the Venetian population shrinks as the city is no longer a comfortable or affordable place to live.  Since 1950, Venetian </a:t>
            </a:r>
            <a:r>
              <a:rPr lang="en-US" dirty="0"/>
              <a:t>population has declined 70% since 1950.  54,000 locals service 23 million tourists. (</a:t>
            </a:r>
            <a:r>
              <a:rPr lang="en-US" sz="1000" i="1" dirty="0" smtClean="0">
                <a:hlinkClick r:id="rId2"/>
              </a:rPr>
              <a:t>Comune </a:t>
            </a:r>
            <a:r>
              <a:rPr lang="en-US" sz="1000" i="1" dirty="0">
                <a:hlinkClick r:id="rId2"/>
              </a:rPr>
              <a:t>Venezia, 2017)</a:t>
            </a:r>
            <a:endParaRPr lang="en-US" sz="1000" i="1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Y</a:t>
            </a:r>
            <a:r>
              <a:rPr lang="en-US" dirty="0" smtClean="0"/>
              <a:t>oung people see limited opportunity for a future in Venice.  An attitude reflected by young people throughout Italy. 53</a:t>
            </a:r>
            <a:r>
              <a:rPr lang="en-US" dirty="0"/>
              <a:t>% of Italian young people think the world is becoming a worse place to live, the highest proportion in the world. </a:t>
            </a:r>
            <a:r>
              <a:rPr lang="en-US" sz="1000" i="1" dirty="0">
                <a:hlinkClick r:id="rId3"/>
              </a:rPr>
              <a:t>(Varkey Foundation 2017</a:t>
            </a:r>
            <a:r>
              <a:rPr lang="en-US" sz="1000" i="1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23" y="1450377"/>
            <a:ext cx="3849810" cy="25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513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728" y="905980"/>
            <a:ext cx="8488272" cy="441600"/>
          </a:xfrm>
        </p:spPr>
        <p:txBody>
          <a:bodyPr/>
          <a:lstStyle/>
          <a:p>
            <a:r>
              <a:rPr lang="en-US" sz="2000" dirty="0" smtClean="0"/>
              <a:t>A </a:t>
            </a:r>
            <a:r>
              <a:rPr lang="en-US" sz="2000" dirty="0" smtClean="0"/>
              <a:t>BEACON</a:t>
            </a:r>
            <a:r>
              <a:rPr lang="en-US" sz="2000" dirty="0"/>
              <a:t> </a:t>
            </a:r>
            <a:r>
              <a:rPr lang="en-US" sz="2000" dirty="0" smtClean="0"/>
              <a:t>FOR GLOBAL IMAGINATION </a:t>
            </a:r>
            <a:br>
              <a:rPr lang="en-US" sz="2000" dirty="0" smtClean="0"/>
            </a:br>
            <a:r>
              <a:rPr lang="en-US" sz="1400" i="1" dirty="0" smtClean="0"/>
              <a:t>“</a:t>
            </a:r>
            <a:r>
              <a:rPr lang="en-US" sz="1400" i="1" dirty="0"/>
              <a:t>The crisis of western imagination is a huge challenge and it’s not one person alone who will change it</a:t>
            </a:r>
            <a:r>
              <a:rPr lang="en-US" sz="1400" i="1" dirty="0" smtClean="0"/>
              <a:t>.” Emmanuel Macron, 2017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4364" y="1056547"/>
            <a:ext cx="3872566" cy="20812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We’re re-igniting the spirit of Venice’s </a:t>
            </a:r>
            <a:r>
              <a:rPr lang="en-US" sz="2000" i="1" dirty="0" smtClean="0"/>
              <a:t>visionary</a:t>
            </a:r>
            <a:r>
              <a:rPr lang="en-US" sz="2000" dirty="0" smtClean="0"/>
              <a:t> heritage that has inspired global imagination for centuries.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We’re extending the Museum Mile beyond its role as a global beacon for cultural appreciation, actively enabling our visitors to become participants in our contemporary renaissance.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4475" y="2161802"/>
            <a:ext cx="2526658" cy="2389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497" y="1206382"/>
            <a:ext cx="1941978" cy="214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801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SGV IS A CRITICAL ELEMENT OF VENICE </a:t>
            </a:r>
            <a:r>
              <a:rPr lang="en-US" i="1" dirty="0" smtClean="0"/>
              <a:t>FABRIC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A CATALYST FOR A BETTER FUTURE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31" y="1130775"/>
            <a:ext cx="3405711" cy="333793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FABRIC </a:t>
            </a:r>
            <a:r>
              <a:rPr lang="en-US" dirty="0"/>
              <a:t>will act as a </a:t>
            </a:r>
            <a:r>
              <a:rPr lang="en-US" b="1" dirty="0"/>
              <a:t>catalyst </a:t>
            </a:r>
            <a:r>
              <a:rPr lang="en-US" dirty="0"/>
              <a:t>for an open partnership of national and </a:t>
            </a:r>
            <a:r>
              <a:rPr lang="en-US" dirty="0" smtClean="0"/>
              <a:t>international </a:t>
            </a:r>
            <a:r>
              <a:rPr lang="en-US" dirty="0"/>
              <a:t>scientific bodies and business parties sharing a common interest in the strategic development and implementation of research in science and high technology for </a:t>
            </a:r>
            <a:r>
              <a:rPr lang="en-US" dirty="0" smtClean="0"/>
              <a:t>innovation</a:t>
            </a:r>
            <a:r>
              <a:rPr lang="en-US" dirty="0"/>
              <a:t>. 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Ca</a:t>
            </a:r>
            <a:r>
              <a:rPr lang="en-US" dirty="0"/>
              <a:t>’ </a:t>
            </a:r>
            <a:r>
              <a:rPr lang="en-US" dirty="0" err="1"/>
              <a:t>Foscari</a:t>
            </a:r>
            <a:r>
              <a:rPr lang="en-US" dirty="0"/>
              <a:t> is actively engaged in shaping up these partnerships, leveraging its network of local, national and international relationships with fellow scientific </a:t>
            </a:r>
            <a:r>
              <a:rPr lang="en-US" dirty="0" smtClean="0"/>
              <a:t>institutions</a:t>
            </a:r>
            <a:r>
              <a:rPr lang="en-US" dirty="0"/>
              <a:t>, financial bodies and the entrepreneurial fabric of the Veneto region.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5" name="Picture 1" descr="age10image235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2154" y="1535479"/>
            <a:ext cx="1938216" cy="252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253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24" y="672185"/>
            <a:ext cx="8541399" cy="441600"/>
          </a:xfrm>
        </p:spPr>
        <p:txBody>
          <a:bodyPr/>
          <a:lstStyle/>
          <a:p>
            <a:r>
              <a:rPr lang="en-US" sz="2000" smtClean="0"/>
              <a:t>ANNUAL </a:t>
            </a:r>
            <a:r>
              <a:rPr lang="en-US" sz="2000" dirty="0" smtClean="0"/>
              <a:t>SERIES OF ARTISTIC AND SCIENTIFIC COLLISIONS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6846" y="1113785"/>
            <a:ext cx="3586982" cy="345901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3 original exhibitions each year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Innovation Labs for deeper exploration in search of new solutions to our core questions.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Performances and workshops for deep dives into our themes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Pop Up events throughout the city to engage the public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Late night openings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175" y="1113785"/>
            <a:ext cx="3227934" cy="317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598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770" y="130632"/>
            <a:ext cx="7892100" cy="499616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 smtClean="0"/>
              <a:t>SGV TRANSFORMS PERSPECTIVE THROUGH EXPERIENCE: REGENERATION FOR VENICE, REIMAGINATION FOR THE WORLD</a:t>
            </a:r>
            <a:endParaRPr lang="en-US" sz="2000" b="1" u="sng" dirty="0"/>
          </a:p>
        </p:txBody>
      </p:sp>
      <p:sp>
        <p:nvSpPr>
          <p:cNvPr id="4" name="Rectangle 3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7630" y="1303507"/>
            <a:ext cx="5000381" cy="33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686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384" y="702484"/>
            <a:ext cx="7987800" cy="441600"/>
          </a:xfrm>
        </p:spPr>
        <p:txBody>
          <a:bodyPr/>
          <a:lstStyle/>
          <a:p>
            <a:r>
              <a:rPr lang="en-US" dirty="0" smtClean="0"/>
              <a:t>ENGAGING THE PUBLIC WITH CA’ FOSCARI’S KNOWLEDGE, RESEARCHERS &amp; NETWORKS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984" y="1574203"/>
            <a:ext cx="3289300" cy="24638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6307" y="1391138"/>
            <a:ext cx="2889895" cy="282993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Ca’ </a:t>
            </a:r>
            <a:r>
              <a:rPr lang="en-US" dirty="0" err="1" smtClean="0"/>
              <a:t>Foscari</a:t>
            </a:r>
            <a:r>
              <a:rPr lang="en-US" dirty="0" smtClean="0"/>
              <a:t> is playing a leading role in environmental sustainability amongst Italian universities in its research, courses, operations and collaborations. 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It is the highest ranked Italian University in the </a:t>
            </a:r>
            <a:r>
              <a:rPr lang="en-US" dirty="0" smtClean="0">
                <a:hlinkClick r:id="rId3"/>
              </a:rPr>
              <a:t>UI Green Metric </a:t>
            </a:r>
            <a:r>
              <a:rPr lang="en-US" dirty="0" smtClean="0"/>
              <a:t>and 64</a:t>
            </a:r>
            <a:r>
              <a:rPr lang="en-US" baseline="30000" dirty="0" smtClean="0"/>
              <a:t>th</a:t>
            </a:r>
            <a:r>
              <a:rPr lang="en-US" dirty="0" smtClean="0"/>
              <a:t> out of 516 global universities. Ca’ </a:t>
            </a:r>
            <a:r>
              <a:rPr lang="en-US" dirty="0" err="1" smtClean="0"/>
              <a:t>Foscari</a:t>
            </a:r>
            <a:r>
              <a:rPr lang="en-US" dirty="0" smtClean="0"/>
              <a:t> is also an initiator of the Italian University Network for Sustainable Development.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1493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COLLABORATING WITH VENICE’S WORLD LEADING CULTURAL ORGANISATIONS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2768" y="1453663"/>
            <a:ext cx="4181232" cy="2461846"/>
          </a:xfrm>
        </p:spPr>
        <p:txBody>
          <a:bodyPr/>
          <a:lstStyle/>
          <a:p>
            <a:pPr>
              <a:buClrTx/>
              <a:buSzTx/>
              <a:buNone/>
            </a:pPr>
            <a:r>
              <a:rPr lang="en-US" sz="2000" dirty="0" err="1" smtClean="0"/>
              <a:t>Gallerie</a:t>
            </a:r>
            <a:r>
              <a:rPr lang="en-US" sz="2000" dirty="0" smtClean="0"/>
              <a:t> </a:t>
            </a:r>
            <a:r>
              <a:rPr lang="en-US" sz="2000" dirty="0" err="1" smtClean="0"/>
              <a:t>dell’Accademia</a:t>
            </a:r>
            <a:endParaRPr lang="en-US" sz="2000" dirty="0" smtClean="0"/>
          </a:p>
          <a:p>
            <a:pPr>
              <a:buClrTx/>
              <a:buSzTx/>
              <a:buNone/>
            </a:pPr>
            <a:r>
              <a:rPr lang="en-US" sz="2000" dirty="0" smtClean="0"/>
              <a:t>Palazzo </a:t>
            </a:r>
            <a:r>
              <a:rPr lang="en-US" sz="2000" dirty="0" err="1" smtClean="0"/>
              <a:t>Cini</a:t>
            </a:r>
            <a:endParaRPr lang="en-US" sz="2000" dirty="0" smtClean="0"/>
          </a:p>
          <a:p>
            <a:pPr>
              <a:buClrTx/>
              <a:buSzTx/>
              <a:buNone/>
            </a:pPr>
            <a:r>
              <a:rPr lang="en-US" sz="2000" dirty="0" err="1" smtClean="0"/>
              <a:t>Accademia</a:t>
            </a:r>
            <a:r>
              <a:rPr lang="en-US" sz="2000" dirty="0" smtClean="0"/>
              <a:t> </a:t>
            </a:r>
            <a:r>
              <a:rPr lang="en-US" sz="2000" dirty="0"/>
              <a:t>di Belle </a:t>
            </a:r>
            <a:r>
              <a:rPr lang="en-US" sz="2000" dirty="0" err="1"/>
              <a:t>Arti</a:t>
            </a:r>
            <a:r>
              <a:rPr lang="en-US" sz="2000" dirty="0"/>
              <a:t> di </a:t>
            </a:r>
            <a:r>
              <a:rPr lang="en-US" sz="2000" dirty="0" err="1" smtClean="0"/>
              <a:t>Venezia</a:t>
            </a:r>
            <a:endParaRPr lang="en-US" sz="2000" dirty="0"/>
          </a:p>
          <a:p>
            <a:pPr>
              <a:buClrTx/>
              <a:buSzTx/>
              <a:buNone/>
            </a:pPr>
            <a:r>
              <a:rPr lang="en-US" sz="2000" dirty="0" smtClean="0"/>
              <a:t>Peggy </a:t>
            </a:r>
            <a:r>
              <a:rPr lang="en-US" sz="2000" dirty="0"/>
              <a:t>Guggenheim </a:t>
            </a:r>
            <a:r>
              <a:rPr lang="en-US" sz="2000" dirty="0" smtClean="0"/>
              <a:t>Collection </a:t>
            </a:r>
          </a:p>
          <a:p>
            <a:pPr>
              <a:buClrTx/>
              <a:buSzTx/>
              <a:buNone/>
            </a:pPr>
            <a:r>
              <a:rPr lang="en-US" sz="2000" dirty="0" smtClean="0"/>
              <a:t>Pinault </a:t>
            </a:r>
            <a:r>
              <a:rPr lang="en-US" sz="2000" dirty="0"/>
              <a:t>Foundation </a:t>
            </a:r>
            <a:endParaRPr lang="en-US" sz="2000" dirty="0" smtClean="0"/>
          </a:p>
          <a:p>
            <a:pPr>
              <a:buClrTx/>
              <a:buSzTx/>
              <a:buNone/>
            </a:pPr>
            <a:r>
              <a:rPr lang="en-US" sz="2000" dirty="0" smtClean="0"/>
              <a:t>Venice Biennale</a:t>
            </a:r>
            <a:endParaRPr lang="en-US" sz="20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54" y="1582152"/>
            <a:ext cx="4646246" cy="185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544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550" y="593068"/>
            <a:ext cx="7987800" cy="441600"/>
          </a:xfrm>
        </p:spPr>
        <p:txBody>
          <a:bodyPr/>
          <a:lstStyle/>
          <a:p>
            <a:r>
              <a:rPr lang="en-US" sz="1800" dirty="0" smtClean="0"/>
              <a:t>SGV’S FOCUS ON CLIMATE CHANGE AND CULTURAL HERITAGE BRINGS UNIQUE EXPERTISE TO THE NETWORK WHICH WILL BE SHARED GLOBALLY</a:t>
            </a:r>
            <a:endParaRPr lang="en-US" sz="1800" dirty="0"/>
          </a:p>
        </p:txBody>
      </p:sp>
      <p:pic>
        <p:nvPicPr>
          <p:cNvPr id="4" name="Picture 2" descr="https://lh6.googleusercontent.com/WS1pG5sce-SvEQF13F2RtFTBsz9NFXpeUQ6zk4BURgOwYRl8H36CAu8Vzo9-ba7qHx9grPJ66YsJpRxXpDQTJUPjuLhRWMY7FRVKeJmu77okqkODhzFoYkp3o2H7VmtIrigpHh8rt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2061" y="1132256"/>
            <a:ext cx="6252307" cy="351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36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72" y="459211"/>
            <a:ext cx="8886450" cy="441600"/>
          </a:xfrm>
        </p:spPr>
        <p:txBody>
          <a:bodyPr/>
          <a:lstStyle/>
          <a:p>
            <a:r>
              <a:rPr lang="en-US" smtClean="0"/>
              <a:t>SCIENCE GALLERY VENICE/ EXPERIENCED LEADERSHIP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33" y="1396538"/>
            <a:ext cx="2540000" cy="2540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89614" y="1413163"/>
            <a:ext cx="4259292" cy="2826327"/>
          </a:xfrm>
        </p:spPr>
        <p:txBody>
          <a:bodyPr/>
          <a:lstStyle/>
          <a:p>
            <a:r>
              <a:rPr lang="en-US" dirty="0" smtClean="0"/>
              <a:t> Ariane </a:t>
            </a:r>
            <a:r>
              <a:rPr lang="en-US" dirty="0" err="1" smtClean="0"/>
              <a:t>Koek</a:t>
            </a:r>
            <a:r>
              <a:rPr lang="en-US" dirty="0"/>
              <a:t>,</a:t>
            </a:r>
            <a:r>
              <a:rPr lang="en-US" dirty="0" smtClean="0"/>
              <a:t> Director, Science Gallery Venice 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Previous experience includes: Founding Director of </a:t>
            </a:r>
            <a:r>
              <a:rPr lang="en-US" dirty="0" err="1" smtClean="0"/>
              <a:t>Arts@CERN</a:t>
            </a:r>
            <a:r>
              <a:rPr lang="en-US" dirty="0" smtClean="0"/>
              <a:t>, the international interdisciplinary arts/science/technology </a:t>
            </a:r>
            <a:r>
              <a:rPr lang="en-US" dirty="0" err="1" smtClean="0"/>
              <a:t>programme</a:t>
            </a:r>
            <a:r>
              <a:rPr lang="en-US" dirty="0" smtClean="0"/>
              <a:t> based at the world’s largest particle physics public research laboratory in Switzerland.</a:t>
            </a:r>
          </a:p>
          <a:p>
            <a:endParaRPr lang="en-US" dirty="0"/>
          </a:p>
          <a:p>
            <a:r>
              <a:rPr lang="en-US" dirty="0" err="1" smtClean="0"/>
              <a:t>Clore</a:t>
            </a:r>
            <a:r>
              <a:rPr lang="en-US" dirty="0" smtClean="0"/>
              <a:t> Fellowship recipient for interdisciplinary work as a BBC radio and television producer.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393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GALLERY VENICE/ </a:t>
            </a:r>
            <a:br>
              <a:rPr lang="en-US" dirty="0" smtClean="0"/>
            </a:br>
            <a:r>
              <a:rPr lang="en-US" dirty="0" smtClean="0"/>
              <a:t>FROM DORMANT WAREHOUSE TO IDEAS FACTORY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21134" y="993299"/>
            <a:ext cx="3324216" cy="3649799"/>
          </a:xfrm>
        </p:spPr>
        <p:txBody>
          <a:bodyPr/>
          <a:lstStyle/>
          <a:p>
            <a:r>
              <a:rPr lang="en-US" dirty="0" smtClean="0"/>
              <a:t> Q4 2017: Director and Deputy Director/Fundraiser begin their new roles</a:t>
            </a:r>
          </a:p>
          <a:p>
            <a:endParaRPr lang="en-US" dirty="0"/>
          </a:p>
          <a:p>
            <a:r>
              <a:rPr lang="en-US" dirty="0" smtClean="0"/>
              <a:t>Q4 2017: Architectural firm to be appointed to renovate San </a:t>
            </a:r>
            <a:r>
              <a:rPr lang="en-US" dirty="0" err="1" smtClean="0"/>
              <a:t>Basilio</a:t>
            </a:r>
            <a:r>
              <a:rPr lang="en-US" dirty="0" smtClean="0"/>
              <a:t> Warehouse</a:t>
            </a:r>
          </a:p>
          <a:p>
            <a:endParaRPr lang="en-US" dirty="0"/>
          </a:p>
          <a:p>
            <a:r>
              <a:rPr lang="en-US" dirty="0" smtClean="0"/>
              <a:t>Q1 2018: Pop Up Programming Begins</a:t>
            </a:r>
          </a:p>
          <a:p>
            <a:endParaRPr lang="en-US" dirty="0"/>
          </a:p>
          <a:p>
            <a:r>
              <a:rPr lang="en-US" dirty="0" smtClean="0"/>
              <a:t>Q2 2018: First Leonardo Group Appointed</a:t>
            </a:r>
          </a:p>
          <a:p>
            <a:endParaRPr lang="en-US" dirty="0"/>
          </a:p>
          <a:p>
            <a:r>
              <a:rPr lang="en-US" dirty="0" smtClean="0"/>
              <a:t>Q2 2020: Move from pop-up activities to our home in San </a:t>
            </a:r>
            <a:r>
              <a:rPr lang="en-US" dirty="0" err="1" smtClean="0"/>
              <a:t>Basilio</a:t>
            </a:r>
            <a:r>
              <a:rPr lang="en-US" dirty="0" smtClean="0"/>
              <a:t>, Venice’s new cultural quarter.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06" y="1665422"/>
            <a:ext cx="3658230" cy="218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10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MICHELE.BUGLIESI@UNIVE.IT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PARTICIPATE!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6289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611" y="217929"/>
            <a:ext cx="8667619" cy="441600"/>
          </a:xfrm>
        </p:spPr>
        <p:txBody>
          <a:bodyPr/>
          <a:lstStyle/>
          <a:p>
            <a:r>
              <a:rPr lang="en-US" dirty="0" smtClean="0"/>
              <a:t>CO-CREATION AT THE HEART OF </a:t>
            </a:r>
            <a:r>
              <a:rPr lang="en-US" dirty="0" smtClean="0"/>
              <a:t>THE SG MODEL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907" y="623970"/>
            <a:ext cx="6348005" cy="410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308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6" name="4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150" y="842839"/>
            <a:ext cx="7987800" cy="441600"/>
          </a:xfrm>
        </p:spPr>
        <p:txBody>
          <a:bodyPr/>
          <a:lstStyle/>
          <a:p>
            <a:r>
              <a:rPr lang="en-US" dirty="0" smtClean="0"/>
              <a:t>PART OF THE SCIENCE GALLERY INTERNATIONAL NETWORK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 descr="https://lh5.googleusercontent.com/VCrc6LCP5wv8Yzy3wAZnscP9LfU0fzUtD5NsTpIK5O_3rexe03FCUjs29Ytg8kN91FK8Z9h6vExfOOqpc7qEDYIX0qz3YBgHr_pFBL-CBSks6S0vNuKI5t0gw1nrLAPms---PL8cU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4092" y="842839"/>
            <a:ext cx="5754565" cy="379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548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64" y="92691"/>
            <a:ext cx="8663709" cy="640891"/>
          </a:xfrm>
        </p:spPr>
        <p:txBody>
          <a:bodyPr/>
          <a:lstStyle/>
          <a:p>
            <a:r>
              <a:rPr lang="en-US" dirty="0" smtClean="0"/>
              <a:t>EVERY SCIENCE GALLERY </a:t>
            </a:r>
            <a:r>
              <a:rPr lang="en-US" dirty="0" smtClean="0"/>
              <a:t>EXPERIENCE </a:t>
            </a:r>
            <a:r>
              <a:rPr lang="en-US" dirty="0" smtClean="0"/>
              <a:t>AIMS TO: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22024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Arial" charset="0"/>
              </a:rPr>
              <a:t>Connect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9204" y="733582"/>
            <a:ext cx="6788960" cy="400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035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44.png"/>
          <p:cNvPicPr>
            <a:picLocks noChangeAspect="1"/>
          </p:cNvPicPr>
          <p:nvPr/>
        </p:nvPicPr>
        <p:blipFill>
          <a:blip r:embed="rId3" cstate="print">
            <a:extLst/>
          </a:blip>
          <a:srcRect t="7825"/>
          <a:stretch>
            <a:fillRect/>
          </a:stretch>
        </p:blipFill>
        <p:spPr>
          <a:xfrm>
            <a:off x="5187525" y="-124"/>
            <a:ext cx="2258699" cy="128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51.png"/>
          <p:cNvPicPr>
            <a:picLocks noChangeAspect="1"/>
          </p:cNvPicPr>
          <p:nvPr/>
        </p:nvPicPr>
        <p:blipFill>
          <a:blip r:embed="rId4" cstate="print">
            <a:extLst/>
          </a:blip>
          <a:srcRect t="5704"/>
          <a:stretch>
            <a:fillRect/>
          </a:stretch>
        </p:blipFill>
        <p:spPr>
          <a:xfrm>
            <a:off x="-31200" y="25"/>
            <a:ext cx="3251549" cy="1286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46.png"/>
          <p:cNvPicPr>
            <a:picLocks noChangeAspect="1"/>
          </p:cNvPicPr>
          <p:nvPr/>
        </p:nvPicPr>
        <p:blipFill>
          <a:blip r:embed="rId5" cstate="print">
            <a:extLst/>
          </a:blip>
          <a:srcRect t="11901" b="2598"/>
          <a:stretch>
            <a:fillRect/>
          </a:stretch>
        </p:blipFill>
        <p:spPr>
          <a:xfrm>
            <a:off x="7446225" y="-125"/>
            <a:ext cx="1719150" cy="1286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49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220350" y="25"/>
            <a:ext cx="2093100" cy="1286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48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733150" y="1286924"/>
            <a:ext cx="2605326" cy="2093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52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814750" y="1286925"/>
            <a:ext cx="2918396" cy="2093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54.png"/>
          <p:cNvPicPr>
            <a:picLocks noChangeAspect="1"/>
          </p:cNvPicPr>
          <p:nvPr/>
        </p:nvPicPr>
        <p:blipFill>
          <a:blip r:embed="rId9" cstate="print">
            <a:extLst/>
          </a:blip>
          <a:srcRect r="13978"/>
          <a:stretch>
            <a:fillRect/>
          </a:stretch>
        </p:blipFill>
        <p:spPr>
          <a:xfrm>
            <a:off x="7329400" y="1286925"/>
            <a:ext cx="1830024" cy="224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53.png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-6203" y="1286924"/>
            <a:ext cx="1820950" cy="209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01.png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8575830" y="204183"/>
            <a:ext cx="218699" cy="10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50.png"/>
          <p:cNvPicPr>
            <a:picLocks noChangeAspect="1"/>
          </p:cNvPicPr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2516698" y="3319025"/>
            <a:ext cx="1668062" cy="1856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55.png"/>
          <p:cNvPicPr>
            <a:picLocks noChangeAspect="1"/>
          </p:cNvPicPr>
          <p:nvPr/>
        </p:nvPicPr>
        <p:blipFill>
          <a:blip r:embed="rId13" cstate="print">
            <a:extLst/>
          </a:blip>
          <a:srcRect b="31210"/>
          <a:stretch>
            <a:fillRect/>
          </a:stretch>
        </p:blipFill>
        <p:spPr>
          <a:xfrm>
            <a:off x="4184750" y="3319025"/>
            <a:ext cx="3006174" cy="1856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58.png"/>
          <p:cNvPicPr>
            <a:picLocks noChangeAspect="1"/>
          </p:cNvPicPr>
          <p:nvPr/>
        </p:nvPicPr>
        <p:blipFill>
          <a:blip r:embed="rId14" cstate="print">
            <a:extLst/>
          </a:blip>
          <a:stretch>
            <a:fillRect/>
          </a:stretch>
        </p:blipFill>
        <p:spPr>
          <a:xfrm>
            <a:off x="-4275" y="3335099"/>
            <a:ext cx="2505450" cy="1795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56.png"/>
          <p:cNvPicPr>
            <a:picLocks noChangeAspect="1"/>
          </p:cNvPicPr>
          <p:nvPr/>
        </p:nvPicPr>
        <p:blipFill>
          <a:blip r:embed="rId15" cstate="print">
            <a:extLst/>
          </a:blip>
          <a:srcRect t="17456" b="4123"/>
          <a:stretch>
            <a:fillRect/>
          </a:stretch>
        </p:blipFill>
        <p:spPr>
          <a:xfrm>
            <a:off x="7190925" y="3319025"/>
            <a:ext cx="2014725" cy="1856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EXHIBITIONS UNLIKE ANYTHING YOU’VE EXPERIENCED IN A MUSEUM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3017" y="1135323"/>
            <a:ext cx="6012873" cy="348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001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cienceGallery02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0257" y="-263149"/>
            <a:ext cx="9466703" cy="63111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5003</TotalTime>
  <Words>1174</Words>
  <Application>Microsoft Office PowerPoint</Application>
  <PresentationFormat>Presentazione su schermo (16:9)</PresentationFormat>
  <Paragraphs>99</Paragraphs>
  <Slides>25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simple-light</vt:lpstr>
      <vt:lpstr>SCIENCE GALLERY VENICE:  WHERE ART &amp; SCIENCE COLLIDE WITH  OUR CITIES, OUR ENVIRONMENT, OUR SELVES</vt:lpstr>
      <vt:lpstr>Diapositiva 2</vt:lpstr>
      <vt:lpstr>CO-CREATION AT THE HEART OF THE SG MODEL  </vt:lpstr>
      <vt:lpstr>Diapositiva 4</vt:lpstr>
      <vt:lpstr>PART OF THE SCIENCE GALLERY INTERNATIONAL NETWORK </vt:lpstr>
      <vt:lpstr>EVERY SCIENCE GALLERY EXPERIENCE AIMS TO:</vt:lpstr>
      <vt:lpstr>Diapositiva 7</vt:lpstr>
      <vt:lpstr>EXHIBITIONS UNLIKE ANYTHING YOU’VE EXPERIENCED IN A MUSEUM</vt:lpstr>
      <vt:lpstr>Diapositiva 9</vt:lpstr>
      <vt:lpstr>Diapositiva 10</vt:lpstr>
      <vt:lpstr>Diapositiva 11</vt:lpstr>
      <vt:lpstr>Diapositiva 12</vt:lpstr>
      <vt:lpstr>  SCIENCE GALLERY VENICE:  RE-GENERATION FOR VENICE, RE-IMAGINATION FOR THE WORLD</vt:lpstr>
      <vt:lpstr>OUR MISSION: ENABLING YOUNG PEOPLE TO CREATE BETTER FUTURES</vt:lpstr>
      <vt:lpstr>REGENERATING THE ENVIRONMENT </vt:lpstr>
      <vt:lpstr>RE-IMAGINING THE WAY WE LIVE</vt:lpstr>
      <vt:lpstr>A BEACON FOR GLOBAL IMAGINATION  “The crisis of western imagination is a huge challenge and it’s not one person alone who will change it.” Emmanuel Macron, 2017  </vt:lpstr>
      <vt:lpstr>SGV IS A CRITICAL ELEMENT OF VENICE FABRIC:  A CATALYST FOR A BETTER FUTURE </vt:lpstr>
      <vt:lpstr>ANNUAL SERIES OF ARTISTIC AND SCIENTIFIC COLLISIONS </vt:lpstr>
      <vt:lpstr>ENGAGING THE PUBLIC WITH CA’ FOSCARI’S KNOWLEDGE, RESEARCHERS &amp; NETWORKS </vt:lpstr>
      <vt:lpstr>COLLABORATING WITH VENICE’S WORLD LEADING CULTURAL ORGANISATIONS</vt:lpstr>
      <vt:lpstr>SGV’S FOCUS ON CLIMATE CHANGE AND CULTURAL HERITAGE BRINGS UNIQUE EXPERTISE TO THE NETWORK WHICH WILL BE SHARED GLOBALLY</vt:lpstr>
      <vt:lpstr>SCIENCE GALLERY VENICE/ EXPERIENCED LEADERSHIP</vt:lpstr>
      <vt:lpstr>SCIENCE GALLERY VENICE/  FROM DORMANT WAREHOUSE TO IDEAS FACTORY </vt:lpstr>
      <vt:lpstr>PARTICIPATE!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</dc:creator>
  <cp:lastModifiedBy>Michele</cp:lastModifiedBy>
  <cp:revision>69</cp:revision>
  <dcterms:modified xsi:type="dcterms:W3CDTF">2017-09-09T11:54:29Z</dcterms:modified>
</cp:coreProperties>
</file>